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73" r:id="rId7"/>
    <p:sldId id="265" r:id="rId8"/>
    <p:sldId id="267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B467-40B7-4A23-BE2F-9728B0DDD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35672-5508-4040-BD77-047DE6F45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12361-B282-4AD0-861F-CA34F7BB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8DAC5-D2E3-4C4A-8994-31AE2687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E72F5-1362-4EC8-82F6-D3D867AA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9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46AB-4946-4B0A-A547-6CF003347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663AD-4CDC-4121-A5EB-CEB6655E1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25E65-C3FA-45F8-A4BC-A9CC09AE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03046-6751-458E-AD43-3ADA2F2F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768BE-9A01-4C78-A7AC-54687142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54878-183B-4868-BA3F-924394475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BC635-7F9E-433F-86D1-5FCF049A7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61BEB-A9F0-47DA-91C8-DBF0A5889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0BD3C-FD8E-4B7F-AD14-EEC3187A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75ADF-23A8-4F00-8A92-3CF02D0E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4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DCD3-6C1B-4E75-BFE6-7A7B91D1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3498-5A06-4592-B8C1-66163A2FA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1F72F-B1C5-41B1-B3D9-7E118142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BF97F-44B3-4032-AEB3-88AB7CBA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F34CD-7B91-4F59-9120-2DA062EA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2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ADDB-B275-4190-B743-27D10EFD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57CA0-6033-4432-976C-8FACD75D6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BD9FC-CE6F-4186-83AA-43B35A69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63B19-86E3-49E2-BEDC-79D73A68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B693D-96F7-4707-B2BC-B5DBDDEF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9EBA-F2A9-40FC-8EBB-64A4AFDE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FE8C3-63A5-411A-9539-6EB600E71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013B7-1CE9-46C8-80A5-63592B202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7A7A2-C754-4ACA-A254-AB27282B7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FAD7F-6B68-4565-B036-464B61ED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F0215-0C79-43D0-B440-DA47A385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5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3B99-FA11-4061-8A29-3EF375FB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6A56E-1320-49CE-BBF3-619C0D49E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464BF-C42D-416D-8C39-802EE7D54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319C1-E3D1-4EA0-9200-B8A94FE8C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01129-EB3E-4311-B000-A6850CD5A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61FA4A-19EF-4345-89A7-781A698A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80C9C-1A22-4805-874F-F935D722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49C295-B80A-414C-8112-EFFE63E9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7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FC0E9-757D-48FD-87A7-7CA21607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47E8A-0666-48AC-97EE-8B73C57E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18402-25EA-4ED2-BB52-BA96E4C8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61926-7AAB-4467-9B53-17CDB789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1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6CF3E9-0272-49A6-A46F-47B23B69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4EAC7-12CB-421B-B910-8911713C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08F21-862E-4FAA-AD58-5D8069D3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0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25D9-67DE-4CC0-AA59-A0FDAE43F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F98A8-7DBB-47B2-BEB4-795CB596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F6335-7FDC-468D-96F9-CE0B045EB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7B6FD-2281-40A4-ADEE-0609F87B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795C3-9C21-4F6E-A944-A46AC40C0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DDCEB-74C3-4982-8337-65379CD8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2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72EC-88A1-4844-8636-6ED4123D3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3EED0-A1FA-474D-83AC-3A5E73A7A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AD944-7A85-483D-BBB2-F0F12DB08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A97A3-DFA8-44F4-AFFB-5AA97E5B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571-38F2-4F73-B523-6EB95170224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DB9E-E266-4ED7-8AC3-A6B130B7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537D3-4A4D-4693-9022-227472FC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9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ED5E67-0DEE-42A9-89E8-1DE83950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28FF9-46FD-4CA6-83D7-9CA2F1658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DB2C2-4D9B-48DD-851A-9D454DE80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E571-38F2-4F73-B523-6EB95170224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A4B6F-6D05-4541-914E-53D3FF859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E684F-56A0-44B6-A644-A8D442D2F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14D2B-5922-49BF-9260-B86805FFC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2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593F-7395-4994-A0D0-255639C2A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668" y="1181608"/>
            <a:ext cx="9884664" cy="1461706"/>
          </a:xfrm>
        </p:spPr>
        <p:txBody>
          <a:bodyPr>
            <a:noAutofit/>
          </a:bodyPr>
          <a:lstStyle/>
          <a:p>
            <a:r>
              <a:rPr lang="en-US" sz="4400" dirty="0"/>
              <a:t>Spatial and storm-time dependence of electron microburst pitch angle isotropy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CD7C5-C16C-42CB-A5B0-2351946F4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37079"/>
            <a:ext cx="9144000" cy="567626"/>
          </a:xfrm>
        </p:spPr>
        <p:txBody>
          <a:bodyPr/>
          <a:lstStyle/>
          <a:p>
            <a:r>
              <a:rPr lang="en-US" dirty="0"/>
              <a:t>Presented by Conrad Meyer-Reed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83674BD-C9F7-4724-8E65-AD0CAFAA8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127" y="4568933"/>
            <a:ext cx="5063745" cy="171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9FB1-4A16-473F-BA38-A311DCCE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72019-48F2-413A-8D14-9F650C64449C}"/>
              </a:ext>
            </a:extLst>
          </p:cNvPr>
          <p:cNvSpPr txBox="1"/>
          <p:nvPr/>
        </p:nvSpPr>
        <p:spPr>
          <a:xfrm>
            <a:off x="742233" y="1519905"/>
            <a:ext cx="42995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[finish slide]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[talk about implications of high microburst isotropy in evening MLT region (EMIC?)]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[setup for future research]</a:t>
            </a:r>
          </a:p>
        </p:txBody>
      </p:sp>
    </p:spTree>
    <p:extLst>
      <p:ext uri="{BB962C8B-B14F-4D97-AF65-F5344CB8AC3E}">
        <p14:creationId xmlns:p14="http://schemas.microsoft.com/office/powerpoint/2010/main" val="2128692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04D8-107D-44F7-8DCC-BBCBE39F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D910A-C7FE-4B83-80F8-E64A5A38B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24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B1115-97D4-43B1-AA31-0357D39CA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Info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2D76C-8393-450E-BF5E-5FD66A53E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07429" cy="10601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48F0A8-5BAA-4B1A-B4EF-7268261C51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8" t="49867" b="-1"/>
          <a:stretch/>
        </p:blipFill>
        <p:spPr>
          <a:xfrm>
            <a:off x="4208211" y="4531219"/>
            <a:ext cx="1783437" cy="1514505"/>
          </a:xfrm>
          <a:prstGeom prst="rect">
            <a:avLst/>
          </a:prstGeom>
          <a:ln w="19050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E2A1FD-C137-4757-9602-37B5D74DC5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04" t="49828"/>
          <a:stretch/>
        </p:blipFill>
        <p:spPr>
          <a:xfrm>
            <a:off x="6075640" y="4537289"/>
            <a:ext cx="1849565" cy="1508435"/>
          </a:xfrm>
          <a:prstGeom prst="rect">
            <a:avLst/>
          </a:prstGeom>
          <a:ln w="19050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819B7F-CCC6-4022-A3C1-CE1F62AB7B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33" b="50155"/>
          <a:stretch/>
        </p:blipFill>
        <p:spPr>
          <a:xfrm>
            <a:off x="289656" y="4515500"/>
            <a:ext cx="1849565" cy="1514505"/>
          </a:xfrm>
          <a:prstGeom prst="rect">
            <a:avLst/>
          </a:prstGeom>
          <a:ln w="19050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5159F2-FDC5-4EDE-88FE-3FCACFA2F3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9" b="50138"/>
          <a:stretch/>
        </p:blipFill>
        <p:spPr>
          <a:xfrm>
            <a:off x="2223213" y="4521570"/>
            <a:ext cx="1901006" cy="1508435"/>
          </a:xfrm>
          <a:prstGeom prst="rect">
            <a:avLst/>
          </a:prstGeom>
          <a:ln w="19050">
            <a:noFill/>
          </a:ln>
        </p:spPr>
      </p:pic>
    </p:spTree>
    <p:extLst>
      <p:ext uri="{BB962C8B-B14F-4D97-AF65-F5344CB8AC3E}">
        <p14:creationId xmlns:p14="http://schemas.microsoft.com/office/powerpoint/2010/main" val="336325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7B5F-7418-4A77-8565-C24CD024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1EF57-C14A-40B7-A515-67860F551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588" y="1825625"/>
            <a:ext cx="10051211" cy="435133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Mission Background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Statistical Year Study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Storm-time Epoch Analysis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84235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compact disk, electronics&#10;&#10;Description automatically generated">
            <a:extLst>
              <a:ext uri="{FF2B5EF4-FFF2-40B4-BE49-F238E27FC236}">
                <a16:creationId xmlns:a16="http://schemas.microsoft.com/office/drawing/2014/main" id="{0AB513A7-9B32-40D5-B7FB-71893C42F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26" y="3594141"/>
            <a:ext cx="5509513" cy="30991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D9F104-4356-4013-9A24-3E83247B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0" y="20275"/>
            <a:ext cx="10515600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B4EF867-3209-410F-8886-9E18FA30A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215" y="5100875"/>
            <a:ext cx="1943122" cy="1363085"/>
          </a:xfrm>
          <a:ln w="28575"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C478F4E-7B40-46A3-B17F-3E95FFDD556C}"/>
              </a:ext>
            </a:extLst>
          </p:cNvPr>
          <p:cNvGrpSpPr/>
          <p:nvPr/>
        </p:nvGrpSpPr>
        <p:grpSpPr>
          <a:xfrm>
            <a:off x="6684886" y="408222"/>
            <a:ext cx="5507114" cy="2719078"/>
            <a:chOff x="2316648" y="1600200"/>
            <a:chExt cx="6617012" cy="3419105"/>
          </a:xfrm>
        </p:grpSpPr>
        <p:pic>
          <p:nvPicPr>
            <p:cNvPr id="7" name="Picture 6" descr="JSample Thesis UCB 2013.pdf">
              <a:extLst>
                <a:ext uri="{FF2B5EF4-FFF2-40B4-BE49-F238E27FC236}">
                  <a16:creationId xmlns:a16="http://schemas.microsoft.com/office/drawing/2014/main" id="{962670AD-96CB-4506-BFF7-8C5F85AC4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0254" t="61792" r="19643" b="15206"/>
            <a:stretch>
              <a:fillRect/>
            </a:stretch>
          </p:blipFill>
          <p:spPr>
            <a:xfrm>
              <a:off x="2316648" y="1600200"/>
              <a:ext cx="6370152" cy="31549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1B5A75-5FD4-43DE-8CC7-DFAB6CB96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4132" y="4755135"/>
              <a:ext cx="2139528" cy="264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000" dirty="0">
                  <a:solidFill>
                    <a:srgbClr val="404040"/>
                  </a:solidFill>
                  <a:latin typeface="Optima"/>
                  <a:cs typeface="Optima"/>
                </a:rPr>
                <a:t>J. Sample, PhD Thesis (2013)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A0D5F09-9C11-4542-9FE1-365EB89DA488}"/>
              </a:ext>
            </a:extLst>
          </p:cNvPr>
          <p:cNvSpPr txBox="1"/>
          <p:nvPr/>
        </p:nvSpPr>
        <p:spPr>
          <a:xfrm>
            <a:off x="4624523" y="6463960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(From Yuting Ng, 2013)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DF7C88-3186-429E-B7DA-317086838DF6}"/>
              </a:ext>
            </a:extLst>
          </p:cNvPr>
          <p:cNvSpPr txBox="1"/>
          <p:nvPr/>
        </p:nvSpPr>
        <p:spPr>
          <a:xfrm>
            <a:off x="4922776" y="6658023"/>
            <a:ext cx="11732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Wikipedia)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CA605-F1B8-453A-9B57-CB627D2A47AF}"/>
              </a:ext>
            </a:extLst>
          </p:cNvPr>
          <p:cNvSpPr txBox="1"/>
          <p:nvPr/>
        </p:nvSpPr>
        <p:spPr>
          <a:xfrm>
            <a:off x="757185" y="1044036"/>
            <a:ext cx="523425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Earth’s radiation belts are composed of electrons interacting with the planetary magnetic field in 3 main motions: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Gyro motion (~1 </a:t>
            </a:r>
            <a:r>
              <a:rPr lang="en-US" sz="1400" dirty="0" err="1"/>
              <a:t>ms</a:t>
            </a:r>
            <a:r>
              <a:rPr lang="en-US" sz="1400" dirty="0"/>
              <a:t>)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Bounce motion (~0.1-1.0 s)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Drift motion (~1-10 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Electrons with </a:t>
            </a:r>
            <a:r>
              <a:rPr lang="en-US" sz="1400" u="sng" dirty="0"/>
              <a:t>small</a:t>
            </a:r>
            <a:r>
              <a:rPr lang="en-US" sz="1400" dirty="0"/>
              <a:t> velocity pitch angles will more likely precipitate into the atmosphere before bouncing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Pitch angle isotropy is defined by how electron population velocity pitch angles are distributed: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u="sng" dirty="0"/>
              <a:t>Isotropic:</a:t>
            </a:r>
            <a:r>
              <a:rPr lang="en-US" sz="1400" dirty="0"/>
              <a:t> Pitch angles are pointed everywhere equally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u="sng" dirty="0"/>
              <a:t>Anisotropic:</a:t>
            </a:r>
            <a:r>
              <a:rPr lang="en-US" sz="1400" dirty="0"/>
              <a:t> Pitch angles are pointed unevenly 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58B1E53E-53BC-4C6C-9D6A-3356EB5BE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670" y="3183934"/>
            <a:ext cx="4488002" cy="350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08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87077F-B6DC-4B0E-A5D0-DD7AC45A4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359" y="3553837"/>
            <a:ext cx="3813721" cy="278147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54CD10-999D-4B1A-BCA8-925517469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57" y="3731242"/>
            <a:ext cx="5086525" cy="27569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E7D87D-680A-4210-8AE0-A62DAD2258B7}"/>
              </a:ext>
            </a:extLst>
          </p:cNvPr>
          <p:cNvSpPr txBox="1"/>
          <p:nvPr/>
        </p:nvSpPr>
        <p:spPr>
          <a:xfrm>
            <a:off x="10103390" y="6365039"/>
            <a:ext cx="9396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NASA)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888A8-BB87-48DC-91CD-957A829E3E3B}"/>
              </a:ext>
            </a:extLst>
          </p:cNvPr>
          <p:cNvSpPr txBox="1"/>
          <p:nvPr/>
        </p:nvSpPr>
        <p:spPr>
          <a:xfrm>
            <a:off x="4604035" y="6488149"/>
            <a:ext cx="17016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Blum et al, 2015)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EE0AB1-6317-44D5-8C12-0481E61C3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979" y="347814"/>
            <a:ext cx="3524101" cy="28444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86872B-9AB0-4DE9-9E26-3509E6D51E7C}"/>
              </a:ext>
            </a:extLst>
          </p:cNvPr>
          <p:cNvSpPr txBox="1"/>
          <p:nvPr/>
        </p:nvSpPr>
        <p:spPr>
          <a:xfrm>
            <a:off x="9384287" y="3057942"/>
            <a:ext cx="17016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Blum et al, 2015)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D29CA46-BEBD-4E9B-8777-EBD2B33D351B}"/>
              </a:ext>
            </a:extLst>
          </p:cNvPr>
          <p:cNvSpPr txBox="1">
            <a:spLocks/>
          </p:cNvSpPr>
          <p:nvPr/>
        </p:nvSpPr>
        <p:spPr>
          <a:xfrm>
            <a:off x="527480" y="202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943457-EC9D-47D1-B733-90C96FAFB0C4}"/>
              </a:ext>
            </a:extLst>
          </p:cNvPr>
          <p:cNvSpPr txBox="1"/>
          <p:nvPr/>
        </p:nvSpPr>
        <p:spPr>
          <a:xfrm>
            <a:off x="784178" y="1201124"/>
            <a:ext cx="434149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/>
              <a:t>Microbursts: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Sub-second bursts of pitch angle isotropic MeV-energy electrons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Microbursts have been previously associated with chorus wave activity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Most frequent in the morning magnetic local time region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Microburst detection algorithm: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55468A-71D7-49AF-B4AB-F3BAED5628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332" b="-6353"/>
          <a:stretch/>
        </p:blipFill>
        <p:spPr>
          <a:xfrm>
            <a:off x="3882766" y="2871213"/>
            <a:ext cx="3183563" cy="4329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151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72F6-6363-456A-BAA8-77C02F2E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92" y="44325"/>
            <a:ext cx="10515600" cy="1325563"/>
          </a:xfrm>
        </p:spPr>
        <p:txBody>
          <a:bodyPr/>
          <a:lstStyle/>
          <a:p>
            <a:r>
              <a:rPr lang="en-US" dirty="0"/>
              <a:t>Mission Background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7903C-31A9-43DC-A85C-CEF2EC4F4DA2}"/>
              </a:ext>
            </a:extLst>
          </p:cNvPr>
          <p:cNvSpPr txBox="1"/>
          <p:nvPr/>
        </p:nvSpPr>
        <p:spPr>
          <a:xfrm>
            <a:off x="742233" y="1519905"/>
            <a:ext cx="42995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Solar Anomalous and Magnetospheric Particle Explorer (SAMPEX) satellite collected information about particles in the Earth’s radiation belts in near polar orbit from 1992-2004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SAMPEX was the first spacecraft in the NASA Small Explorer program</a:t>
            </a:r>
          </a:p>
        </p:txBody>
      </p:sp>
      <p:pic>
        <p:nvPicPr>
          <p:cNvPr id="12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DA7ED596-6304-462E-A735-A790DF006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96" y="3229991"/>
            <a:ext cx="4184593" cy="312038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45EF3C-799D-4C11-95EA-CA824E30CAE3}"/>
              </a:ext>
            </a:extLst>
          </p:cNvPr>
          <p:cNvSpPr txBox="1"/>
          <p:nvPr/>
        </p:nvSpPr>
        <p:spPr>
          <a:xfrm>
            <a:off x="3367414" y="6350371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</a:t>
            </a:r>
            <a:r>
              <a:rPr lang="en-US" sz="1000" dirty="0" err="1"/>
              <a:t>eoPortal</a:t>
            </a:r>
            <a:r>
              <a:rPr lang="en-US" sz="1000" dirty="0"/>
              <a:t> Directory)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287E68C-E09E-4684-9124-596012421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230" y="725648"/>
            <a:ext cx="5848179" cy="270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91ECB05-754B-4116-90B5-77491706C280}"/>
              </a:ext>
            </a:extLst>
          </p:cNvPr>
          <p:cNvSpPr/>
          <p:nvPr/>
        </p:nvSpPr>
        <p:spPr>
          <a:xfrm>
            <a:off x="5731692" y="3836074"/>
            <a:ext cx="43350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Heavy Ion Large Telescope (HILT) instrument onboard the SAMPEX satellite consisted of 4x4 Silicon detector array that recorded &gt;1 MeV electron counts in high latitude regions of the magnetosphere</a:t>
            </a:r>
          </a:p>
        </p:txBody>
      </p:sp>
    </p:spTree>
    <p:extLst>
      <p:ext uri="{BB962C8B-B14F-4D97-AF65-F5344CB8AC3E}">
        <p14:creationId xmlns:p14="http://schemas.microsoft.com/office/powerpoint/2010/main" val="229166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C8F4-CD5A-49A0-B991-0E2C1863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Background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EB4C642-C715-40A1-B678-D96FF69E6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497" y="726374"/>
            <a:ext cx="4141558" cy="30188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03F547-CEBF-4252-BE7D-3D91CC38EF82}"/>
              </a:ext>
            </a:extLst>
          </p:cNvPr>
          <p:cNvSpPr txBox="1"/>
          <p:nvPr/>
        </p:nvSpPr>
        <p:spPr>
          <a:xfrm>
            <a:off x="9208926" y="3745220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Blake et al, 1996)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824C4-03DF-4F91-BC25-EAB416A2F330}"/>
              </a:ext>
            </a:extLst>
          </p:cNvPr>
          <p:cNvSpPr txBox="1"/>
          <p:nvPr/>
        </p:nvSpPr>
        <p:spPr>
          <a:xfrm>
            <a:off x="5828901" y="4197380"/>
            <a:ext cx="438050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By taking the ratio of electron counts from Row 1 (SSD1) and Row 4 (SSD4) of the detectors,  a measure of </a:t>
            </a:r>
            <a:r>
              <a:rPr lang="en-US" sz="1400" u="sng" dirty="0"/>
              <a:t>pitch angle isotropy</a:t>
            </a:r>
            <a:r>
              <a:rPr lang="en-US" sz="1400" dirty="0"/>
              <a:t> can be determined, 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 = 0  -&gt;  Anisotropic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 = 1  -&gt;  Isotropic</a:t>
            </a:r>
          </a:p>
          <a:p>
            <a:pPr lvl="1"/>
            <a:endParaRPr lang="en-US" sz="1400" dirty="0"/>
          </a:p>
          <a:p>
            <a:r>
              <a:rPr lang="en-US" sz="1400" dirty="0"/>
              <a:t>Isotropy Index Calculation: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F8EC77-5529-49DB-A432-3CC8CD83B83B}"/>
              </a:ext>
            </a:extLst>
          </p:cNvPr>
          <p:cNvSpPr/>
          <p:nvPr/>
        </p:nvSpPr>
        <p:spPr>
          <a:xfrm>
            <a:off x="984308" y="1644956"/>
            <a:ext cx="453844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anisotropic populations of electrons are collected by the HILT instrument, the geometry of the detector rows will cause differences in the total electron counts detected across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Conversely when isotropic populations of electrons are collected by the HILT instrument, the total electron counts detected will be similar across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177ABE-F0D1-4CAB-9CF4-F6BFEEF2A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43" y="3460838"/>
            <a:ext cx="2901273" cy="29778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0F8A77-B002-40B3-A289-69BF06C247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372"/>
          <a:stretch/>
        </p:blipFill>
        <p:spPr>
          <a:xfrm>
            <a:off x="8183489" y="5394908"/>
            <a:ext cx="3170311" cy="5143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6325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FF59-A7F3-4D06-82DF-C6217677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Year Study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1303A6D-9CDE-40E4-A785-F896D7315D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47" b="49475"/>
          <a:stretch/>
        </p:blipFill>
        <p:spPr bwMode="auto">
          <a:xfrm>
            <a:off x="7691789" y="357739"/>
            <a:ext cx="2911896" cy="3071261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E24AC9-90CA-4D17-8A49-03173E79EE7A}"/>
              </a:ext>
            </a:extLst>
          </p:cNvPr>
          <p:cNvSpPr/>
          <p:nvPr/>
        </p:nvSpPr>
        <p:spPr>
          <a:xfrm>
            <a:off x="1040832" y="1585246"/>
            <a:ext cx="64421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/>
              <a:t>Methods: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SAMPEX electron counts data selected from the year 1993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Analysis of correlations between isotropy index, microburst magnitude, and spatial parameters</a:t>
            </a:r>
          </a:p>
          <a:p>
            <a:pPr marL="800100" lvl="1" indent="-342900">
              <a:buFont typeface="+mj-lt"/>
              <a:buAutoNum type="arabicPeriod"/>
            </a:pPr>
            <a:endParaRPr lang="en-US" sz="1400" dirty="0"/>
          </a:p>
          <a:p>
            <a:pPr lvl="1"/>
            <a:r>
              <a:rPr lang="en-US" sz="1400" dirty="0"/>
              <a:t>Microburst magnitude calculation:</a:t>
            </a:r>
          </a:p>
          <a:p>
            <a:endParaRPr lang="en-US" sz="1400" u="sng" dirty="0"/>
          </a:p>
          <a:p>
            <a:endParaRPr lang="en-US" sz="1400" u="sng" dirty="0"/>
          </a:p>
          <a:p>
            <a:endParaRPr lang="en-US" sz="1400" u="sng" dirty="0"/>
          </a:p>
          <a:p>
            <a:endParaRPr lang="en-US" sz="1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/>
              <a:t>Results:</a:t>
            </a:r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Trend in data shows a positive correlation between microburst isotropy index and microburst magnitude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sz="1400" dirty="0"/>
              <a:t>Low magnitude: 0.2 – 1.0 isotropy index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sz="1400" dirty="0"/>
              <a:t>High magnitude: ~1.0 isotropy index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Median isotropy dial plot indicates high isotropy difference in the evening MLT range, medium isotropy in the midnight-morning MLT range, and low isotropy in the noon MLT range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8D3764-BBB8-46B2-834B-6285A060CC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0" t="3797" b="49886"/>
          <a:stretch/>
        </p:blipFill>
        <p:spPr>
          <a:xfrm>
            <a:off x="7691789" y="3553095"/>
            <a:ext cx="3398457" cy="26420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A5E6F2-702B-4E03-8AD6-BDDA2203C8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16" r="30353"/>
          <a:stretch/>
        </p:blipFill>
        <p:spPr>
          <a:xfrm>
            <a:off x="2441196" y="3046530"/>
            <a:ext cx="2919370" cy="5238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323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044B2-7680-4BE0-A3D6-062F52CE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Storm-time Epoch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3DEEA3-9BF2-4239-97FF-AD5677CA0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681" y="3785591"/>
            <a:ext cx="3736052" cy="270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09A598E-B7C3-49F5-BB0E-66505D7DD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092" y="3785589"/>
            <a:ext cx="3736052" cy="263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4B4B166-0B26-40A0-9429-F317CBC21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3" y="3785590"/>
            <a:ext cx="3736052" cy="263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2CE7A9-D69F-4580-AA54-37A759E67CFB}"/>
              </a:ext>
            </a:extLst>
          </p:cNvPr>
          <p:cNvSpPr/>
          <p:nvPr/>
        </p:nvSpPr>
        <p:spPr>
          <a:xfrm>
            <a:off x="923385" y="1323376"/>
            <a:ext cx="59304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/>
              <a:t>Methods: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Out of the 9 geomagnetic storms from 1993 with Dst_min &lt; 100 nT, 6 storms with typical Dst profiles were selected for our analysis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Analysis of storm-time dependence of median microburst isotropy for initial, main, and recovery phases of the 6 geomagnetic storms</a:t>
            </a:r>
          </a:p>
          <a:p>
            <a:pPr lvl="1"/>
            <a:endParaRPr lang="en-US" sz="1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/>
              <a:t>Results: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Negative trend in median isotropy difference can be seen as storm phases progress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1C56A3E2-3AD1-4A7A-A8EC-2772BF7E1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547" y="1188991"/>
            <a:ext cx="4747735" cy="216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16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13BA5BE6-CF6F-47F2-813F-783B61091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3" y="3785589"/>
            <a:ext cx="3736052" cy="274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1DF6C5F3-2FBB-498F-9126-B4CFFF4B6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092" y="3785589"/>
            <a:ext cx="3736052" cy="274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62FCF86-6170-48FB-9A96-DF47DD4D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681" y="3785589"/>
            <a:ext cx="3736052" cy="270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E044B2-7680-4BE0-A3D6-062F52CE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Storm-time Epoch 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DED226-4FB1-40DE-9AC5-E9BF0FD14C97}"/>
              </a:ext>
            </a:extLst>
          </p:cNvPr>
          <p:cNvSpPr/>
          <p:nvPr/>
        </p:nvSpPr>
        <p:spPr>
          <a:xfrm>
            <a:off x="923385" y="1323376"/>
            <a:ext cx="676093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/>
              <a:t>Methods: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Out of the 9 geomagnetic storms from 1993 with Dst_min &lt; 100 nT, 6 storms with typical Dst profiles were selected for our analysis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Analysis of median microburst isotropy vs binned AE indices</a:t>
            </a:r>
          </a:p>
          <a:p>
            <a:pPr lvl="1"/>
            <a:endParaRPr lang="en-US" sz="1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/>
              <a:t>Results: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Positive trend in median isotropy difference can be seen as AE indices increase in magnetic field strength</a:t>
            </a:r>
          </a:p>
        </p:txBody>
      </p:sp>
    </p:spTree>
    <p:extLst>
      <p:ext uri="{BB962C8B-B14F-4D97-AF65-F5344CB8AC3E}">
        <p14:creationId xmlns:p14="http://schemas.microsoft.com/office/powerpoint/2010/main" val="2142121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3296</TotalTime>
  <Words>624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Optima</vt:lpstr>
      <vt:lpstr>Office Theme</vt:lpstr>
      <vt:lpstr>Spatial and storm-time dependence of electron microburst pitch angle isotropy</vt:lpstr>
      <vt:lpstr>Outline:</vt:lpstr>
      <vt:lpstr>Introduction</vt:lpstr>
      <vt:lpstr>PowerPoint Presentation</vt:lpstr>
      <vt:lpstr>Mission Background</vt:lpstr>
      <vt:lpstr>Mission Background</vt:lpstr>
      <vt:lpstr>Statistical Year Study</vt:lpstr>
      <vt:lpstr>Storm-time Epoch Analysis</vt:lpstr>
      <vt:lpstr>Storm-time Epoch Analysis</vt:lpstr>
      <vt:lpstr>Conclusions</vt:lpstr>
      <vt:lpstr>Acknowledgements</vt:lpstr>
      <vt:lpstr>Extra Info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and storm-time dependence of electron microburst pitch angle anisotropy</dc:title>
  <dc:creator>Conrad Meyer-reed</dc:creator>
  <cp:lastModifiedBy>Conrad Meyer-reed</cp:lastModifiedBy>
  <cp:revision>17</cp:revision>
  <dcterms:created xsi:type="dcterms:W3CDTF">2021-11-23T21:47:50Z</dcterms:created>
  <dcterms:modified xsi:type="dcterms:W3CDTF">2021-12-02T00:17:56Z</dcterms:modified>
</cp:coreProperties>
</file>