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4" r:id="rId5"/>
    <p:sldId id="265" r:id="rId6"/>
    <p:sldId id="257" r:id="rId7"/>
    <p:sldId id="258" r:id="rId8"/>
    <p:sldId id="259" r:id="rId9"/>
    <p:sldId id="262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75F5-9D69-43D0-9546-1114E3C3F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1FB82-644C-48E8-8FC1-249176610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A7B9-2593-4C1E-B4B3-55203555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46DCF-46FF-439E-81CE-3EA4DEFF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E606-FAC7-4E56-AC83-9D4EAE6E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6434-DEEC-43D7-BC5B-789AA667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AE883-8B67-4A38-98AE-920D07E61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98182-CCAF-4695-BB6E-0768D084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FC1B3-FECE-48F0-B4B9-DC5DB9D3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87F5-BA29-4492-A8C3-B331E987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0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03ABA-4541-413B-97EA-9B4D0BAFF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61E14-C714-44F7-BD4A-ACF23904D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4AD8C-6A1F-42DF-AA53-7D51F966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F8683-EC2C-4AB6-B6C4-63113895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8851-8284-4168-93DD-4DE6BDA2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4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AE0A-E32B-48BA-AF43-32DE09DD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25297-AE69-4AEE-A678-C102F2B4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29646-4CE8-43E7-9030-4919B802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AD6A3-6481-4E4A-B0D4-DB8527BB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4E179-41A0-4C06-B7F1-A8474526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7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3CEC-4D59-47F7-AAC3-06BD993C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7B17F-9394-4E64-AC7D-56AB7E0A6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9E062-AEA5-43F0-9943-CE792330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20358-F182-4237-976B-BF48931D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C4747-5B99-4D73-8222-822DC346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BF6B-E7AA-4D70-A4BB-63B8A2C7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264B-EF72-46DD-9240-26CAFAD9E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17A5E-1860-42C1-AEAB-767B442B7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A226F-74DA-4C71-8909-D5D5480A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7F327-C0B3-4E2E-BE56-513ADA9E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42C30-54AC-4BBB-AC13-EE1F9A45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1DFE-90F2-4775-9D9C-28B8344E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231A3-C5DD-4184-BD22-A16B15E02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58CEF-3829-4C9B-BDBD-B50831670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E2F96-6F4D-45EE-829B-CC149DEAE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72AAF-DF2F-44AB-851E-FC33B77C6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B2D38-0D9C-4014-B638-EEE4EBB7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29AB7-BF7E-453D-A379-BBE17F90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0F069-A5BF-4B99-8083-91189D03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2D30-65C4-47F8-A290-6324103C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68852-2E2D-40AE-BB3A-65D3C407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52569-B9BA-4FD6-A435-8BF02FA6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2C4A0-F090-47FB-B24A-C029D088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8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57B53-52E4-4ACC-A1F4-393D85C7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81E24-33A0-41D3-AEAB-EF0FB693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AE54F-EA1C-452B-B2D0-FBF6DEBC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2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150F-44EC-482C-AE29-8C185BF2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E2C8A-8D9E-4CDA-A6E9-1AE833C5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4778E-2006-4E7A-9E38-BD4A8800B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4DFA1-8064-45A4-B2BC-C5AF1894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73E9A-1607-4128-9790-B5305F19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A68DE-BC43-4613-BAAE-12132E49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0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0853-39BC-4753-8704-131EA7AA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9C2C2-2AF2-4EBE-ACBC-538770AD9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C06A-7797-4AE6-9AEE-CD9760294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40906-FDEB-4FA0-AAC3-D5576D2C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CBF4C-8336-4E22-A016-DE3AC330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0979C-61E0-4F94-A4F1-B94E5C70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9AF1D-1371-4CFF-AD7A-A92E3FE6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0B064-BE4C-4190-ABD6-C4E5B96BF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E696A-CCCD-4AC4-BE3A-3C692B01A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E4D5A-70D9-49DB-B396-8E67F4DFB91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B667D-37E1-44FE-8FD2-7D2055E35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3633C-49FE-4795-A109-48049BB85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5850-8245-45A4-8CA1-FBB4191BEF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LASP Research Summary</a:t>
            </a:r>
          </a:p>
        </p:txBody>
      </p:sp>
    </p:spTree>
    <p:extLst>
      <p:ext uri="{BB962C8B-B14F-4D97-AF65-F5344CB8AC3E}">
        <p14:creationId xmlns:p14="http://schemas.microsoft.com/office/powerpoint/2010/main" val="157992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A090-AC7B-4460-B6B3-C42AE72A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Occurrences vs Magnetic Indices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EC1D5E-1CFC-4AE1-AAFE-DCF6169BD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66" y="1476839"/>
            <a:ext cx="7118959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5360FB5-8C19-4018-880F-AD4AD27C6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66" y="4082970"/>
            <a:ext cx="7118960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28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35412D-5D74-40CD-AE73-A55A23B5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3" y="386038"/>
            <a:ext cx="12139127" cy="1325563"/>
          </a:xfrm>
        </p:spPr>
        <p:txBody>
          <a:bodyPr/>
          <a:lstStyle/>
          <a:p>
            <a:r>
              <a:rPr lang="en-US" dirty="0"/>
              <a:t>Microburst Occurrences vs Magnetic Indices (cont’d)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04A2056-C968-46E5-9E1C-3FC54CEA0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81" y="1498606"/>
            <a:ext cx="7118960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83D4E49-10DA-45C9-B97F-13E602EBF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80" y="4094987"/>
            <a:ext cx="7118961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33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compact disk, electronics&#10;&#10;Description automatically generated">
            <a:extLst>
              <a:ext uri="{FF2B5EF4-FFF2-40B4-BE49-F238E27FC236}">
                <a16:creationId xmlns:a16="http://schemas.microsoft.com/office/drawing/2014/main" id="{0AB513A7-9B32-40D5-B7FB-71893C42F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39" y="3092369"/>
            <a:ext cx="6094350" cy="34280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D9F104-4356-4013-9A24-3E83247B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0" y="20275"/>
            <a:ext cx="10515600" cy="1325563"/>
          </a:xfrm>
        </p:spPr>
        <p:txBody>
          <a:bodyPr/>
          <a:lstStyle/>
          <a:p>
            <a:r>
              <a:rPr lang="en-US" dirty="0"/>
              <a:t>Science Background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B4EF867-3209-410F-8886-9E18FA30A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9" y="4924329"/>
            <a:ext cx="2058838" cy="1444259"/>
          </a:xfrm>
          <a:ln w="28575"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C478F4E-7B40-46A3-B17F-3E95FFDD556C}"/>
              </a:ext>
            </a:extLst>
          </p:cNvPr>
          <p:cNvGrpSpPr/>
          <p:nvPr/>
        </p:nvGrpSpPr>
        <p:grpSpPr>
          <a:xfrm>
            <a:off x="6684886" y="408222"/>
            <a:ext cx="5640280" cy="2684147"/>
            <a:chOff x="2316648" y="1600200"/>
            <a:chExt cx="6777016" cy="3375181"/>
          </a:xfrm>
        </p:grpSpPr>
        <p:pic>
          <p:nvPicPr>
            <p:cNvPr id="7" name="Picture 6" descr="JSample Thesis UCB 2013.pdf">
              <a:extLst>
                <a:ext uri="{FF2B5EF4-FFF2-40B4-BE49-F238E27FC236}">
                  <a16:creationId xmlns:a16="http://schemas.microsoft.com/office/drawing/2014/main" id="{962670AD-96CB-4506-BFF7-8C5F85AC4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254" t="61792" r="19643" b="15206"/>
            <a:stretch>
              <a:fillRect/>
            </a:stretch>
          </p:blipFill>
          <p:spPr>
            <a:xfrm>
              <a:off x="2316648" y="1600200"/>
              <a:ext cx="6370152" cy="31549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1B5A75-5FD4-43DE-8CC7-DFAB6CB96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4137" y="4711211"/>
              <a:ext cx="2139527" cy="264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000" dirty="0">
                  <a:solidFill>
                    <a:srgbClr val="404040"/>
                  </a:solidFill>
                  <a:latin typeface="Optima"/>
                  <a:cs typeface="Optima"/>
                </a:rPr>
                <a:t>J. Sample, PhD Thesis (2013)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0D5F09-9C11-4542-9FE1-365EB89DA488}"/>
              </a:ext>
            </a:extLst>
          </p:cNvPr>
          <p:cNvSpPr txBox="1"/>
          <p:nvPr/>
        </p:nvSpPr>
        <p:spPr>
          <a:xfrm>
            <a:off x="10669900" y="6315301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(From Yuting Ng, 2013)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6D677A-7719-4A54-BE47-C599081BFB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1033508" y="4080187"/>
            <a:ext cx="3849210" cy="24402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DF7C88-3186-429E-B7DA-317086838DF6}"/>
              </a:ext>
            </a:extLst>
          </p:cNvPr>
          <p:cNvSpPr txBox="1"/>
          <p:nvPr/>
        </p:nvSpPr>
        <p:spPr>
          <a:xfrm>
            <a:off x="10947510" y="648430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Wikipedia)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CA605-F1B8-453A-9B57-CB627D2A47AF}"/>
              </a:ext>
            </a:extLst>
          </p:cNvPr>
          <p:cNvSpPr txBox="1"/>
          <p:nvPr/>
        </p:nvSpPr>
        <p:spPr>
          <a:xfrm>
            <a:off x="757185" y="1060501"/>
            <a:ext cx="52342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Earth’s radiation belts are composed of electrons interacting with the planetary magnetic field in 3 main motions: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Gyro motion (~1 </a:t>
            </a:r>
            <a:r>
              <a:rPr lang="en-US" sz="1400" dirty="0" err="1"/>
              <a:t>ms</a:t>
            </a:r>
            <a:r>
              <a:rPr lang="en-US" sz="1400" dirty="0"/>
              <a:t>)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Bounce motion (~0.1-1.0 s)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Drift motion (~1-10 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Electrons with </a:t>
            </a:r>
            <a:r>
              <a:rPr lang="en-US" sz="1400" u="sng" dirty="0"/>
              <a:t>small</a:t>
            </a:r>
            <a:r>
              <a:rPr lang="en-US" sz="1400" dirty="0"/>
              <a:t> velocity pitch angles relative to the local magnetic field lines will more likely precipitate into the Earth’s atmosphere before bouncing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Pitch angle anisotropy is defined by how electron population pitch angles are distributed: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Isotropic: Pitch angles are pointed everywhere equally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Anisotropic: Pitch angles are pointed unevenly </a:t>
            </a:r>
          </a:p>
        </p:txBody>
      </p:sp>
    </p:spTree>
    <p:extLst>
      <p:ext uri="{BB962C8B-B14F-4D97-AF65-F5344CB8AC3E}">
        <p14:creationId xmlns:p14="http://schemas.microsoft.com/office/powerpoint/2010/main" val="322208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0545C1-E7D2-4919-998E-9DBCF002D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950" y="282562"/>
            <a:ext cx="4314130" cy="31464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1F2E945-5A83-4E23-A9AB-D8C5047F1754}"/>
              </a:ext>
            </a:extLst>
          </p:cNvPr>
          <p:cNvSpPr txBox="1">
            <a:spLocks/>
          </p:cNvSpPr>
          <p:nvPr/>
        </p:nvSpPr>
        <p:spPr>
          <a:xfrm>
            <a:off x="527480" y="202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Science Background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00DFFD-2B7D-40E1-AEBD-4F676B69D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53573"/>
            <a:ext cx="4713869" cy="25549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0DE8A2-FE24-4E7C-945A-BD8D5CB6A55E}"/>
              </a:ext>
            </a:extLst>
          </p:cNvPr>
          <p:cNvSpPr txBox="1"/>
          <p:nvPr/>
        </p:nvSpPr>
        <p:spPr>
          <a:xfrm>
            <a:off x="9979844" y="3568176"/>
            <a:ext cx="9396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NASA)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67E5F-C8D4-415F-AA12-8C810E8815BE}"/>
              </a:ext>
            </a:extLst>
          </p:cNvPr>
          <p:cNvSpPr txBox="1"/>
          <p:nvPr/>
        </p:nvSpPr>
        <p:spPr>
          <a:xfrm>
            <a:off x="9430909" y="6452327"/>
            <a:ext cx="17016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Blum et al, 2015)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A8BA05-6E58-4227-93AB-D4943D45D30D}"/>
              </a:ext>
            </a:extLst>
          </p:cNvPr>
          <p:cNvGrpSpPr/>
          <p:nvPr/>
        </p:nvGrpSpPr>
        <p:grpSpPr>
          <a:xfrm>
            <a:off x="1975105" y="3124941"/>
            <a:ext cx="3261710" cy="3079468"/>
            <a:chOff x="3089428" y="4324602"/>
            <a:chExt cx="2387083" cy="2250835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B69C7754-D288-437A-A594-E20D1142FE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22" t="48562"/>
            <a:stretch/>
          </p:blipFill>
          <p:spPr bwMode="auto">
            <a:xfrm>
              <a:off x="3089428" y="4505502"/>
              <a:ext cx="2387083" cy="206993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584F7E-6409-496C-B6AB-94C76C453F21}"/>
                </a:ext>
              </a:extLst>
            </p:cNvPr>
            <p:cNvSpPr txBox="1"/>
            <p:nvPr/>
          </p:nvSpPr>
          <p:spPr>
            <a:xfrm>
              <a:off x="3779765" y="4324602"/>
              <a:ext cx="76560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8745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72F6-6363-456A-BAA8-77C02F2E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92" y="44325"/>
            <a:ext cx="10515600" cy="1325563"/>
          </a:xfrm>
        </p:spPr>
        <p:txBody>
          <a:bodyPr/>
          <a:lstStyle/>
          <a:p>
            <a:r>
              <a:rPr lang="en-US" dirty="0"/>
              <a:t>Mission Background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EF509C8-DEC4-4B94-B2B3-587F614D7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648" y="304571"/>
            <a:ext cx="3717710" cy="27722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86CB2C-7652-4A5D-B934-4A9BD8C54DA6}"/>
              </a:ext>
            </a:extLst>
          </p:cNvPr>
          <p:cNvSpPr txBox="1"/>
          <p:nvPr/>
        </p:nvSpPr>
        <p:spPr>
          <a:xfrm>
            <a:off x="9157200" y="307680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</a:t>
            </a:r>
            <a:r>
              <a:rPr lang="en-US" sz="1000" dirty="0" err="1"/>
              <a:t>eoPortal</a:t>
            </a:r>
            <a:r>
              <a:rPr lang="en-US" sz="1000" dirty="0"/>
              <a:t> Directory)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7C04188-D7EF-4CB1-8F66-AAA674C67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92" y="2819975"/>
            <a:ext cx="5021802" cy="36604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96CA7-F55B-4060-9BCA-3FD5C877A1A1}"/>
              </a:ext>
            </a:extLst>
          </p:cNvPr>
          <p:cNvSpPr txBox="1"/>
          <p:nvPr/>
        </p:nvSpPr>
        <p:spPr>
          <a:xfrm>
            <a:off x="473892" y="648044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Blake et al, 1996)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7903C-31A9-43DC-A85C-CEF2EC4F4DA2}"/>
              </a:ext>
            </a:extLst>
          </p:cNvPr>
          <p:cNvSpPr txBox="1"/>
          <p:nvPr/>
        </p:nvSpPr>
        <p:spPr>
          <a:xfrm>
            <a:off x="739430" y="1113767"/>
            <a:ext cx="523425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Solar Anomalous and Magnetospheric Particle Explorer (SAMPEX) satellite collected information about particles in the Earth’s radiation belts in near polar orbit from 1992-2004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Heavy Ion Large Telescope (HILT) instrument onboard the SAMPEX satellite consisted of 4x4 Silicon detector array that recorded &gt;1 MeV electron counts in high latitude regions of the magnetosphere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85775-BB5C-4970-A4A6-F7755AA82B82}"/>
              </a:ext>
            </a:extLst>
          </p:cNvPr>
          <p:cNvSpPr txBox="1"/>
          <p:nvPr/>
        </p:nvSpPr>
        <p:spPr>
          <a:xfrm>
            <a:off x="6096000" y="3534976"/>
            <a:ext cx="50218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anisotropic populations of electrons are collected by the HILT instrument, the geometry of the detector rows will cause differences in the total electron counts detected across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Conversely when isotropic populations of electrons are collected by the HILT instrument, the total electron counts detected will be similar across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By taking the ratio of electron counts from Row 1 (SSD1) and Row 4 (SSD4) of the detectors,  a measure of </a:t>
            </a:r>
            <a:r>
              <a:rPr lang="en-US" sz="1400" u="sng" dirty="0"/>
              <a:t>pitch angle isotropy</a:t>
            </a:r>
            <a:r>
              <a:rPr lang="en-US" sz="1400" dirty="0"/>
              <a:t> can be determined,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 = 0  -&gt;  Anisotropic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 = 1  -&gt;  Isotropic</a:t>
            </a:r>
          </a:p>
        </p:txBody>
      </p:sp>
    </p:spTree>
    <p:extLst>
      <p:ext uri="{BB962C8B-B14F-4D97-AF65-F5344CB8AC3E}">
        <p14:creationId xmlns:p14="http://schemas.microsoft.com/office/powerpoint/2010/main" val="229166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B5A2-54FD-4B65-9E96-EFCDD84E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Research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2D58-75F5-418B-9FB1-395D51A2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7338" cy="43266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Statistical year study of microburst occurrence and pitch angle isotropy normalized against the background electron population</a:t>
            </a:r>
          </a:p>
          <a:p>
            <a:pPr marL="514350" indent="-514350">
              <a:buAutoNum type="arabicParenR"/>
            </a:pPr>
            <a:r>
              <a:rPr lang="en-US" dirty="0"/>
              <a:t>4 storm study observing microburst pitch angle isotropy storm-time variance normalized against the background electron population</a:t>
            </a:r>
          </a:p>
        </p:txBody>
      </p:sp>
    </p:spTree>
    <p:extLst>
      <p:ext uri="{BB962C8B-B14F-4D97-AF65-F5344CB8AC3E}">
        <p14:creationId xmlns:p14="http://schemas.microsoft.com/office/powerpoint/2010/main" val="302701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DF68DC0-9705-4BD9-A97C-5A60B703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7" y="676751"/>
            <a:ext cx="5322569" cy="571693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6C7D21-1471-4FEE-9927-A07EBB15B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243" y="676751"/>
            <a:ext cx="5322570" cy="572404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30FE8A-CD12-48B3-BF85-3B319A858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2" y="2496842"/>
            <a:ext cx="4844145" cy="40240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8E32CD-86E0-4E24-AFB6-1E911121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Iso-MLT-L Plots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D8C9CB-FBA6-49FB-91E5-9CDCFFB20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23" y="1923279"/>
            <a:ext cx="11288697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Microburst				2) Background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E5BD1B-2B69-41DE-B26B-B185EDEC6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6842"/>
            <a:ext cx="4892795" cy="40240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840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9754A1-32B6-4962-A163-4659F7178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568" y="2349555"/>
            <a:ext cx="4886864" cy="40248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FE8E56C-D8F1-4857-92A1-A28D505C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en-US" dirty="0"/>
              <a:t>Microburst &amp; Background Iso-MLT-L Plots (cont’d)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CD88BD-E2C3-4E85-B566-570C4767C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568" y="1720471"/>
            <a:ext cx="5697411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Difference</a:t>
            </a:r>
          </a:p>
        </p:txBody>
      </p:sp>
    </p:spTree>
    <p:extLst>
      <p:ext uri="{BB962C8B-B14F-4D97-AF65-F5344CB8AC3E}">
        <p14:creationId xmlns:p14="http://schemas.microsoft.com/office/powerpoint/2010/main" val="153077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chart, line chart, scatter chart&#10;&#10;Description automatically generated">
            <a:extLst>
              <a:ext uri="{FF2B5EF4-FFF2-40B4-BE49-F238E27FC236}">
                <a16:creationId xmlns:a16="http://schemas.microsoft.com/office/drawing/2014/main" id="{D007AB65-80AF-48A1-8AAB-1EA05CDBB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3" y="1266651"/>
            <a:ext cx="10378811" cy="2767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F6D986-C79F-4205-B2C5-FDA17180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Isotropy vs Time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3090390-4063-4657-96B4-C931CE9F5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3" y="3969019"/>
            <a:ext cx="10378811" cy="27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9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383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Optima</vt:lpstr>
      <vt:lpstr>Office Theme</vt:lpstr>
      <vt:lpstr>LASP Research Summary</vt:lpstr>
      <vt:lpstr>Science Background</vt:lpstr>
      <vt:lpstr>PowerPoint Presentation</vt:lpstr>
      <vt:lpstr>Mission Background</vt:lpstr>
      <vt:lpstr>Microburst Research Project</vt:lpstr>
      <vt:lpstr>PowerPoint Presentation</vt:lpstr>
      <vt:lpstr>Microburst &amp; Background Iso-MLT-L Plots</vt:lpstr>
      <vt:lpstr>Microburst &amp; Background Iso-MLT-L Plots (cont’d)</vt:lpstr>
      <vt:lpstr>Microburst &amp; Background Isotropy vs Time</vt:lpstr>
      <vt:lpstr>Microburst Occurrences vs Magnetic Indices</vt:lpstr>
      <vt:lpstr>Microburst Occurrences vs Magnetic Indices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LASP Research Summary</dc:title>
  <dc:creator>Conrad Meyer-reed</dc:creator>
  <cp:lastModifiedBy>Conrad Meyer-reed</cp:lastModifiedBy>
  <cp:revision>19</cp:revision>
  <dcterms:created xsi:type="dcterms:W3CDTF">2021-04-16T20:17:53Z</dcterms:created>
  <dcterms:modified xsi:type="dcterms:W3CDTF">2021-11-30T23:56:53Z</dcterms:modified>
</cp:coreProperties>
</file>