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84" r:id="rId2"/>
    <p:sldId id="286" r:id="rId3"/>
    <p:sldId id="293" r:id="rId4"/>
    <p:sldId id="294" r:id="rId5"/>
    <p:sldId id="287" r:id="rId6"/>
    <p:sldId id="279" r:id="rId7"/>
    <p:sldId id="288" r:id="rId8"/>
    <p:sldId id="289" r:id="rId9"/>
    <p:sldId id="281" r:id="rId10"/>
    <p:sldId id="283" r:id="rId11"/>
    <p:sldId id="282" r:id="rId12"/>
    <p:sldId id="277" r:id="rId13"/>
    <p:sldId id="256" r:id="rId14"/>
    <p:sldId id="290" r:id="rId15"/>
    <p:sldId id="292" r:id="rId16"/>
    <p:sldId id="265" r:id="rId17"/>
    <p:sldId id="257" r:id="rId18"/>
    <p:sldId id="258" r:id="rId19"/>
    <p:sldId id="259" r:id="rId20"/>
    <p:sldId id="291" r:id="rId21"/>
    <p:sldId id="264" r:id="rId22"/>
    <p:sldId id="261" r:id="rId23"/>
    <p:sldId id="262" r:id="rId24"/>
    <p:sldId id="267" r:id="rId25"/>
    <p:sldId id="268" r:id="rId26"/>
    <p:sldId id="269" r:id="rId27"/>
    <p:sldId id="270" r:id="rId28"/>
    <p:sldId id="26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DEEDC-5427-411E-974D-1A34DA012E4C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14CAA-9005-43BD-A9C6-EFAF9C4B8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04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14CAA-9005-43BD-A9C6-EFAF9C4B8F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8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F14CAA-9005-43BD-A9C6-EFAF9C4B8F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4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A43B-AC93-6145-80B7-80DDE8933186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D010-69E4-284E-915A-4A1A9976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0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A43B-AC93-6145-80B7-80DDE8933186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D010-69E4-284E-915A-4A1A9976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7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A43B-AC93-6145-80B7-80DDE8933186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D010-69E4-284E-915A-4A1A9976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A43B-AC93-6145-80B7-80DDE8933186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D010-69E4-284E-915A-4A1A9976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6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A43B-AC93-6145-80B7-80DDE8933186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D010-69E4-284E-915A-4A1A9976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A43B-AC93-6145-80B7-80DDE8933186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D010-69E4-284E-915A-4A1A9976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7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A43B-AC93-6145-80B7-80DDE8933186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D010-69E4-284E-915A-4A1A9976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7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A43B-AC93-6145-80B7-80DDE8933186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D010-69E4-284E-915A-4A1A9976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9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A43B-AC93-6145-80B7-80DDE8933186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D010-69E4-284E-915A-4A1A9976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A43B-AC93-6145-80B7-80DDE8933186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D010-69E4-284E-915A-4A1A9976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5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A43B-AC93-6145-80B7-80DDE8933186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0D010-69E4-284E-915A-4A1A9976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3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DA43B-AC93-6145-80B7-80DDE8933186}" type="datetimeFigureOut">
              <a:rPr lang="en-US" smtClean="0"/>
              <a:t>6/25/2015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0D010-69E4-284E-915A-4A1A99769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8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vescience.com/5236-scientists-closer-curing-hangovers.html" TargetMode="External"/><Relationship Id="rId2" Type="http://schemas.openxmlformats.org/officeDocument/2006/relationships/hyperlink" Target="http://www.livescience.com/811-molecule-sized-switch-control-dna-machin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vescience.com/3505-chemistry-life-human-body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google.com/url?sa=i&amp;rct=j&amp;q=&amp;esrc=s&amp;frm=1&amp;source=images&amp;cd=&amp;cad=rja&amp;uact=8&amp;ved=0CAcQjRw&amp;url=http://imgkid.com/lanthanum-periodic-table.shtml&amp;ei=WxOMVdapI8TIsAXszaDABQ&amp;bvm=bv.96782255,d.b2w&amp;psig=AFQjCNEvzlg0zv-qcVdSsYcaRmQ_Xc5flQ&amp;ust=143532963355306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9426"/>
            <a:ext cx="7697804" cy="1007362"/>
          </a:xfrm>
        </p:spPr>
        <p:txBody>
          <a:bodyPr/>
          <a:lstStyle/>
          <a:p>
            <a:r>
              <a:rPr lang="en-US" b="1" dirty="0" smtClean="0"/>
              <a:t>What is Chemistry?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94039" y="2810581"/>
            <a:ext cx="5621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Why Study Chemistry</a:t>
            </a:r>
            <a:r>
              <a:rPr lang="en-US" sz="4400" b="1" dirty="0"/>
              <a:t>?</a:t>
            </a:r>
            <a:endParaRPr lang="en-US" sz="4400" b="1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6765" y="1742172"/>
            <a:ext cx="8325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46D2"/>
                </a:solidFill>
                <a:latin typeface="Arial Black" panose="020B0A04020102020204" pitchFamily="34" charset="0"/>
              </a:rPr>
              <a:t>The Study of MATTER and its </a:t>
            </a:r>
            <a:r>
              <a:rPr lang="en-US" sz="2000" b="1" dirty="0" smtClean="0">
                <a:solidFill>
                  <a:srgbClr val="0046D2"/>
                </a:solidFill>
                <a:latin typeface="Arial Black" panose="020B0A04020102020204" pitchFamily="34" charset="0"/>
              </a:rPr>
              <a:t>TRANSFORMATIONS</a:t>
            </a:r>
            <a:endParaRPr lang="en-US" sz="2000" b="1" dirty="0">
              <a:solidFill>
                <a:srgbClr val="0046D2"/>
              </a:solidFill>
              <a:latin typeface="Arial Black" panose="020B0A040201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46D2"/>
                </a:solidFill>
                <a:latin typeface="Arial Black" panose="020B0A04020102020204" pitchFamily="34" charset="0"/>
              </a:rPr>
              <a:t>The Study of connections between molecular and macroscopic event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397" y="3859731"/>
            <a:ext cx="80082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46D2"/>
                </a:solidFill>
                <a:latin typeface="Arial Black" panose="020B0A04020102020204" pitchFamily="34" charset="0"/>
              </a:rPr>
              <a:t>Chemistry is central to our understanding of other sciences.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46D2"/>
                </a:solidFill>
                <a:latin typeface="Arial Black" panose="020B0A04020102020204" pitchFamily="34" charset="0"/>
              </a:rPr>
              <a:t>Learn Fundamental Physical Models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46D2"/>
                </a:solidFill>
                <a:latin typeface="Arial Black" panose="020B0A04020102020204" pitchFamily="34" charset="0"/>
              </a:rPr>
              <a:t>Gain Technical Perspective on Current Events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46D2"/>
                </a:solidFill>
                <a:latin typeface="Arial Black" panose="020B0A04020102020204" pitchFamily="34" charset="0"/>
              </a:rPr>
              <a:t>Develop Problem Solving Skills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46D2"/>
                </a:solidFill>
                <a:latin typeface="Arial Black" panose="020B0A04020102020204" pitchFamily="34" charset="0"/>
              </a:rPr>
              <a:t>Chemistry is also encountered in everyday life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46D2"/>
                </a:solidFill>
                <a:latin typeface="Arial Black" panose="020B0A04020102020204" pitchFamily="34" charset="0"/>
              </a:rPr>
              <a:t>Appreciate Life’s Little/BIG </a:t>
            </a:r>
            <a:r>
              <a:rPr lang="en-US" sz="2000" b="1" dirty="0" smtClean="0">
                <a:solidFill>
                  <a:srgbClr val="0046D2"/>
                </a:solidFill>
                <a:latin typeface="Arial Black" panose="020B0A04020102020204" pitchFamily="34" charset="0"/>
              </a:rPr>
              <a:t>Mysteries</a:t>
            </a:r>
            <a:endParaRPr lang="en-US" sz="2000" dirty="0">
              <a:solidFill>
                <a:srgbClr val="0046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1"/>
            <a:ext cx="8378792" cy="53805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Oxygen (65%) and Hydrogen (10%)</a:t>
            </a:r>
            <a:r>
              <a:rPr lang="en-US" sz="1800" dirty="0"/>
              <a:t> </a:t>
            </a:r>
            <a:r>
              <a:rPr lang="en-US" sz="1600" dirty="0"/>
              <a:t>are </a:t>
            </a:r>
            <a:r>
              <a:rPr lang="en-US" sz="1600" b="1" dirty="0">
                <a:solidFill>
                  <a:srgbClr val="0046D2"/>
                </a:solidFill>
              </a:rPr>
              <a:t>predominantly found in </a:t>
            </a:r>
            <a:r>
              <a:rPr lang="en-US" sz="1600" b="1" dirty="0" smtClean="0">
                <a:solidFill>
                  <a:srgbClr val="0046D2"/>
                </a:solidFill>
              </a:rPr>
              <a:t>water</a:t>
            </a:r>
            <a:r>
              <a:rPr lang="en-US" sz="1600" dirty="0" smtClean="0"/>
              <a:t>, </a:t>
            </a:r>
            <a:r>
              <a:rPr lang="en-US" sz="1600" dirty="0"/>
              <a:t>which makes up about 60 percent of the body by weight</a:t>
            </a:r>
            <a:r>
              <a:rPr lang="en-US" sz="1600" dirty="0">
                <a:solidFill>
                  <a:srgbClr val="0046D2"/>
                </a:solidFill>
              </a:rPr>
              <a:t>. </a:t>
            </a:r>
            <a:r>
              <a:rPr lang="en-US" sz="1600" b="1" dirty="0">
                <a:solidFill>
                  <a:srgbClr val="0046D2"/>
                </a:solidFill>
              </a:rPr>
              <a:t>It's virtually impossible to imagine </a:t>
            </a:r>
            <a:r>
              <a:rPr lang="en-US" sz="1600" b="1" dirty="0" smtClean="0">
                <a:solidFill>
                  <a:srgbClr val="0046D2"/>
                </a:solidFill>
              </a:rPr>
              <a:t>life without water</a:t>
            </a:r>
          </a:p>
          <a:p>
            <a:pPr marL="0" indent="0">
              <a:buNone/>
            </a:pPr>
            <a:r>
              <a:rPr lang="en-US" sz="1800" b="1" dirty="0" smtClean="0"/>
              <a:t>Carbon </a:t>
            </a:r>
            <a:r>
              <a:rPr lang="en-US" sz="1800" b="1" dirty="0"/>
              <a:t>(18%)</a:t>
            </a:r>
            <a:r>
              <a:rPr lang="en-US" sz="1800" dirty="0"/>
              <a:t> </a:t>
            </a:r>
            <a:r>
              <a:rPr lang="en-US" sz="1600" dirty="0"/>
              <a:t>is synonymous with life. Its central role is due to the fact that it has four bonding sites that allow for the building of long, </a:t>
            </a:r>
            <a:r>
              <a:rPr lang="en-US" sz="1600" b="1" dirty="0">
                <a:solidFill>
                  <a:srgbClr val="0046D2"/>
                </a:solidFill>
              </a:rPr>
              <a:t>complex chains of mole</a:t>
            </a:r>
            <a:r>
              <a:rPr lang="en-US" sz="1600" b="1" dirty="0"/>
              <a:t>cules</a:t>
            </a:r>
            <a:r>
              <a:rPr lang="en-US" sz="1600" dirty="0"/>
              <a:t>. Moreover, carbon bonds can be formed and broken with a modest amount of energy, allowing for the dynamic organic chemistry that goes on in our cells. </a:t>
            </a:r>
          </a:p>
          <a:p>
            <a:pPr marL="0" indent="0">
              <a:buNone/>
            </a:pPr>
            <a:r>
              <a:rPr lang="en-US" sz="1800" b="1" dirty="0" smtClean="0"/>
              <a:t>Nitrogen </a:t>
            </a:r>
            <a:r>
              <a:rPr lang="en-US" sz="1800" b="1" dirty="0"/>
              <a:t>(3%)</a:t>
            </a:r>
            <a:r>
              <a:rPr lang="en-US" sz="1800" dirty="0"/>
              <a:t> </a:t>
            </a:r>
            <a:r>
              <a:rPr lang="en-US" sz="1600" dirty="0"/>
              <a:t>is found in many organic molecules, including the </a:t>
            </a:r>
            <a:r>
              <a:rPr lang="en-US" sz="1600" b="1" dirty="0">
                <a:solidFill>
                  <a:srgbClr val="0046D2"/>
                </a:solidFill>
              </a:rPr>
              <a:t>amino acids</a:t>
            </a:r>
            <a:r>
              <a:rPr lang="en-US" sz="1600" dirty="0">
                <a:solidFill>
                  <a:srgbClr val="0046D2"/>
                </a:solidFill>
              </a:rPr>
              <a:t> </a:t>
            </a:r>
            <a:r>
              <a:rPr lang="en-US" sz="1600" dirty="0"/>
              <a:t>that make up proteins, and the nucleic acids that make up </a:t>
            </a:r>
            <a:r>
              <a:rPr lang="en-US" sz="1600" dirty="0" smtClean="0"/>
              <a:t>DNA.</a:t>
            </a:r>
            <a:endParaRPr lang="en-US" sz="1600" dirty="0"/>
          </a:p>
          <a:p>
            <a:pPr marL="0" indent="0">
              <a:buNone/>
            </a:pPr>
            <a:r>
              <a:rPr lang="en-US" sz="1800" b="1" dirty="0" smtClean="0"/>
              <a:t>Calcium </a:t>
            </a:r>
            <a:r>
              <a:rPr lang="en-US" sz="1800" b="1" dirty="0"/>
              <a:t>(1.5%)</a:t>
            </a:r>
            <a:r>
              <a:rPr lang="en-US" sz="1800" dirty="0"/>
              <a:t> </a:t>
            </a:r>
            <a:r>
              <a:rPr lang="en-US" sz="1600" dirty="0"/>
              <a:t>is the most common mineral in the human body — nearly all of it found in </a:t>
            </a:r>
            <a:r>
              <a:rPr lang="en-US" sz="1600" b="1" dirty="0">
                <a:solidFill>
                  <a:srgbClr val="0046D2"/>
                </a:solidFill>
              </a:rPr>
              <a:t>bones and teeth</a:t>
            </a:r>
            <a:r>
              <a:rPr lang="en-US" sz="1600" dirty="0"/>
              <a:t>. Ironically, calcium's most important role is in bodily functions, such as muscle contraction and protein regulation. In fact, the body will </a:t>
            </a:r>
            <a:r>
              <a:rPr lang="en-US" sz="1600" b="1" dirty="0"/>
              <a:t>actually</a:t>
            </a:r>
            <a:r>
              <a:rPr lang="en-US" sz="1600" dirty="0"/>
              <a:t> pull calcium from bones (causing problems like osteoporosis) if there's not enough of the element in a person's </a:t>
            </a:r>
            <a:r>
              <a:rPr lang="en-US" sz="1600" dirty="0" smtClean="0"/>
              <a:t>diet.</a:t>
            </a:r>
            <a:endParaRPr lang="en-US" sz="1600" dirty="0"/>
          </a:p>
          <a:p>
            <a:pPr marL="0" indent="0">
              <a:buNone/>
            </a:pPr>
            <a:r>
              <a:rPr lang="en-US" sz="1800" b="1" dirty="0" smtClean="0"/>
              <a:t>Phosphorus </a:t>
            </a:r>
            <a:r>
              <a:rPr lang="en-US" sz="1800" b="1" dirty="0"/>
              <a:t>(1%</a:t>
            </a:r>
            <a:r>
              <a:rPr lang="en-US" sz="1600" b="1" dirty="0"/>
              <a:t>)</a:t>
            </a:r>
            <a:r>
              <a:rPr lang="en-US" sz="1600" dirty="0"/>
              <a:t> is found predominantly </a:t>
            </a:r>
            <a:r>
              <a:rPr lang="en-US" sz="1600" b="1" dirty="0"/>
              <a:t>in bone</a:t>
            </a:r>
            <a:r>
              <a:rPr lang="en-US" sz="1600" dirty="0"/>
              <a:t> but also in </a:t>
            </a:r>
            <a:r>
              <a:rPr lang="en-US" sz="1600" dirty="0">
                <a:hlinkClick r:id="rId2"/>
              </a:rPr>
              <a:t>the molecule </a:t>
            </a:r>
            <a:r>
              <a:rPr lang="en-US" sz="1600" b="1" dirty="0">
                <a:hlinkClick r:id="rId2"/>
              </a:rPr>
              <a:t>ATP</a:t>
            </a:r>
            <a:r>
              <a:rPr lang="en-US" sz="1600" dirty="0"/>
              <a:t>, which provides energy in cells for driving chemical </a:t>
            </a:r>
            <a:r>
              <a:rPr lang="en-US" sz="1600" dirty="0" smtClean="0"/>
              <a:t>reactions.</a:t>
            </a:r>
            <a:endParaRPr lang="en-US" sz="1600" dirty="0"/>
          </a:p>
          <a:p>
            <a:pPr marL="0" indent="0">
              <a:buNone/>
            </a:pPr>
            <a:r>
              <a:rPr lang="en-US" sz="1800" b="1" dirty="0" smtClean="0"/>
              <a:t>Potassium </a:t>
            </a:r>
            <a:r>
              <a:rPr lang="en-US" sz="1800" b="1" dirty="0"/>
              <a:t>(0.25%)</a:t>
            </a:r>
            <a:r>
              <a:rPr lang="en-US" sz="1800" dirty="0"/>
              <a:t> </a:t>
            </a:r>
            <a:r>
              <a:rPr lang="en-US" sz="1600" dirty="0"/>
              <a:t>is an important </a:t>
            </a:r>
            <a:r>
              <a:rPr lang="en-US" sz="1600" b="1" dirty="0">
                <a:hlinkClick r:id="rId3"/>
              </a:rPr>
              <a:t>electrolyte</a:t>
            </a:r>
            <a:r>
              <a:rPr lang="en-US" sz="1600" b="1" dirty="0"/>
              <a:t> (meaning it carries a charge in solution)</a:t>
            </a:r>
            <a:r>
              <a:rPr lang="en-US" sz="1600" dirty="0"/>
              <a:t>. It helps regulate the heartbeat and is vital for electrical signaling in </a:t>
            </a:r>
            <a:r>
              <a:rPr lang="en-US" sz="1600" dirty="0" smtClean="0"/>
              <a:t>nerves.</a:t>
            </a:r>
            <a:endParaRPr lang="en-US" sz="1600" dirty="0"/>
          </a:p>
          <a:p>
            <a:pPr marL="0" indent="0">
              <a:buNone/>
            </a:pPr>
            <a:r>
              <a:rPr lang="en-US" sz="1800" b="1" dirty="0" smtClean="0"/>
              <a:t>Sulfur </a:t>
            </a:r>
            <a:r>
              <a:rPr lang="en-US" sz="1800" b="1" dirty="0"/>
              <a:t>(0.25%)</a:t>
            </a:r>
            <a:r>
              <a:rPr lang="en-US" sz="1800" dirty="0"/>
              <a:t> </a:t>
            </a:r>
            <a:r>
              <a:rPr lang="en-US" sz="1600" dirty="0"/>
              <a:t>is found </a:t>
            </a:r>
            <a:r>
              <a:rPr lang="en-US" sz="1600" b="1" dirty="0"/>
              <a:t>in </a:t>
            </a:r>
            <a:r>
              <a:rPr lang="en-US" sz="1600" b="1" dirty="0">
                <a:solidFill>
                  <a:srgbClr val="0046D2"/>
                </a:solidFill>
              </a:rPr>
              <a:t>two amino acids</a:t>
            </a:r>
            <a:r>
              <a:rPr lang="en-US" sz="1600" dirty="0">
                <a:solidFill>
                  <a:srgbClr val="0046D2"/>
                </a:solidFill>
              </a:rPr>
              <a:t> </a:t>
            </a:r>
            <a:r>
              <a:rPr lang="en-US" sz="1600" dirty="0"/>
              <a:t>that are important for giving proteins their </a:t>
            </a:r>
            <a:r>
              <a:rPr lang="en-US" sz="1600" dirty="0" smtClean="0"/>
              <a:t>shape.</a:t>
            </a:r>
            <a:endParaRPr lang="en-US" sz="1600" dirty="0"/>
          </a:p>
          <a:p>
            <a:pPr marL="0" indent="0">
              <a:buNone/>
            </a:pPr>
            <a:r>
              <a:rPr lang="en-US" sz="1800" b="1" dirty="0" smtClean="0"/>
              <a:t>Sodium </a:t>
            </a:r>
            <a:r>
              <a:rPr lang="en-US" sz="1800" b="1" dirty="0"/>
              <a:t>(0.15%)</a:t>
            </a:r>
            <a:r>
              <a:rPr lang="en-US" sz="1800" dirty="0"/>
              <a:t> </a:t>
            </a:r>
            <a:r>
              <a:rPr lang="en-US" sz="1600" dirty="0"/>
              <a:t>is another </a:t>
            </a:r>
            <a:r>
              <a:rPr lang="en-US" sz="1600" b="1" dirty="0">
                <a:solidFill>
                  <a:srgbClr val="0046D2"/>
                </a:solidFill>
              </a:rPr>
              <a:t>electrolyte that is vital for electrical signaling in nerves</a:t>
            </a:r>
            <a:r>
              <a:rPr lang="en-US" sz="1600" dirty="0"/>
              <a:t>. It also regulates the amount of water in the body.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425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8008"/>
            <a:ext cx="8229600" cy="5818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Chlorine (0.15%) </a:t>
            </a:r>
            <a:r>
              <a:rPr lang="en-US" sz="1600" dirty="0"/>
              <a:t>is usually found in the body as a negative ion, called chloride. This </a:t>
            </a:r>
            <a:r>
              <a:rPr lang="en-US" sz="1600" b="1" dirty="0">
                <a:solidFill>
                  <a:srgbClr val="0046D2"/>
                </a:solidFill>
              </a:rPr>
              <a:t>electrolyte is important for maintaining a normal balance of </a:t>
            </a:r>
            <a:r>
              <a:rPr lang="en-US" sz="1600" b="1" dirty="0" smtClean="0">
                <a:solidFill>
                  <a:srgbClr val="0046D2"/>
                </a:solidFill>
              </a:rPr>
              <a:t>fluids.</a:t>
            </a:r>
            <a:endParaRPr lang="en-US" sz="1600" dirty="0">
              <a:solidFill>
                <a:srgbClr val="0046D2"/>
              </a:solidFill>
            </a:endParaRPr>
          </a:p>
          <a:p>
            <a:pPr marL="0" indent="0">
              <a:buNone/>
            </a:pPr>
            <a:r>
              <a:rPr lang="en-US" sz="1800" b="1" dirty="0" smtClean="0"/>
              <a:t>Magnesium </a:t>
            </a:r>
            <a:r>
              <a:rPr lang="en-US" sz="1800" b="1" dirty="0"/>
              <a:t>(0.05%)</a:t>
            </a:r>
            <a:r>
              <a:rPr lang="en-US" sz="1800" dirty="0"/>
              <a:t> </a:t>
            </a:r>
            <a:r>
              <a:rPr lang="en-US" sz="1600" dirty="0"/>
              <a:t>plays an important role in the structure of </a:t>
            </a:r>
            <a:r>
              <a:rPr lang="en-US" sz="1600" b="1" dirty="0">
                <a:solidFill>
                  <a:srgbClr val="0046D2"/>
                </a:solidFill>
              </a:rPr>
              <a:t>the skeleton and muscles</a:t>
            </a:r>
            <a:r>
              <a:rPr lang="en-US" sz="1600" dirty="0"/>
              <a:t>. It also is necessary in more than 300 essential metabolic </a:t>
            </a:r>
            <a:r>
              <a:rPr lang="en-US" sz="1600" dirty="0" smtClean="0"/>
              <a:t>reactions.</a:t>
            </a:r>
            <a:endParaRPr lang="en-US" sz="1600" dirty="0"/>
          </a:p>
          <a:p>
            <a:pPr marL="0" indent="0">
              <a:buNone/>
            </a:pPr>
            <a:r>
              <a:rPr lang="en-US" sz="1800" b="1" dirty="0" smtClean="0"/>
              <a:t>Iron </a:t>
            </a:r>
            <a:r>
              <a:rPr lang="en-US" sz="1800" b="1" dirty="0"/>
              <a:t>(0.006%) </a:t>
            </a:r>
            <a:r>
              <a:rPr lang="en-US" sz="1600" dirty="0"/>
              <a:t>is a key element in the metabolism of almost all living organisms. It is also found </a:t>
            </a:r>
            <a:r>
              <a:rPr lang="en-US" sz="1600" dirty="0">
                <a:solidFill>
                  <a:srgbClr val="0046D2"/>
                </a:solidFill>
              </a:rPr>
              <a:t>in </a:t>
            </a:r>
            <a:r>
              <a:rPr lang="en-US" sz="1600" b="1" dirty="0">
                <a:solidFill>
                  <a:srgbClr val="0046D2"/>
                </a:solidFill>
              </a:rPr>
              <a:t>hemoglobin</a:t>
            </a:r>
            <a:r>
              <a:rPr lang="en-US" sz="1600" dirty="0"/>
              <a:t>, which is the oxygen carrier </a:t>
            </a:r>
            <a:r>
              <a:rPr lang="en-US" sz="1600" b="1" dirty="0">
                <a:solidFill>
                  <a:srgbClr val="0046D2"/>
                </a:solidFill>
              </a:rPr>
              <a:t>in red blood cells</a:t>
            </a:r>
            <a:r>
              <a:rPr lang="en-US" sz="1600" dirty="0"/>
              <a:t>. Half of women don't get enough iron in their diet. </a:t>
            </a:r>
          </a:p>
          <a:p>
            <a:pPr marL="0" indent="0">
              <a:buNone/>
            </a:pPr>
            <a:r>
              <a:rPr lang="en-US" sz="1800" b="1" dirty="0" smtClean="0"/>
              <a:t>Fluorine </a:t>
            </a:r>
            <a:r>
              <a:rPr lang="en-US" sz="1800" b="1" dirty="0"/>
              <a:t>(0.0037%)</a:t>
            </a:r>
            <a:r>
              <a:rPr lang="en-US" sz="1800" dirty="0"/>
              <a:t> </a:t>
            </a:r>
            <a:r>
              <a:rPr lang="en-US" sz="1600" dirty="0"/>
              <a:t>is found </a:t>
            </a:r>
            <a:r>
              <a:rPr lang="en-US" sz="1600" b="1" dirty="0">
                <a:solidFill>
                  <a:srgbClr val="0046D2"/>
                </a:solidFill>
              </a:rPr>
              <a:t>in teeth and bones</a:t>
            </a:r>
            <a:r>
              <a:rPr lang="en-US" sz="1600" dirty="0"/>
              <a:t>. Outside of preventing </a:t>
            </a:r>
            <a:r>
              <a:rPr lang="en-US" sz="1600" dirty="0">
                <a:hlinkClick r:id="rId2"/>
              </a:rPr>
              <a:t>tooth </a:t>
            </a:r>
            <a:r>
              <a:rPr lang="en-US" sz="1600" dirty="0"/>
              <a:t>decay, it does not appear to have any importance to bodily health. </a:t>
            </a:r>
          </a:p>
          <a:p>
            <a:pPr marL="0" indent="0">
              <a:buNone/>
            </a:pPr>
            <a:r>
              <a:rPr lang="en-US" sz="1800" b="1" dirty="0" smtClean="0"/>
              <a:t>Zinc </a:t>
            </a:r>
            <a:r>
              <a:rPr lang="en-US" sz="1800" b="1" dirty="0"/>
              <a:t>(0.0032%)</a:t>
            </a:r>
            <a:r>
              <a:rPr lang="en-US" sz="1800" dirty="0"/>
              <a:t> </a:t>
            </a:r>
            <a:r>
              <a:rPr lang="en-US" sz="1600" dirty="0"/>
              <a:t>is an essential trace element for all forms of life. Several proteins contain structures called "zinc fingers" help </a:t>
            </a:r>
            <a:r>
              <a:rPr lang="en-US" sz="1600" b="1" dirty="0"/>
              <a:t>to </a:t>
            </a:r>
            <a:r>
              <a:rPr lang="en-US" sz="1600" b="1" dirty="0">
                <a:solidFill>
                  <a:srgbClr val="0046D2"/>
                </a:solidFill>
              </a:rPr>
              <a:t>regulate genes</a:t>
            </a:r>
            <a:r>
              <a:rPr lang="en-US" sz="1600" dirty="0"/>
              <a:t>. Zinc deficiency has been known to lead to dwarfism in developing countries. </a:t>
            </a:r>
          </a:p>
          <a:p>
            <a:pPr marL="0" indent="0">
              <a:buNone/>
            </a:pPr>
            <a:r>
              <a:rPr lang="en-US" sz="1800" b="1" dirty="0" smtClean="0"/>
              <a:t>Copper </a:t>
            </a:r>
            <a:r>
              <a:rPr lang="en-US" sz="1800" b="1" dirty="0"/>
              <a:t>(0.0001%)</a:t>
            </a:r>
            <a:r>
              <a:rPr lang="en-US" sz="1800" dirty="0"/>
              <a:t> </a:t>
            </a:r>
            <a:r>
              <a:rPr lang="en-US" sz="1600" dirty="0"/>
              <a:t>is important as an </a:t>
            </a:r>
            <a:r>
              <a:rPr lang="en-US" sz="1600" b="1" dirty="0">
                <a:solidFill>
                  <a:srgbClr val="0046D2"/>
                </a:solidFill>
              </a:rPr>
              <a:t>electron donor</a:t>
            </a:r>
            <a:r>
              <a:rPr lang="en-US" sz="1600" dirty="0">
                <a:solidFill>
                  <a:srgbClr val="0046D2"/>
                </a:solidFill>
              </a:rPr>
              <a:t> </a:t>
            </a:r>
            <a:r>
              <a:rPr lang="en-US" sz="1600" dirty="0"/>
              <a:t>in various biological reactions. Without enough copper, iron won't work properly in the body. </a:t>
            </a:r>
          </a:p>
          <a:p>
            <a:pPr marL="0" indent="0">
              <a:buNone/>
            </a:pPr>
            <a:r>
              <a:rPr lang="en-US" sz="1800" b="1" dirty="0" smtClean="0"/>
              <a:t>Iodine </a:t>
            </a:r>
            <a:r>
              <a:rPr lang="en-US" sz="1800" b="1" dirty="0"/>
              <a:t>(0.000016%)</a:t>
            </a:r>
            <a:r>
              <a:rPr lang="en-US" sz="1800" dirty="0"/>
              <a:t> </a:t>
            </a:r>
            <a:r>
              <a:rPr lang="en-US" sz="1600" dirty="0"/>
              <a:t>is required for making </a:t>
            </a:r>
            <a:r>
              <a:rPr lang="en-US" sz="1600" b="1" dirty="0">
                <a:solidFill>
                  <a:srgbClr val="0046D2"/>
                </a:solidFill>
              </a:rPr>
              <a:t>of thyroid hormones</a:t>
            </a:r>
            <a:r>
              <a:rPr lang="en-US" sz="1600" dirty="0"/>
              <a:t>, which regulate metabolic rate and other cellular functions. Iodine deficiency, which can lead to goiter and brain damage, is an important health problem throughout much of the world. </a:t>
            </a:r>
          </a:p>
          <a:p>
            <a:pPr marL="0" indent="0">
              <a:buNone/>
            </a:pPr>
            <a:r>
              <a:rPr lang="en-US" sz="1800" b="1" dirty="0" smtClean="0"/>
              <a:t>Selenium </a:t>
            </a:r>
            <a:r>
              <a:rPr lang="en-US" sz="1800" b="1" dirty="0"/>
              <a:t>(0.000019%) </a:t>
            </a:r>
            <a:r>
              <a:rPr lang="en-US" sz="1600" dirty="0"/>
              <a:t>is essential for </a:t>
            </a:r>
            <a:r>
              <a:rPr lang="en-US" sz="1600" b="1" dirty="0"/>
              <a:t>certain </a:t>
            </a:r>
            <a:r>
              <a:rPr lang="en-US" sz="1600" b="1" dirty="0">
                <a:solidFill>
                  <a:srgbClr val="0046D2"/>
                </a:solidFill>
              </a:rPr>
              <a:t>enzymes,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0046D2"/>
                </a:solidFill>
              </a:rPr>
              <a:t>including several anti-oxidants</a:t>
            </a:r>
            <a:r>
              <a:rPr lang="en-US" sz="1600" dirty="0"/>
              <a:t>. Unlike animals, plants do not appear to require selenium for survival, but they do absorb it, so there are several cases of selenium poisoning from eating plants grown in selenium-rich soils.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6932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3" y="474345"/>
            <a:ext cx="8239224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Manganese (0.000017%)</a:t>
            </a:r>
            <a:r>
              <a:rPr lang="en-US" sz="2000" dirty="0"/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0046D2"/>
                </a:solidFill>
              </a:rPr>
              <a:t>essential for certain enzymes, in particular those that protect mitochondria</a:t>
            </a:r>
            <a:r>
              <a:rPr lang="en-US" dirty="0">
                <a:solidFill>
                  <a:srgbClr val="0046D2"/>
                </a:solidFill>
              </a:rPr>
              <a:t> </a:t>
            </a:r>
            <a:r>
              <a:rPr lang="en-US" dirty="0"/>
              <a:t>— the place where usable energy is generated inside cells — from dangerous oxidants. </a:t>
            </a:r>
          </a:p>
          <a:p>
            <a:r>
              <a:rPr lang="en-US" sz="2000" b="1" dirty="0" smtClean="0"/>
              <a:t>Molybdenum </a:t>
            </a:r>
            <a:r>
              <a:rPr lang="en-US" sz="2000" b="1" dirty="0"/>
              <a:t>(0.000013%)</a:t>
            </a:r>
            <a:r>
              <a:rPr lang="en-US" sz="2000" dirty="0"/>
              <a:t> </a:t>
            </a:r>
            <a:r>
              <a:rPr lang="en-US" dirty="0"/>
              <a:t>is essential to virtually all life forms. In humans, it is important for </a:t>
            </a:r>
            <a:r>
              <a:rPr lang="en-US" b="1" dirty="0">
                <a:solidFill>
                  <a:srgbClr val="0046D2"/>
                </a:solidFill>
              </a:rPr>
              <a:t>transforming sulfur into a usable form</a:t>
            </a:r>
            <a:r>
              <a:rPr lang="en-US" dirty="0"/>
              <a:t>. In nitrogen-fixing bacteria, it is important for transforming nitrogen into a usable form. </a:t>
            </a:r>
          </a:p>
          <a:p>
            <a:r>
              <a:rPr lang="en-US" sz="2000" b="1" dirty="0" smtClean="0"/>
              <a:t>Cobalt </a:t>
            </a:r>
            <a:r>
              <a:rPr lang="en-US" sz="2000" b="1" dirty="0"/>
              <a:t>(0.0000021%)</a:t>
            </a:r>
            <a:r>
              <a:rPr lang="en-US" sz="2000" dirty="0"/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0046D2"/>
                </a:solidFill>
              </a:rPr>
              <a:t>contained in vitamin B12</a:t>
            </a:r>
            <a:r>
              <a:rPr lang="en-US" dirty="0"/>
              <a:t>, which is important in protein formation and DNA regulation.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</a:t>
            </a:r>
            <a:r>
              <a:rPr lang="en-US" dirty="0"/>
              <a:t>there are several other elements — such </a:t>
            </a:r>
            <a:r>
              <a:rPr lang="en-US" b="1" dirty="0"/>
              <a:t>as </a:t>
            </a:r>
            <a:r>
              <a:rPr lang="en-US" sz="2000" b="1" dirty="0"/>
              <a:t>Silicon, Boron, Nickel, Vanadium and Lead</a:t>
            </a:r>
            <a:r>
              <a:rPr lang="en-US" dirty="0"/>
              <a:t> — that may play a biological role but are not classified as essential.</a:t>
            </a:r>
          </a:p>
          <a:p>
            <a:r>
              <a:rPr lang="en-US" dirty="0"/>
              <a:t> </a:t>
            </a:r>
          </a:p>
        </p:txBody>
      </p:sp>
      <p:pic>
        <p:nvPicPr>
          <p:cNvPr id="4" name="Picture 3" descr="Periodic Table of Human Body Element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760" y="4044553"/>
            <a:ext cx="3660584" cy="2440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243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rc_mi" descr="http://www.layers-of-learning.com/wp-content/uploads/2011/09/Energy-Conversion-Sunshine-City0003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04" y="700045"/>
            <a:ext cx="7391722" cy="5128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794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Oxidation Reduction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4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0783" cy="63013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/>
              </a:rPr>
              <a:t>Alternate Views of Redox</a:t>
            </a:r>
            <a:endParaRPr lang="en-US" sz="3200" b="1" dirty="0">
              <a:latin typeface="Times New Roman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624735"/>
              </p:ext>
            </p:extLst>
          </p:nvPr>
        </p:nvGraphicFramePr>
        <p:xfrm>
          <a:off x="4750422" y="1100801"/>
          <a:ext cx="2319020" cy="3657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19020"/>
              </a:tblGrid>
              <a:tr h="16363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dirty="0">
                          <a:effectLst/>
                        </a:rPr>
                        <a:t>Lose H – Oxidation</a:t>
                      </a:r>
                      <a:endParaRPr lang="en-US" sz="1000" b="1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</a:tr>
              <a:tr h="16363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dirty="0">
                          <a:effectLst/>
                        </a:rPr>
                        <a:t>Gain H </a:t>
                      </a:r>
                      <a:r>
                        <a:rPr lang="en-US" sz="1200" dirty="0" smtClean="0">
                          <a:effectLst/>
                        </a:rPr>
                        <a:t>– </a:t>
                      </a:r>
                      <a:r>
                        <a:rPr lang="en-US" sz="1200" dirty="0">
                          <a:effectLst/>
                        </a:rPr>
                        <a:t>Reduction</a:t>
                      </a:r>
                      <a:endParaRPr lang="en-US" sz="1000" b="1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90563"/>
              </p:ext>
            </p:extLst>
          </p:nvPr>
        </p:nvGraphicFramePr>
        <p:xfrm>
          <a:off x="2170865" y="1116531"/>
          <a:ext cx="2319020" cy="3657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19020"/>
              </a:tblGrid>
              <a:tr h="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dirty="0" smtClean="0">
                          <a:effectLst/>
                        </a:rPr>
                        <a:t>Gain O </a:t>
                      </a:r>
                      <a:r>
                        <a:rPr lang="en-US" sz="1200" dirty="0">
                          <a:effectLst/>
                        </a:rPr>
                        <a:t>– Oxidation</a:t>
                      </a:r>
                      <a:endParaRPr lang="en-US" sz="1000" b="1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</a:tr>
              <a:tr h="12161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 dirty="0" smtClean="0">
                          <a:effectLst/>
                        </a:rPr>
                        <a:t>Lose</a:t>
                      </a:r>
                      <a:r>
                        <a:rPr lang="en-US" sz="1200" baseline="0" dirty="0" smtClean="0">
                          <a:effectLst/>
                        </a:rPr>
                        <a:t> O 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- Reduction</a:t>
                      </a:r>
                      <a:endParaRPr lang="en-US" sz="1000" b="1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1759875"/>
            <a:ext cx="6864350" cy="413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media.giphy.com/media/BCiNqZxPOFe6s/giphy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91" y="716325"/>
            <a:ext cx="7277753" cy="49817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53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s://researchthetopic.wikispaces.com/file/view/roryH366_photosynthesis_picture_in_action.JPG/258695600/roryH366_photosynthesis_picture_in_actio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59" y="683765"/>
            <a:ext cx="7310315" cy="5209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584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bioserv.fiu.edu/%7Ewalterm/GenBio2004/new_Chapter8_energy/summation/energy_and_metabolism_files/image033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46" y="2140168"/>
            <a:ext cx="6919563" cy="30443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218156" y="552107"/>
            <a:ext cx="66367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PLANTS ABSORB SOLAR ENERGY AND </a:t>
            </a:r>
          </a:p>
          <a:p>
            <a:r>
              <a:rPr lang="en-US" sz="3200" b="1" dirty="0" smtClean="0">
                <a:solidFill>
                  <a:srgbClr val="FF0000"/>
                </a:solidFill>
              </a:rPr>
              <a:t>STORE ENERGY IN CHEMICAL BONDS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4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mrsblakescienceechs.weebly.com/uploads/2/0/5/9/20599512/436085418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29" y="667485"/>
            <a:ext cx="7473129" cy="4900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53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7" y="1082842"/>
            <a:ext cx="6600825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7634" y="272534"/>
            <a:ext cx="8547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Flow Diagram Depicting the Scientific Method</a:t>
            </a:r>
            <a:endParaRPr 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Chemistry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0046D2"/>
                </a:solidFill>
              </a:rPr>
              <a:t>Studies the Energy Stored and Released 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46D2"/>
                </a:solidFill>
              </a:rPr>
              <a:t>in Chemical Bonds</a:t>
            </a:r>
          </a:p>
          <a:p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907463"/>
            <a:ext cx="68199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2951" y="5488231"/>
            <a:ext cx="756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46D2"/>
                </a:solidFill>
              </a:rPr>
              <a:t>CO</a:t>
            </a:r>
            <a:r>
              <a:rPr lang="en-US" b="1" baseline="-25000" dirty="0" smtClean="0">
                <a:solidFill>
                  <a:srgbClr val="0046D2"/>
                </a:solidFill>
              </a:rPr>
              <a:t>2</a:t>
            </a:r>
            <a:r>
              <a:rPr lang="en-US" b="1" dirty="0" smtClean="0">
                <a:solidFill>
                  <a:srgbClr val="0046D2"/>
                </a:solidFill>
              </a:rPr>
              <a:t> + H</a:t>
            </a:r>
            <a:r>
              <a:rPr lang="en-US" b="1" baseline="-25000" dirty="0" smtClean="0">
                <a:solidFill>
                  <a:srgbClr val="0046D2"/>
                </a:solidFill>
              </a:rPr>
              <a:t>2</a:t>
            </a:r>
            <a:r>
              <a:rPr lang="en-US" b="1" dirty="0" smtClean="0">
                <a:solidFill>
                  <a:srgbClr val="0046D2"/>
                </a:solidFill>
              </a:rPr>
              <a:t>O  + Solar Energy </a:t>
            </a:r>
            <a:r>
              <a:rPr lang="en-US" b="1" dirty="0" smtClean="0">
                <a:solidFill>
                  <a:srgbClr val="0046D2"/>
                </a:solidFill>
                <a:sym typeface="Wingdings" panose="05000000000000000000" pitchFamily="2" charset="2"/>
              </a:rPr>
              <a:t>  Carbohydrates   CO</a:t>
            </a:r>
            <a:r>
              <a:rPr lang="en-US" b="1" baseline="-25000" dirty="0" smtClean="0">
                <a:solidFill>
                  <a:srgbClr val="0046D2"/>
                </a:solidFill>
                <a:sym typeface="Wingdings" panose="05000000000000000000" pitchFamily="2" charset="2"/>
              </a:rPr>
              <a:t>2</a:t>
            </a:r>
            <a:r>
              <a:rPr lang="en-US" b="1" dirty="0" smtClean="0">
                <a:solidFill>
                  <a:srgbClr val="0046D2"/>
                </a:solidFill>
                <a:sym typeface="Wingdings" panose="05000000000000000000" pitchFamily="2" charset="2"/>
              </a:rPr>
              <a:t> + H</a:t>
            </a:r>
            <a:r>
              <a:rPr lang="en-US" b="1" baseline="-25000" dirty="0" smtClean="0">
                <a:solidFill>
                  <a:srgbClr val="0046D2"/>
                </a:solidFill>
                <a:sym typeface="Wingdings" panose="05000000000000000000" pitchFamily="2" charset="2"/>
              </a:rPr>
              <a:t>2</a:t>
            </a:r>
            <a:r>
              <a:rPr lang="en-US" b="1" dirty="0" smtClean="0">
                <a:solidFill>
                  <a:srgbClr val="0046D2"/>
                </a:solidFill>
                <a:sym typeface="Wingdings" panose="05000000000000000000" pitchFamily="2" charset="2"/>
              </a:rPr>
              <a:t>O + Energy for Life  </a:t>
            </a:r>
            <a:endParaRPr lang="en-US" b="1" dirty="0">
              <a:solidFill>
                <a:srgbClr val="0046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0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hyperphysics.phy-astr.gsu.edu/hbase/biology/imgbio/treecycle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56" y="586083"/>
            <a:ext cx="6610218" cy="5291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53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fce-study.netdna-ssl.com/images/upload-flashcards/916061/598469_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61" y="972410"/>
            <a:ext cx="5303520" cy="379209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611544" y="1347557"/>
            <a:ext cx="172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46D2"/>
                </a:solidFill>
              </a:rPr>
              <a:t>CO</a:t>
            </a:r>
            <a:r>
              <a:rPr lang="en-US" b="1" baseline="-25000" dirty="0" smtClean="0">
                <a:solidFill>
                  <a:srgbClr val="0046D2"/>
                </a:solidFill>
              </a:rPr>
              <a:t>2</a:t>
            </a:r>
            <a:r>
              <a:rPr lang="en-US" b="1" dirty="0" smtClean="0">
                <a:solidFill>
                  <a:srgbClr val="0046D2"/>
                </a:solidFill>
              </a:rPr>
              <a:t> is REDUCED</a:t>
            </a:r>
            <a:endParaRPr lang="en-US" b="1" dirty="0">
              <a:solidFill>
                <a:srgbClr val="0046D2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 rot="10800000">
            <a:off x="7353725" y="1131435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54810" y="2233066"/>
            <a:ext cx="2363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SOLAR Energy </a:t>
            </a:r>
          </a:p>
          <a:p>
            <a:r>
              <a:rPr lang="en-US" b="1" dirty="0" smtClean="0"/>
              <a:t>Is stored in Chemical Bonds within SUGAR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38819" y="3800332"/>
            <a:ext cx="202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46D2"/>
                </a:solidFill>
              </a:rPr>
              <a:t>SUGAR is OXIDIZED</a:t>
            </a:r>
            <a:endParaRPr lang="en-US" b="1" dirty="0">
              <a:solidFill>
                <a:srgbClr val="0046D2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7506125" y="3757460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7872" y="4860761"/>
            <a:ext cx="1943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Energy is Released</a:t>
            </a:r>
          </a:p>
          <a:p>
            <a:r>
              <a:rPr lang="en-US" b="1" dirty="0" smtClean="0"/>
              <a:t>To Drive Our Life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53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image.slidesharecdn.com/photosynthesisss-141012151851-conversion-gate01/95/photosynthesis-ss-21-638.jpg?cb=141312734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73" y="634925"/>
            <a:ext cx="7131221" cy="4753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53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rc_mi" descr="http://www.themeister.co.uk/economics_images/freeenergycycle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98" y="1465211"/>
            <a:ext cx="6577656" cy="2914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53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chubbyrevision-a2level.weebly.com/uploads/1/0/5/8/10584247/480337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62" y="1139608"/>
            <a:ext cx="5991528" cy="4037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82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image.slidesharecdn.com/tang01b-enthalpyentropyandgibbsfreeenergy-131007084052-phpapp02/95/tang-01b-enthalpy-entropy-and-gibbs-free-energy-9-638.jpg?cb=138113530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23" y="960527"/>
            <a:ext cx="6545093" cy="45095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85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://www.adrianellis.co.uk/anomalies/anomalies/files/49-life-entropy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49" y="1481491"/>
            <a:ext cx="6626500" cy="3109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335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secondlawoflife.files.wordpress.com/2007/07/entropy-and-habitat_paint_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791" y="1828771"/>
            <a:ext cx="6759060" cy="367930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124228" y="808522"/>
            <a:ext cx="7192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ENTROPY (</a:t>
            </a:r>
            <a:r>
              <a:rPr lang="en-US" sz="4000" b="1" dirty="0" smtClean="0">
                <a:latin typeface="Symbol" panose="05050102010706020507" pitchFamily="18" charset="2"/>
              </a:rPr>
              <a:t>D</a:t>
            </a:r>
            <a:r>
              <a:rPr lang="en-US" sz="4000" b="1" dirty="0" smtClean="0"/>
              <a:t>S)  OF THE UNIVERSE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453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663" y="734971"/>
            <a:ext cx="4052236" cy="5294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1809" y="1212783"/>
            <a:ext cx="174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Identify TRENDS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42563" y="3946364"/>
            <a:ext cx="2366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Don’t Reject Data that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Does not agree with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Your Hypothesis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8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362"/>
            <a:ext cx="8229600" cy="1143000"/>
          </a:xfrm>
        </p:spPr>
        <p:txBody>
          <a:bodyPr/>
          <a:lstStyle/>
          <a:p>
            <a:r>
              <a:rPr lang="en-US" dirty="0" smtClean="0"/>
              <a:t>Rutherford Experiment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496" y="1808698"/>
            <a:ext cx="4762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5380" y="4658641"/>
            <a:ext cx="8368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~ 1/40,000 alpha particles will “Bounce </a:t>
            </a:r>
            <a:r>
              <a:rPr lang="en-US" sz="2400" dirty="0"/>
              <a:t>B</a:t>
            </a:r>
            <a:r>
              <a:rPr lang="en-US" sz="2400" dirty="0" smtClean="0"/>
              <a:t>ack”</a:t>
            </a:r>
          </a:p>
          <a:p>
            <a:r>
              <a:rPr lang="en-US" sz="2400" dirty="0" smtClean="0"/>
              <a:t>Yet </a:t>
            </a:r>
            <a:r>
              <a:rPr lang="en-US" sz="2400" dirty="0" err="1" smtClean="0"/>
              <a:t>Rutherfood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DID NOT </a:t>
            </a:r>
            <a:r>
              <a:rPr lang="en-US" sz="2400" dirty="0" smtClean="0"/>
              <a:t>ignore the “possible” </a:t>
            </a:r>
            <a:r>
              <a:rPr lang="en-US" sz="2400" b="1" dirty="0">
                <a:solidFill>
                  <a:srgbClr val="0046D2"/>
                </a:solidFill>
              </a:rPr>
              <a:t>Anomalous </a:t>
            </a:r>
            <a:r>
              <a:rPr lang="en-US" sz="2400" b="1" dirty="0" smtClean="0">
                <a:solidFill>
                  <a:srgbClr val="0046D2"/>
                </a:solidFill>
              </a:rPr>
              <a:t>results</a:t>
            </a:r>
          </a:p>
          <a:p>
            <a:r>
              <a:rPr lang="en-US" sz="2400" dirty="0" smtClean="0"/>
              <a:t>But </a:t>
            </a:r>
            <a:r>
              <a:rPr lang="en-US" sz="2400" b="1" dirty="0" smtClean="0">
                <a:solidFill>
                  <a:srgbClr val="FF0000"/>
                </a:solidFill>
              </a:rPr>
              <a:t>rather focused on them </a:t>
            </a:r>
            <a:r>
              <a:rPr lang="en-US" sz="2400" dirty="0" smtClean="0"/>
              <a:t>– Resulting in the </a:t>
            </a:r>
            <a:r>
              <a:rPr lang="en-US" sz="2400" b="1" dirty="0" smtClean="0">
                <a:solidFill>
                  <a:srgbClr val="0046D2"/>
                </a:solidFill>
              </a:rPr>
              <a:t>Atomic Model </a:t>
            </a:r>
            <a:endParaRPr lang="en-US" sz="2400" b="1" dirty="0">
              <a:solidFill>
                <a:srgbClr val="0046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7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947738"/>
            <a:ext cx="8748713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47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3.bp.blogspot.com/-lcjX_QCFn_8/Unxc3Kibs3I/AAAAAAAAAWM/gq3kutroqc0/s1600/how+drugs+work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310" y="883434"/>
            <a:ext cx="3649081" cy="28188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2293171" y="308224"/>
            <a:ext cx="455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cap="all" dirty="0">
                <a:effectLst>
                  <a:reflection blurRad="12700" stA="28000" endPos="45000" dist="1003" dir="5400000" sy="-100000" algn="bl"/>
                </a:effectLst>
              </a:rPr>
              <a:t>LOCK AND KEY MODEL FOR PHARMOCOLOGY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3660125"/>
            <a:ext cx="5647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But Both Receptor and Drug Bind at the Atomic Level </a:t>
            </a:r>
            <a:endParaRPr lang="en-US" dirty="0"/>
          </a:p>
          <a:p>
            <a:r>
              <a:rPr lang="en-US" dirty="0"/>
              <a:t> </a:t>
            </a:r>
          </a:p>
        </p:txBody>
      </p:sp>
      <p:pic>
        <p:nvPicPr>
          <p:cNvPr id="11" name="Picture 10" descr="http://upload.wikimedia.org/wikipedia/commons/8/80/Docking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4225545"/>
            <a:ext cx="2898775" cy="2035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739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71676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Elements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259" y="933669"/>
            <a:ext cx="86627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If </a:t>
            </a:r>
            <a:r>
              <a:rPr lang="en-US" sz="2000" b="1" dirty="0"/>
              <a:t>a pure substance cannot be decomposed </a:t>
            </a:r>
            <a:r>
              <a:rPr lang="en-US" sz="2000" b="1" dirty="0" smtClean="0"/>
              <a:t>(at the macroscopic level ) into </a:t>
            </a:r>
            <a:r>
              <a:rPr lang="en-US" sz="2000" b="1" dirty="0"/>
              <a:t>something else, </a:t>
            </a:r>
            <a:r>
              <a:rPr lang="en-US" sz="2000" b="1" dirty="0" smtClean="0"/>
              <a:t>then </a:t>
            </a:r>
            <a:r>
              <a:rPr lang="en-US" sz="2000" b="1" dirty="0"/>
              <a:t>the substance is an element.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There </a:t>
            </a:r>
            <a:r>
              <a:rPr lang="en-US" sz="2000" b="1" dirty="0"/>
              <a:t>are </a:t>
            </a:r>
            <a:r>
              <a:rPr lang="en-US" sz="2000" b="1" dirty="0">
                <a:solidFill>
                  <a:srgbClr val="FF0000"/>
                </a:solidFill>
              </a:rPr>
              <a:t>118 </a:t>
            </a:r>
            <a:r>
              <a:rPr lang="en-US" sz="2000" b="1" dirty="0" smtClean="0">
                <a:solidFill>
                  <a:srgbClr val="FF0000"/>
                </a:solidFill>
              </a:rPr>
              <a:t>Elements Known</a:t>
            </a:r>
            <a:r>
              <a:rPr lang="en-US" sz="2000" b="1" dirty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Each </a:t>
            </a:r>
            <a:r>
              <a:rPr lang="en-US" sz="2000" b="1" dirty="0"/>
              <a:t>element is given a unique chemical symbol (one or two letters).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Elements </a:t>
            </a:r>
            <a:r>
              <a:rPr lang="en-US" sz="2000" b="1" dirty="0"/>
              <a:t>are </a:t>
            </a:r>
            <a:r>
              <a:rPr lang="en-US" sz="2000" b="1" dirty="0" smtClean="0">
                <a:solidFill>
                  <a:srgbClr val="FF0000"/>
                </a:solidFill>
              </a:rPr>
              <a:t>Building Blocks </a:t>
            </a:r>
            <a:r>
              <a:rPr lang="en-US" sz="2000" b="1" dirty="0">
                <a:solidFill>
                  <a:srgbClr val="FF0000"/>
                </a:solidFill>
              </a:rPr>
              <a:t>of </a:t>
            </a:r>
            <a:r>
              <a:rPr lang="en-US" sz="2000" b="1" dirty="0" smtClean="0">
                <a:solidFill>
                  <a:srgbClr val="FF0000"/>
                </a:solidFill>
              </a:rPr>
              <a:t>Matter</a:t>
            </a:r>
            <a:r>
              <a:rPr lang="en-US" sz="2000" b="1" dirty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Chemical </a:t>
            </a:r>
            <a:r>
              <a:rPr lang="en-US" sz="2000" b="1" dirty="0"/>
              <a:t>symbols with one letter have that letter capitalized </a:t>
            </a:r>
            <a:r>
              <a:rPr lang="en-US" sz="2000" b="1" dirty="0" smtClean="0"/>
              <a:t>(H</a:t>
            </a:r>
            <a:r>
              <a:rPr lang="en-US" sz="2000" b="1" dirty="0"/>
              <a:t>, B, C, N)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Chemical </a:t>
            </a:r>
            <a:r>
              <a:rPr lang="en-US" sz="2000" b="1" dirty="0"/>
              <a:t>symbols with two letters have only first letter capitalized </a:t>
            </a:r>
            <a:r>
              <a:rPr lang="en-US" sz="2000" b="1" dirty="0" smtClean="0"/>
              <a:t>(He</a:t>
            </a:r>
            <a:r>
              <a:rPr lang="en-US" sz="2000" b="1" dirty="0"/>
              <a:t>, Be).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1" dirty="0" smtClean="0"/>
              <a:t>Element </a:t>
            </a:r>
            <a:r>
              <a:rPr lang="en-US" sz="2000" b="1" dirty="0"/>
              <a:t>118 == </a:t>
            </a:r>
            <a:r>
              <a:rPr lang="en-US" sz="2000" b="1" dirty="0" err="1" smtClean="0"/>
              <a:t>Ununoctium</a:t>
            </a:r>
            <a:r>
              <a:rPr lang="en-US" sz="2000" b="1" dirty="0" smtClean="0"/>
              <a:t> (</a:t>
            </a:r>
            <a:r>
              <a:rPr lang="en-US" sz="2000" b="1" dirty="0"/>
              <a:t>118) ?</a:t>
            </a:r>
          </a:p>
        </p:txBody>
      </p:sp>
      <p:pic>
        <p:nvPicPr>
          <p:cNvPr id="7173" name="Picture 5" descr="http://1.bp.blogspot.com/-Kt00-BFvj0U/UkDVaX54hiI/AAAAAAAAAKw/MWaS5JISzro/s1600/LANL_periodictable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352" y="3411187"/>
            <a:ext cx="440055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7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We’re Made of Star Stuff</a:t>
            </a:r>
            <a:r>
              <a:rPr lang="en-US" dirty="0" smtClean="0"/>
              <a:t>    </a:t>
            </a:r>
            <a:r>
              <a:rPr lang="en-US" sz="1200" b="1" i="1" dirty="0" smtClean="0"/>
              <a:t>* Carl Sagan</a:t>
            </a:r>
            <a:endParaRPr lang="en-US" sz="1200" b="1" i="1" dirty="0"/>
          </a:p>
        </p:txBody>
      </p:sp>
      <p:pic>
        <p:nvPicPr>
          <p:cNvPr id="8194" name="Picture 2" descr="Image result for nucleosynthe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89" y="1529932"/>
            <a:ext cx="4935130" cy="369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2557462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05091" y="4363047"/>
            <a:ext cx="2982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Real Hubble Image of </a:t>
            </a:r>
            <a:r>
              <a:rPr lang="en-US" sz="1600" b="1" dirty="0" err="1" smtClean="0"/>
              <a:t>SuperNova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89724" y="5997677"/>
            <a:ext cx="777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Larger Elements Generated By FUSION in Stars and During </a:t>
            </a:r>
            <a:r>
              <a:rPr lang="en-US" b="1" dirty="0" err="1" smtClean="0"/>
              <a:t>SuperNova</a:t>
            </a:r>
            <a:r>
              <a:rPr lang="en-US" b="1" dirty="0" smtClean="0"/>
              <a:t> Explosion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57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We Are What </a:t>
            </a:r>
            <a:r>
              <a:rPr lang="en-US" b="1" dirty="0"/>
              <a:t>W</a:t>
            </a:r>
            <a:r>
              <a:rPr lang="en-US" b="1" dirty="0" smtClean="0"/>
              <a:t>e Eat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9924"/>
            <a:ext cx="8229600" cy="43262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But do you recall munching some Molybdenum or </a:t>
            </a:r>
            <a:r>
              <a:rPr lang="en-US" b="1" dirty="0" smtClean="0"/>
              <a:t>snaking on </a:t>
            </a:r>
            <a:r>
              <a:rPr lang="en-US" b="1" dirty="0"/>
              <a:t>Selenium?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Some </a:t>
            </a:r>
            <a:r>
              <a:rPr lang="en-US" b="1" dirty="0">
                <a:solidFill>
                  <a:srgbClr val="FF0000"/>
                </a:solidFill>
              </a:rPr>
              <a:t>60 chemical elements </a:t>
            </a:r>
            <a:r>
              <a:rPr lang="en-US" b="1" dirty="0"/>
              <a:t>are found in the body, but what all of them are doing there is still unknown.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Roughly </a:t>
            </a:r>
            <a:r>
              <a:rPr lang="en-US" b="1" dirty="0">
                <a:solidFill>
                  <a:srgbClr val="FF0000"/>
                </a:solidFill>
              </a:rPr>
              <a:t>96 percent </a:t>
            </a:r>
            <a:r>
              <a:rPr lang="en-US" b="1" dirty="0"/>
              <a:t>of the mass of the </a:t>
            </a:r>
            <a:r>
              <a:rPr lang="en-US" b="1" dirty="0" smtClean="0"/>
              <a:t>human body is </a:t>
            </a:r>
            <a:r>
              <a:rPr lang="en-US" b="1" dirty="0"/>
              <a:t>made up of just four </a:t>
            </a:r>
            <a:r>
              <a:rPr lang="en-US" b="1" dirty="0" smtClean="0"/>
              <a:t>elements: </a:t>
            </a:r>
            <a:r>
              <a:rPr lang="en-US" b="1" dirty="0" smtClean="0">
                <a:solidFill>
                  <a:srgbClr val="FF0000"/>
                </a:solidFill>
              </a:rPr>
              <a:t>Oxygen, Carbon, Hydrogen and Nitrogen</a:t>
            </a:r>
            <a:r>
              <a:rPr lang="en-US" b="1" dirty="0" smtClean="0"/>
              <a:t>, </a:t>
            </a:r>
            <a:r>
              <a:rPr lang="en-US" b="1" dirty="0"/>
              <a:t>with a lot of that in the form of water.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The remaining 4 percent is a sparse sampling of the </a:t>
            </a:r>
            <a:r>
              <a:rPr lang="en-US" b="1" dirty="0" smtClean="0"/>
              <a:t>Periodic Table of Elements </a:t>
            </a:r>
          </a:p>
          <a:p>
            <a:pPr marL="0" indent="0">
              <a:buNone/>
            </a:pPr>
            <a:r>
              <a:rPr lang="en-US" b="1" dirty="0" smtClean="0"/>
              <a:t>Some </a:t>
            </a:r>
            <a:r>
              <a:rPr lang="en-US" b="1" dirty="0"/>
              <a:t>of the more prominent representatives are called </a:t>
            </a:r>
            <a:r>
              <a:rPr lang="en-US" b="1" dirty="0">
                <a:solidFill>
                  <a:srgbClr val="FF0000"/>
                </a:solidFill>
              </a:rPr>
              <a:t>macronutrients</a:t>
            </a:r>
            <a:r>
              <a:rPr lang="en-US" b="1" dirty="0"/>
              <a:t>, whereas those appearing only at the level of parts per million or less are referred to as </a:t>
            </a:r>
            <a:r>
              <a:rPr lang="en-US" b="1" dirty="0">
                <a:solidFill>
                  <a:srgbClr val="FF0000"/>
                </a:solidFill>
              </a:rPr>
              <a:t>micronutrients</a:t>
            </a:r>
            <a:r>
              <a:rPr lang="en-US" b="1" dirty="0"/>
              <a:t>. 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These nutrients perform various functions, including the building of bones and cell structures, regulating the body's pH, carrying charge, and driving chemical reactions.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you-are-what-you-ea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690" y="0"/>
            <a:ext cx="2157296" cy="1732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555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1095</Words>
  <Application>Microsoft Office PowerPoint</Application>
  <PresentationFormat>On-screen Show (4:3)</PresentationFormat>
  <Paragraphs>81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What is Chemistry?</vt:lpstr>
      <vt:lpstr>PowerPoint Presentation</vt:lpstr>
      <vt:lpstr>PowerPoint Presentation</vt:lpstr>
      <vt:lpstr>Rutherford Experiment</vt:lpstr>
      <vt:lpstr>PowerPoint Presentation</vt:lpstr>
      <vt:lpstr>PowerPoint Presentation</vt:lpstr>
      <vt:lpstr>The Elements</vt:lpstr>
      <vt:lpstr>We’re Made of Star Stuff    * Carl Sagan</vt:lpstr>
      <vt:lpstr>We Are What We Eat</vt:lpstr>
      <vt:lpstr>PowerPoint Presentation</vt:lpstr>
      <vt:lpstr>PowerPoint Presentation</vt:lpstr>
      <vt:lpstr>PowerPoint Presentation</vt:lpstr>
      <vt:lpstr>PowerPoint Presentation</vt:lpstr>
      <vt:lpstr>Oxidation Reduction</vt:lpstr>
      <vt:lpstr>Alternate Views of Redox</vt:lpstr>
      <vt:lpstr>PowerPoint Presentation</vt:lpstr>
      <vt:lpstr>PowerPoint Presentation</vt:lpstr>
      <vt:lpstr>PowerPoint Presentation</vt:lpstr>
      <vt:lpstr>PowerPoint Presentation</vt:lpstr>
      <vt:lpstr>Chemistry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Loyola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Naleway</dc:creator>
  <cp:lastModifiedBy>Conrad Naleway</cp:lastModifiedBy>
  <cp:revision>32</cp:revision>
  <dcterms:created xsi:type="dcterms:W3CDTF">2015-06-25T01:27:40Z</dcterms:created>
  <dcterms:modified xsi:type="dcterms:W3CDTF">2015-06-25T17:07:28Z</dcterms:modified>
</cp:coreProperties>
</file>