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801044-6690-4A21-900F-8220348F02DA}">
  <a:tblStyle styleId="{29801044-6690-4A21-900F-8220348F02D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5620"/>
    <p:restoredTop sz="97044" autoAdjust="0"/>
  </p:normalViewPr>
  <p:slideViewPr>
    <p:cSldViewPr snapToGrid="0" snapToObjects="1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85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boxplot of cat72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090625" y="1794500"/>
            <a:ext cx="2920500" cy="185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The Dendotrons</a:t>
            </a:r>
          </a:p>
          <a:p>
            <a:pPr lvl="0" algn="l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Kaggle: Allstate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Kawtar Belmkaddem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Jhonasttan Regalado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Jason Sippie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Nathan Stevens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Chris Valle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Conred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9295" y="1149543"/>
            <a:ext cx="2941862" cy="27744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cat112 == US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loss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Calibrate premium setting for states with very high loss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6" y="661885"/>
            <a:ext cx="5897714" cy="442328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State Mean Loss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Clustering into Five Groups</a:t>
            </a:r>
          </a:p>
        </p:txBody>
      </p:sp>
      <p:pic>
        <p:nvPicPr>
          <p:cNvPr id="138" name="Shape 138" descr="Screen Shot 2016-11-23 at 1.30.4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50" y="1084524"/>
            <a:ext cx="7576399" cy="38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Hierarchical Clustering Cont...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 descr="Screen Shot 2016-11-23 at 1.33.2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4" y="1200150"/>
            <a:ext cx="2585475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Screen Shot 2016-11-23 at 1.33.0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250" y="1200150"/>
            <a:ext cx="5634050" cy="18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27900" y="3647200"/>
            <a:ext cx="7695300" cy="8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We can consider performing feature engineering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We can consider removing AQ  - only has 30 observations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Machine Learning for Prediction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3875" y="1246325"/>
            <a:ext cx="3641700" cy="32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Tactics to Reduce Iteration Time: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Regularization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Near-zero variance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p values from regression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Reduced # levels (e.g., cat116)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Sampling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Random sampling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Sampling cat80D versus 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Used AWS, but parallel processing not always a turn-key solution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Reduce # folds in validation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313175" y="1258350"/>
            <a:ext cx="4247400" cy="32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Models Examined: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Regression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Linear regression -- R^2 of 50%. Good for initial analysis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Boosted trees -- XGBoost had best performance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Neural network -- close second to XGBoost</a:t>
            </a:r>
            <a:endParaRPr lang="en-US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 err="1"/>
              <a:t>XGBBoost</a:t>
            </a:r>
            <a:r>
              <a:rPr lang="en-US" dirty="0"/>
              <a:t> + NN =&gt; marginal improvement MAE 1126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Classification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Logistic regression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SVM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Machine Learning for Prediction -- XGB Model Tuning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643575" y="3724600"/>
            <a:ext cx="63612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Final result: 850 iterations, learning rate 0.05, 5 trees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Prediction unstable with reduced cross-validation folds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Regularization penalized MAE $300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00" y="757700"/>
            <a:ext cx="6900509" cy="304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Machine Learning for Prediction -- Model Assessment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237175" y="4485300"/>
            <a:ext cx="5368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Cat80 largest single predictor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91484"/>
            <a:ext cx="8884688" cy="3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Machine Learning for Prediction -- XGB Model Tuning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45900" y="3649725"/>
            <a:ext cx="3829800" cy="11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Most of error for claims between exp($6) and exp($9) ~($400-$8000), therefore no need to get distracted by tails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24" y="764950"/>
            <a:ext cx="4172455" cy="2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903" y="764950"/>
            <a:ext cx="3696820" cy="28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760700" y="3649725"/>
            <a:ext cx="3829800" cy="11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Model gets more accurate until exp($8) ~$3000, then performance degrades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5" y="1400850"/>
            <a:ext cx="4448525" cy="30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Machine Learning for Prediction -- Model Assessment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3208275" y="1253350"/>
            <a:ext cx="0" cy="28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3279250" y="1300650"/>
            <a:ext cx="1194300" cy="3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Minimal contribution to MAE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275" y="1382345"/>
            <a:ext cx="4448525" cy="301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789475" y="4495825"/>
            <a:ext cx="7688400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Underestimates increase with loss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2184850" y="292625"/>
            <a:ext cx="5362800" cy="100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Linear Regression w/ 6 Features vs XGBoost with all Features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87" y="1295375"/>
            <a:ext cx="6005024" cy="34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Salvageable?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59300" y="1630600"/>
            <a:ext cx="8832300" cy="315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Conclusion: claim size </a:t>
            </a:r>
            <a:r>
              <a:rPr lang="en" sz="1700" b="1">
                <a:solidFill>
                  <a:schemeClr val="dk1"/>
                </a:solidFill>
              </a:rPr>
              <a:t>can not be accurately predicted</a:t>
            </a:r>
            <a:r>
              <a:rPr lang="en" sz="1700">
                <a:solidFill>
                  <a:schemeClr val="dk1"/>
                </a:solidFill>
              </a:rPr>
              <a:t> based on provided features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Root Problem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Doing paperwork for claim </a:t>
            </a:r>
            <a:r>
              <a:rPr lang="en" sz="1700" b="1">
                <a:solidFill>
                  <a:schemeClr val="dk1"/>
                </a:solidFill>
              </a:rPr>
              <a:t>protects insurer</a:t>
            </a:r>
            <a:r>
              <a:rPr lang="en" sz="1700">
                <a:solidFill>
                  <a:schemeClr val="dk1"/>
                </a:solidFill>
              </a:rPr>
              <a:t> against fraud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May be able to </a:t>
            </a:r>
            <a:r>
              <a:rPr lang="en" sz="1700" b="1">
                <a:solidFill>
                  <a:schemeClr val="dk1"/>
                </a:solidFill>
              </a:rPr>
              <a:t>reduce paperwork</a:t>
            </a:r>
            <a:r>
              <a:rPr lang="en" sz="1700">
                <a:solidFill>
                  <a:schemeClr val="dk1"/>
                </a:solidFill>
              </a:rPr>
              <a:t> burden for claims if they don’t look “fishy”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Can features support a classification question?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New classifier: “smallClaim”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80% of customers account for 50% of claims by value -- all below $4500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“Fishy” claims: feature set associated with small claim value, but requested value is large (the opposite is not important for protection against fraud)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410000" y="445025"/>
            <a:ext cx="4422300" cy="10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</a:rPr>
              <a:t>When you’ve been devastated by a serious car accident, your focus is on the things that matter the most: family, friends, and other loved ones.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Pushing paper with your insurance agent is the last place you want your time or mental energy spent. 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/>
              <a:t>Outline</a:t>
            </a:r>
            <a:endParaRPr lang="en" sz="2400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2083267" y="1543968"/>
            <a:ext cx="5674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Team Dynamics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EDA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Unsupervised ML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Supervised ML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Takeaways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7900" y="944800"/>
            <a:ext cx="8350200" cy="126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Models used: GB, SVM, logistic regression. All had high accuracy but ~50% sensitivity.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 needed something that can be optimized to minimize false positives (logistic)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Fishing for Fishy Claims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2" y="2319987"/>
            <a:ext cx="60674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704275" y="2320000"/>
            <a:ext cx="22809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Steps: quantify dollar risk of misclassification and dollar benefit to customer of reduced paperwork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Classification Model: Low Profile with High Valued Accounts</a:t>
            </a:r>
          </a:p>
        </p:txBody>
      </p:sp>
      <p:pic>
        <p:nvPicPr>
          <p:cNvPr id="224" name="Shape 224" descr="confusion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9" y="1199400"/>
            <a:ext cx="4394675" cy="334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Shape 225"/>
          <p:cNvGraphicFramePr/>
          <p:nvPr/>
        </p:nvGraphicFramePr>
        <p:xfrm>
          <a:off x="4949325" y="1228725"/>
          <a:ext cx="3394575" cy="3444799"/>
        </p:xfrm>
        <a:graphic>
          <a:graphicData uri="http://schemas.openxmlformats.org/drawingml/2006/table">
            <a:tbl>
              <a:tblPr>
                <a:noFill/>
                <a:tableStyleId>{29801044-6690-4A21-900F-8220348F02DA}</a:tableStyleId>
              </a:tblPr>
              <a:tblGrid>
                <a:gridCol w="33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Training a classification model (using GBM) with 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profile having a loss value &lt;= $4500 </a:t>
                      </a:r>
                      <a:r>
                        <a:rPr lang="en"/>
                        <a:t>provides 87% accuracy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Sensitivity (false positive) rate of 50% results in half the low profile accounts being falsely identified as high profile, hence increasing the paperwork process.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5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Specificity (false negatives) rate of 96% indicates a low error rate of 4%; thus a low probability of missing a low profile account with a high value claim request.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Conclusion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Kaggle Competition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To what degree are we improving performance versus </a:t>
            </a:r>
            <a:r>
              <a:rPr lang="en-US" sz="1400" dirty="0" err="1">
                <a:solidFill>
                  <a:schemeClr val="dk1"/>
                </a:solidFill>
              </a:rPr>
              <a:t>overfitting</a:t>
            </a:r>
            <a:r>
              <a:rPr lang="en-US" sz="1400" dirty="0">
                <a:solidFill>
                  <a:schemeClr val="dk1"/>
                </a:solidFill>
              </a:rPr>
              <a:t> the test data?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Continue to fine tune models to improve scoring (mean absolute estimate) in Kaggle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Business Insight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Tune</a:t>
            </a:r>
            <a:r>
              <a:rPr lang="en" dirty="0"/>
              <a:t> </a:t>
            </a:r>
            <a:r>
              <a:rPr lang="en" sz="1400" dirty="0"/>
              <a:t>classifier</a:t>
            </a:r>
            <a:r>
              <a:rPr lang="en" dirty="0"/>
              <a:t> </a:t>
            </a:r>
            <a:r>
              <a:rPr lang="en" sz="1400" dirty="0"/>
              <a:t>model by incorporating missing categorical values into the training / test set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Reducing</a:t>
            </a:r>
            <a:r>
              <a:rPr lang="en" sz="1400" dirty="0"/>
              <a:t> CV folds is a mixed blessing: useful initially, but becomes easy to overfit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Team Development / Management</a:t>
            </a:r>
          </a:p>
        </p:txBody>
      </p:sp>
      <p:pic>
        <p:nvPicPr>
          <p:cNvPr id="60" name="Shape 60" descr="teamMgm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" y="1017725"/>
            <a:ext cx="8589248" cy="39021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417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5" y="1152475"/>
            <a:ext cx="3868449" cy="36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4570500" y="1152475"/>
            <a:ext cx="4261800" cy="10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Gray scale image visualising the dataset with features ordered by the log loss. You can see patterns in which the values of particular features change as loss increases.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337" y="2526375"/>
            <a:ext cx="2784124" cy="232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>
            <a:stCxn id="69" idx="1"/>
          </p:cNvCxnSpPr>
          <p:nvPr/>
        </p:nvCxnSpPr>
        <p:spPr>
          <a:xfrm flipH="1">
            <a:off x="2635737" y="3686437"/>
            <a:ext cx="2673600" cy="1077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5713500" y="2188975"/>
            <a:ext cx="3057300" cy="29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CAT57 versus Log Loss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8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- Comparison between test and train datasets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5" y="1319700"/>
            <a:ext cx="5030925" cy="34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047025" y="4290525"/>
            <a:ext cx="291600" cy="2340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843325" y="2751775"/>
            <a:ext cx="291600" cy="2916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6309850" y="1837987"/>
            <a:ext cx="8430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Train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82" name="Shape 82"/>
          <p:cNvSpPr txBox="1"/>
          <p:nvPr/>
        </p:nvSpPr>
        <p:spPr>
          <a:xfrm>
            <a:off x="6466150" y="3348175"/>
            <a:ext cx="6867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83" name="Shape 83"/>
          <p:cNvSpPr txBox="1"/>
          <p:nvPr/>
        </p:nvSpPr>
        <p:spPr>
          <a:xfrm>
            <a:off x="96975" y="695850"/>
            <a:ext cx="80907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Some categorical variables are not present in the test set in total 45 variables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 Correlation between continuous features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4434250" y="906550"/>
          <a:ext cx="4585600" cy="3850737"/>
        </p:xfrm>
        <a:graphic>
          <a:graphicData uri="http://schemas.openxmlformats.org/drawingml/2006/table">
            <a:tbl>
              <a:tblPr>
                <a:noFill/>
                <a:tableStyleId>{29801044-6690-4A21-900F-8220348F02DA}</a:tableStyleId>
              </a:tblPr>
              <a:tblGrid>
                <a:gridCol w="22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0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Correlation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11 &amp;  Cont 12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0.994384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1 &amp; Cont 9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0.929912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6 &amp; Cont 10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0.883351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6 &amp; Cont 13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0.815091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1 &amp;  Cont10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0.808551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9 &amp; Cont 6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0.797544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9 &amp; Cont 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0.785697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6 &amp; Cont12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0.785144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Shape 91"/>
          <p:cNvSpPr txBox="1"/>
          <p:nvPr/>
        </p:nvSpPr>
        <p:spPr>
          <a:xfrm>
            <a:off x="183400" y="572700"/>
            <a:ext cx="26841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Continuous variables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Picture 6" descr="corrContLossL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0" y="1073400"/>
            <a:ext cx="3580725" cy="3832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8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PCA- Dimensionality reduction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6975" y="619650"/>
            <a:ext cx="89421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Dimensionality reduction for continuous variables using PCA : We have 14 continuous features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12" y="1319696"/>
            <a:ext cx="4685724" cy="35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056400" y="2221800"/>
            <a:ext cx="1095900" cy="69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344750" y="1947750"/>
            <a:ext cx="2421600" cy="1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We can can reduce the number of continuous data to the half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2807774" y="1395896"/>
            <a:ext cx="3000" cy="319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flipH="1">
            <a:off x="655275" y="1947750"/>
            <a:ext cx="4291500" cy="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- Correlation between 2-variables categorical features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4558400" y="1536400"/>
          <a:ext cx="4288200" cy="2563220"/>
        </p:xfrm>
        <a:graphic>
          <a:graphicData uri="http://schemas.openxmlformats.org/drawingml/2006/table">
            <a:tbl>
              <a:tblPr>
                <a:noFill/>
                <a:tableStyleId>{29801044-6690-4A21-900F-8220348F02DA}</a:tableStyleId>
              </a:tblPr>
              <a:tblGrid>
                <a:gridCol w="21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Correlation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Cat 2 &amp;  Cat 9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0.932420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Cat 50 &amp; Cat 6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0.925731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Cat 8 &amp; Cat 66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0.862231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57 &amp; Cont 7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0.809418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Cont 3 &amp;  Cont 16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0.783480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89325" y="1293800"/>
            <a:ext cx="42378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72, 2-variables categorical data (A,B)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1067575" y="1740175"/>
            <a:ext cx="338400" cy="43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65525" y="2132000"/>
            <a:ext cx="26841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Label encoding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115" name="Shape 115"/>
          <p:cNvSpPr txBox="1"/>
          <p:nvPr/>
        </p:nvSpPr>
        <p:spPr>
          <a:xfrm>
            <a:off x="89325" y="3144475"/>
            <a:ext cx="25242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Numerical values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116" name="Shape 116"/>
          <p:cNvSpPr/>
          <p:nvPr/>
        </p:nvSpPr>
        <p:spPr>
          <a:xfrm>
            <a:off x="1067575" y="2654575"/>
            <a:ext cx="338400" cy="43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067575" y="3645175"/>
            <a:ext cx="338400" cy="43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89850" y="4156950"/>
            <a:ext cx="1394100" cy="5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Correlation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119" name="Shape 119"/>
          <p:cNvSpPr/>
          <p:nvPr/>
        </p:nvSpPr>
        <p:spPr>
          <a:xfrm>
            <a:off x="3245922" y="2459612"/>
            <a:ext cx="1081199" cy="73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00" y="1096346"/>
            <a:ext cx="4860675" cy="372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834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SVD - Correlation between 2-variables categorical features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3569774" y="1243496"/>
            <a:ext cx="3000" cy="319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 flipH="1">
            <a:off x="807675" y="1719150"/>
            <a:ext cx="4291500" cy="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9" name="Shape 129"/>
          <p:cNvSpPr/>
          <p:nvPr/>
        </p:nvSpPr>
        <p:spPr>
          <a:xfrm>
            <a:off x="5285000" y="2286000"/>
            <a:ext cx="1027200" cy="63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420950" y="1947750"/>
            <a:ext cx="2421600" cy="11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We can reduce the number of 2-variable categorical data to 26 variables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172175" y="942375"/>
            <a:ext cx="3946800" cy="6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SVD: Singular Value Decomposition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904</Words>
  <Application>Microsoft Office PowerPoint</Application>
  <PresentationFormat>On-screen Show (16:9)</PresentationFormat>
  <Paragraphs>157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simple-light-2</vt:lpstr>
      <vt:lpstr>PowerPoint Presentation</vt:lpstr>
      <vt:lpstr>Outline</vt:lpstr>
      <vt:lpstr>Team Development / Management</vt:lpstr>
      <vt:lpstr>EDA </vt:lpstr>
      <vt:lpstr>EDA - Comparison between test and train datasets</vt:lpstr>
      <vt:lpstr>EDA - Correlation between continuous features</vt:lpstr>
      <vt:lpstr>PCA- Dimensionality reduction</vt:lpstr>
      <vt:lpstr>EDA - Correlation between 2-variables categorical features</vt:lpstr>
      <vt:lpstr>SVD - Correlation between 2-variables categorical features</vt:lpstr>
      <vt:lpstr>State Mean Loss </vt:lpstr>
      <vt:lpstr>Hierarchical Clustering into Five Groups</vt:lpstr>
      <vt:lpstr>Hierarchical Clustering Cont...</vt:lpstr>
      <vt:lpstr>Machine Learning for Prediction</vt:lpstr>
      <vt:lpstr>Machine Learning for Prediction -- XGB Model Tuning</vt:lpstr>
      <vt:lpstr>Machine Learning for Prediction -- Model Assessment</vt:lpstr>
      <vt:lpstr>Machine Learning for Prediction -- XGB Model Tuning</vt:lpstr>
      <vt:lpstr>Machine Learning for Prediction -- Model Assessment</vt:lpstr>
      <vt:lpstr>Linear Regression w/ 6 Features vs XGBoost with all Features</vt:lpstr>
      <vt:lpstr>What’s Salvageable?</vt:lpstr>
      <vt:lpstr>Fishing for Fishy Claims</vt:lpstr>
      <vt:lpstr>Classification Model: Low Profile with High Valued Accounts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Valle</cp:lastModifiedBy>
  <cp:revision>24</cp:revision>
  <dcterms:modified xsi:type="dcterms:W3CDTF">2016-11-29T18:36:56Z</dcterms:modified>
</cp:coreProperties>
</file>