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75" r:id="rId6"/>
    <p:sldId id="280"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3" r:id="rId21"/>
    <p:sldId id="272" r:id="rId22"/>
    <p:sldId id="276"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486F077B-A50F-4D64-8574-E2D6A98A5553}"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8/31/2021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8/31/2021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8/31/2021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8/31/2021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5B747F8-9654-4282-85D2-65F41AAE7A75}" type="datetimeFigureOut">
              <a:rPr lang="en-US" dirty="0"/>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8/31/2021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fontScale="90000"/>
          </a:bodyPr>
          <a:lstStyle/>
          <a:p>
            <a:r>
              <a:rPr lang="tr-TR" dirty="0" smtClean="0"/>
              <a:t>MULTI-THREADING</a:t>
            </a:r>
            <a:r>
              <a:rPr lang="tr-TR" dirty="0" smtClean="0"/>
              <a:t/>
            </a:r>
            <a:br>
              <a:rPr lang="tr-TR" dirty="0" smtClean="0"/>
            </a:br>
            <a:r>
              <a:rPr lang="tr-TR" dirty="0" smtClean="0"/>
              <a:t>VS</a:t>
            </a:r>
            <a:br>
              <a:rPr lang="tr-TR" dirty="0" smtClean="0"/>
            </a:br>
            <a:r>
              <a:rPr lang="tr-TR" dirty="0" smtClean="0"/>
              <a:t>MULTI-PROCESSING</a:t>
            </a:r>
            <a:br>
              <a:rPr lang="tr-TR" dirty="0" smtClean="0"/>
            </a:br>
            <a:r>
              <a:rPr lang="tr-TR" dirty="0" smtClean="0"/>
              <a:t>IN PYTHON</a:t>
            </a:r>
            <a:endParaRPr lang="tr-TR" dirty="0"/>
          </a:p>
        </p:txBody>
      </p:sp>
      <p:sp>
        <p:nvSpPr>
          <p:cNvPr id="3" name="Alt Başlık 2"/>
          <p:cNvSpPr>
            <a:spLocks noGrp="1"/>
          </p:cNvSpPr>
          <p:nvPr>
            <p:ph type="subTitle" idx="1"/>
          </p:nvPr>
        </p:nvSpPr>
        <p:spPr/>
        <p:txBody>
          <a:bodyPr/>
          <a:lstStyle/>
          <a:p>
            <a:r>
              <a:rPr lang="tr-TR" dirty="0" smtClean="0"/>
              <a:t>Cem Çağlar</a:t>
            </a:r>
            <a:endParaRPr lang="tr-TR" dirty="0"/>
          </a:p>
        </p:txBody>
      </p:sp>
      <p:pic>
        <p:nvPicPr>
          <p:cNvPr id="2052" name="Picture 4" descr="Python Nedir? Python Nereledre Kullanılır? Python ile Neler Yapılabil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4625" y="2096863"/>
            <a:ext cx="4062317" cy="4055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422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ÇAMAŞIR MAKİNESİ ÖRNEĞİ</a:t>
            </a:r>
            <a:endParaRPr lang="tr-TR" dirty="0"/>
          </a:p>
        </p:txBody>
      </p:sp>
      <p:sp>
        <p:nvSpPr>
          <p:cNvPr id="3" name="İçerik Yer Tutucusu 2"/>
          <p:cNvSpPr>
            <a:spLocks noGrp="1"/>
          </p:cNvSpPr>
          <p:nvPr>
            <p:ph idx="1"/>
          </p:nvPr>
        </p:nvSpPr>
        <p:spPr/>
        <p:txBody>
          <a:bodyPr/>
          <a:lstStyle/>
          <a:p>
            <a:r>
              <a:rPr lang="tr-TR" dirty="0" smtClean="0"/>
              <a:t>Gerçek hayata indirgemeye çalışmak amacıyla Multi-</a:t>
            </a:r>
            <a:r>
              <a:rPr lang="tr-TR" dirty="0" err="1" smtClean="0"/>
              <a:t>Threading</a:t>
            </a:r>
            <a:r>
              <a:rPr lang="tr-TR" dirty="0" smtClean="0"/>
              <a:t> iki fonksiyon oluşturdum. </a:t>
            </a:r>
          </a:p>
          <a:p>
            <a:r>
              <a:rPr lang="tr-TR" dirty="0" smtClean="0"/>
              <a:t>İlk fonksiyon </a:t>
            </a:r>
            <a:r>
              <a:rPr lang="tr-TR" dirty="0" err="1" smtClean="0"/>
              <a:t>camasirMakine</a:t>
            </a:r>
            <a:r>
              <a:rPr lang="tr-TR" dirty="0" smtClean="0"/>
              <a:t>() sürekli çamaşırları döndürüyor ve suyla yıkıyor. Saniyede bir ise çalışmakta olduğunu belirten bir yazı döndürüyor. İkinci fonksiyon ise çamaşır makinasının su haricindeki gerekli malzemelerini ekleyen bir fonksiyon. Çalışan makinaya deterjan, parlatıcı ve </a:t>
            </a:r>
            <a:r>
              <a:rPr lang="tr-TR" dirty="0" err="1" smtClean="0"/>
              <a:t>köpürtücü</a:t>
            </a:r>
            <a:r>
              <a:rPr lang="tr-TR" dirty="0" smtClean="0"/>
              <a:t>  ekliyor. Hatta ve hatta eğer sistemimizin daha da eşzamanlı işlemesini istersek bu malzemelerin </a:t>
            </a:r>
            <a:r>
              <a:rPr lang="tr-TR" dirty="0" err="1" smtClean="0"/>
              <a:t>herbirini</a:t>
            </a:r>
            <a:r>
              <a:rPr lang="tr-TR" dirty="0" smtClean="0"/>
              <a:t> ayrı bir fonksiyona çevirip halihazırda 2-thread içeren sistemimizi 4-thread içeren bir hale getirebilirdik. Çünkü malzemelerin hangisinin ne sırada konduğunun bir önemi yok. </a:t>
            </a:r>
            <a:endParaRPr lang="tr-TR" dirty="0"/>
          </a:p>
        </p:txBody>
      </p:sp>
    </p:spTree>
    <p:extLst>
      <p:ext uri="{BB962C8B-B14F-4D97-AF65-F5344CB8AC3E}">
        <p14:creationId xmlns:p14="http://schemas.microsoft.com/office/powerpoint/2010/main" val="1147367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KOD                       OUTPUT</a:t>
            </a:r>
            <a:endParaRPr lang="tr-TR" dirty="0"/>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326657" y="1960696"/>
            <a:ext cx="6591300" cy="3571875"/>
          </a:xfrm>
          <a:prstGeom prst="rect">
            <a:avLst/>
          </a:prstGeom>
        </p:spPr>
      </p:pic>
      <p:pic>
        <p:nvPicPr>
          <p:cNvPr id="5" name="Resim 4"/>
          <p:cNvPicPr>
            <a:picLocks noChangeAspect="1"/>
          </p:cNvPicPr>
          <p:nvPr/>
        </p:nvPicPr>
        <p:blipFill>
          <a:blip r:embed="rId3"/>
          <a:stretch>
            <a:fillRect/>
          </a:stretch>
        </p:blipFill>
        <p:spPr>
          <a:xfrm>
            <a:off x="7430953" y="444366"/>
            <a:ext cx="4010025" cy="5334000"/>
          </a:xfrm>
          <a:prstGeom prst="rect">
            <a:avLst/>
          </a:prstGeom>
        </p:spPr>
      </p:pic>
      <p:sp>
        <p:nvSpPr>
          <p:cNvPr id="8" name="Aşağı Ok 7"/>
          <p:cNvSpPr/>
          <p:nvPr/>
        </p:nvSpPr>
        <p:spPr>
          <a:xfrm rot="1633313">
            <a:off x="4775290" y="3453995"/>
            <a:ext cx="223765" cy="9507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p:cNvSpPr txBox="1"/>
          <p:nvPr/>
        </p:nvSpPr>
        <p:spPr>
          <a:xfrm>
            <a:off x="2242686" y="4793907"/>
            <a:ext cx="4350619" cy="1477328"/>
          </a:xfrm>
          <a:prstGeom prst="rect">
            <a:avLst/>
          </a:prstGeom>
          <a:noFill/>
          <a:ln>
            <a:solidFill>
              <a:schemeClr val="accent1">
                <a:shade val="50000"/>
              </a:schemeClr>
            </a:solidFill>
          </a:ln>
          <a:effectLst>
            <a:glow rad="127000">
              <a:srgbClr val="FF0000"/>
            </a:glow>
          </a:effectLst>
        </p:spPr>
        <p:txBody>
          <a:bodyPr wrap="square" rtlCol="0">
            <a:spAutoFit/>
          </a:bodyPr>
          <a:lstStyle/>
          <a:p>
            <a:r>
              <a:rPr lang="tr-TR" dirty="0" smtClean="0"/>
              <a:t>True döndürdüğümüz </a:t>
            </a:r>
            <a:r>
              <a:rPr lang="tr-TR" dirty="0" err="1" smtClean="0"/>
              <a:t>bool</a:t>
            </a:r>
            <a:r>
              <a:rPr lang="tr-TR" dirty="0" smtClean="0"/>
              <a:t> ifade sonsuz döngüdeki </a:t>
            </a:r>
            <a:r>
              <a:rPr lang="tr-TR" dirty="0" err="1" smtClean="0"/>
              <a:t>camasirMakine</a:t>
            </a:r>
            <a:r>
              <a:rPr lang="tr-TR" dirty="0" smtClean="0"/>
              <a:t>() fonksiyonunun bir noktada durmasını sağlıyor. </a:t>
            </a:r>
            <a:r>
              <a:rPr lang="tr-TR" dirty="0" err="1" smtClean="0"/>
              <a:t>Daemon</a:t>
            </a:r>
            <a:r>
              <a:rPr lang="tr-TR" dirty="0" smtClean="0"/>
              <a:t> kavramı </a:t>
            </a:r>
            <a:r>
              <a:rPr lang="tr-TR" dirty="0" err="1" smtClean="0"/>
              <a:t>Thread</a:t>
            </a:r>
            <a:r>
              <a:rPr lang="tr-TR" dirty="0" smtClean="0"/>
              <a:t> </a:t>
            </a:r>
            <a:r>
              <a:rPr lang="tr-TR" dirty="0" err="1" smtClean="0"/>
              <a:t>killing</a:t>
            </a:r>
            <a:r>
              <a:rPr lang="tr-TR" dirty="0" smtClean="0"/>
              <a:t> </a:t>
            </a:r>
            <a:r>
              <a:rPr lang="tr-TR" dirty="0" err="1" smtClean="0"/>
              <a:t>methodlarından</a:t>
            </a:r>
            <a:r>
              <a:rPr lang="tr-TR" dirty="0" smtClean="0"/>
              <a:t> bir tanesi.</a:t>
            </a:r>
            <a:endParaRPr lang="tr-TR" dirty="0"/>
          </a:p>
        </p:txBody>
      </p:sp>
    </p:spTree>
    <p:extLst>
      <p:ext uri="{BB962C8B-B14F-4D97-AF65-F5344CB8AC3E}">
        <p14:creationId xmlns:p14="http://schemas.microsoft.com/office/powerpoint/2010/main" val="3769175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Join</a:t>
            </a:r>
            <a:r>
              <a:rPr lang="tr-TR" dirty="0" smtClean="0"/>
              <a:t> Kavramı</a:t>
            </a:r>
            <a:endParaRPr lang="tr-TR" dirty="0"/>
          </a:p>
        </p:txBody>
      </p:sp>
      <p:sp>
        <p:nvSpPr>
          <p:cNvPr id="3" name="İçerik Yer Tutucusu 2"/>
          <p:cNvSpPr>
            <a:spLocks noGrp="1"/>
          </p:cNvSpPr>
          <p:nvPr>
            <p:ph idx="1"/>
          </p:nvPr>
        </p:nvSpPr>
        <p:spPr>
          <a:xfrm>
            <a:off x="7305574" y="1915427"/>
            <a:ext cx="4629751" cy="5705465"/>
          </a:xfrm>
        </p:spPr>
        <p:txBody>
          <a:bodyPr/>
          <a:lstStyle/>
          <a:p>
            <a:r>
              <a:rPr lang="tr-TR" dirty="0" smtClean="0"/>
              <a:t>Çamaşır makinamızın kurutma özelliğinin olduğunu varsayalım. Bu özelliği bir fonksiyon ile ekledik ve t3 adını verdiğimiz </a:t>
            </a:r>
            <a:r>
              <a:rPr lang="tr-TR" dirty="0" err="1" smtClean="0"/>
              <a:t>thread</a:t>
            </a:r>
            <a:r>
              <a:rPr lang="tr-TR" dirty="0" smtClean="0"/>
              <a:t> ile çalıştırmaya karar verdik. </a:t>
            </a:r>
          </a:p>
          <a:p>
            <a:r>
              <a:rPr lang="tr-TR" dirty="0"/>
              <a:t>Y</a:t>
            </a:r>
            <a:r>
              <a:rPr lang="tr-TR" dirty="0" smtClean="0"/>
              <a:t>ıkama ve malzemelerin konması </a:t>
            </a:r>
            <a:r>
              <a:rPr lang="tr-TR" dirty="0" err="1" smtClean="0"/>
              <a:t>threadleri</a:t>
            </a:r>
            <a:r>
              <a:rPr lang="tr-TR" dirty="0" smtClean="0"/>
              <a:t> (t1 ve t2) bitmeden kurutma </a:t>
            </a:r>
            <a:r>
              <a:rPr lang="tr-TR" dirty="0" err="1" smtClean="0"/>
              <a:t>threadinin</a:t>
            </a:r>
            <a:r>
              <a:rPr lang="tr-TR" dirty="0" smtClean="0"/>
              <a:t> devreye girmesi çok mantıksız olurdu. Böyle bir durumda «t2.join()» satırını yazmak gerekir. </a:t>
            </a:r>
            <a:r>
              <a:rPr lang="tr-TR" dirty="0" err="1" smtClean="0"/>
              <a:t>Join</a:t>
            </a:r>
            <a:r>
              <a:rPr lang="tr-TR" dirty="0" smtClean="0"/>
              <a:t> kavramı henüz start edilmemiş bir </a:t>
            </a:r>
            <a:r>
              <a:rPr lang="tr-TR" dirty="0" err="1" smtClean="0"/>
              <a:t>threadin</a:t>
            </a:r>
            <a:r>
              <a:rPr lang="tr-TR" dirty="0" smtClean="0"/>
              <a:t> öncesinde yer alırsa </a:t>
            </a:r>
            <a:r>
              <a:rPr lang="tr-TR" dirty="0" err="1" smtClean="0"/>
              <a:t>join</a:t>
            </a:r>
            <a:r>
              <a:rPr lang="tr-TR" dirty="0" smtClean="0"/>
              <a:t> edilen </a:t>
            </a:r>
            <a:r>
              <a:rPr lang="tr-TR" dirty="0" err="1" smtClean="0"/>
              <a:t>thread’in</a:t>
            </a:r>
            <a:r>
              <a:rPr lang="tr-TR" dirty="0" smtClean="0"/>
              <a:t> başlatılmayan </a:t>
            </a:r>
            <a:r>
              <a:rPr lang="tr-TR" dirty="0" err="1" smtClean="0"/>
              <a:t>threadler</a:t>
            </a:r>
            <a:r>
              <a:rPr lang="tr-TR" dirty="0" smtClean="0"/>
              <a:t> araya girmeden işini tamamlamasını sağlar. Yani </a:t>
            </a:r>
            <a:r>
              <a:rPr lang="tr-TR" dirty="0" err="1" smtClean="0"/>
              <a:t>Join</a:t>
            </a:r>
            <a:r>
              <a:rPr lang="tr-TR" dirty="0" smtClean="0"/>
              <a:t> </a:t>
            </a:r>
            <a:r>
              <a:rPr lang="tr-TR" dirty="0" err="1" smtClean="0"/>
              <a:t>methodu</a:t>
            </a:r>
            <a:r>
              <a:rPr lang="tr-TR" dirty="0" smtClean="0"/>
              <a:t> </a:t>
            </a:r>
            <a:r>
              <a:rPr lang="tr-TR" dirty="0" err="1" smtClean="0"/>
              <a:t>threadlerde</a:t>
            </a:r>
            <a:r>
              <a:rPr lang="tr-TR" dirty="0" smtClean="0"/>
              <a:t> öncelik belirler.</a:t>
            </a:r>
            <a:endParaRPr lang="tr-TR" dirty="0"/>
          </a:p>
        </p:txBody>
      </p:sp>
      <p:pic>
        <p:nvPicPr>
          <p:cNvPr id="4" name="Resim 3"/>
          <p:cNvPicPr>
            <a:picLocks noChangeAspect="1"/>
          </p:cNvPicPr>
          <p:nvPr/>
        </p:nvPicPr>
        <p:blipFill>
          <a:blip r:embed="rId2"/>
          <a:stretch>
            <a:fillRect/>
          </a:stretch>
        </p:blipFill>
        <p:spPr>
          <a:xfrm>
            <a:off x="538413" y="1845734"/>
            <a:ext cx="6591300" cy="3571875"/>
          </a:xfrm>
          <a:prstGeom prst="rect">
            <a:avLst/>
          </a:prstGeom>
        </p:spPr>
      </p:pic>
    </p:spTree>
    <p:extLst>
      <p:ext uri="{BB962C8B-B14F-4D97-AF65-F5344CB8AC3E}">
        <p14:creationId xmlns:p14="http://schemas.microsoft.com/office/powerpoint/2010/main" val="4161625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83680" y="188034"/>
            <a:ext cx="4572000" cy="784459"/>
          </a:xfrm>
        </p:spPr>
        <p:txBody>
          <a:bodyPr/>
          <a:lstStyle/>
          <a:p>
            <a:r>
              <a:rPr lang="tr-TR" dirty="0" smtClean="0"/>
              <a:t>Queue Mantığı</a:t>
            </a:r>
            <a:endParaRPr lang="tr-TR" dirty="0"/>
          </a:p>
        </p:txBody>
      </p:sp>
      <p:sp>
        <p:nvSpPr>
          <p:cNvPr id="3" name="İçerik Yer Tutucusu 2"/>
          <p:cNvSpPr>
            <a:spLocks noGrp="1"/>
          </p:cNvSpPr>
          <p:nvPr>
            <p:ph idx="1"/>
          </p:nvPr>
        </p:nvSpPr>
        <p:spPr>
          <a:xfrm>
            <a:off x="6583680" y="5224201"/>
            <a:ext cx="4273617" cy="3034275"/>
          </a:xfrm>
        </p:spPr>
        <p:txBody>
          <a:bodyPr>
            <a:normAutofit/>
          </a:bodyPr>
          <a:lstStyle/>
          <a:p>
            <a:r>
              <a:rPr lang="tr-TR" dirty="0" smtClean="0"/>
              <a:t>Çamaşır makinemize malzemeler koyulduktan sonra malzemeleri listeden çıkaran bir </a:t>
            </a:r>
            <a:r>
              <a:rPr lang="tr-TR" dirty="0" err="1" smtClean="0"/>
              <a:t>thread</a:t>
            </a:r>
            <a:r>
              <a:rPr lang="tr-TR" dirty="0" smtClean="0"/>
              <a:t>(t3) yazıp çalıştıralım.</a:t>
            </a:r>
          </a:p>
          <a:p>
            <a:endParaRPr lang="tr-TR" dirty="0" smtClean="0"/>
          </a:p>
          <a:p>
            <a:pPr marL="0" indent="0">
              <a:buNone/>
            </a:pPr>
            <a:r>
              <a:rPr lang="tr-TR" dirty="0" smtClean="0"/>
              <a:t> </a:t>
            </a:r>
            <a:endParaRPr lang="tr-TR" dirty="0"/>
          </a:p>
        </p:txBody>
      </p:sp>
      <p:pic>
        <p:nvPicPr>
          <p:cNvPr id="4" name="Resim 3"/>
          <p:cNvPicPr>
            <a:picLocks noChangeAspect="1"/>
          </p:cNvPicPr>
          <p:nvPr/>
        </p:nvPicPr>
        <p:blipFill>
          <a:blip r:embed="rId2"/>
          <a:stretch>
            <a:fillRect/>
          </a:stretch>
        </p:blipFill>
        <p:spPr>
          <a:xfrm>
            <a:off x="730367" y="188034"/>
            <a:ext cx="5572125" cy="5791200"/>
          </a:xfrm>
          <a:prstGeom prst="rect">
            <a:avLst/>
          </a:prstGeom>
        </p:spPr>
      </p:pic>
      <p:pic>
        <p:nvPicPr>
          <p:cNvPr id="6" name="Resim 5"/>
          <p:cNvPicPr>
            <a:picLocks noChangeAspect="1"/>
          </p:cNvPicPr>
          <p:nvPr/>
        </p:nvPicPr>
        <p:blipFill>
          <a:blip r:embed="rId3"/>
          <a:stretch>
            <a:fillRect/>
          </a:stretch>
        </p:blipFill>
        <p:spPr>
          <a:xfrm>
            <a:off x="6735529" y="3083634"/>
            <a:ext cx="3552825" cy="2038350"/>
          </a:xfrm>
          <a:prstGeom prst="rect">
            <a:avLst/>
          </a:prstGeom>
        </p:spPr>
      </p:pic>
      <p:sp>
        <p:nvSpPr>
          <p:cNvPr id="7" name="Metin kutusu 6"/>
          <p:cNvSpPr txBox="1"/>
          <p:nvPr/>
        </p:nvSpPr>
        <p:spPr>
          <a:xfrm>
            <a:off x="8104472" y="2598821"/>
            <a:ext cx="974947" cy="369332"/>
          </a:xfrm>
          <a:prstGeom prst="rect">
            <a:avLst/>
          </a:prstGeom>
          <a:noFill/>
        </p:spPr>
        <p:txBody>
          <a:bodyPr wrap="none" rtlCol="0">
            <a:spAutoFit/>
          </a:bodyPr>
          <a:lstStyle/>
          <a:p>
            <a:r>
              <a:rPr lang="tr-TR" dirty="0" smtClean="0"/>
              <a:t>OUTPUT</a:t>
            </a:r>
            <a:endParaRPr lang="tr-TR" dirty="0"/>
          </a:p>
        </p:txBody>
      </p:sp>
    </p:spTree>
    <p:extLst>
      <p:ext uri="{BB962C8B-B14F-4D97-AF65-F5344CB8AC3E}">
        <p14:creationId xmlns:p14="http://schemas.microsoft.com/office/powerpoint/2010/main" val="4289119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Queue </a:t>
            </a:r>
            <a:r>
              <a:rPr lang="tr-TR" dirty="0" smtClean="0"/>
              <a:t>Mantığı -2-</a:t>
            </a:r>
            <a:endParaRPr lang="tr-TR" dirty="0"/>
          </a:p>
        </p:txBody>
      </p:sp>
      <p:sp>
        <p:nvSpPr>
          <p:cNvPr id="3" name="İçerik Yer Tutucusu 2"/>
          <p:cNvSpPr>
            <a:spLocks noGrp="1"/>
          </p:cNvSpPr>
          <p:nvPr>
            <p:ph idx="1"/>
          </p:nvPr>
        </p:nvSpPr>
        <p:spPr/>
        <p:txBody>
          <a:bodyPr/>
          <a:lstStyle/>
          <a:p>
            <a:pPr marL="0" indent="0">
              <a:buNone/>
            </a:pPr>
            <a:r>
              <a:rPr lang="tr-TR" dirty="0" smtClean="0"/>
              <a:t>Çıktıda da görüldüğü üzere t2 (malzemeleri ekleyen </a:t>
            </a:r>
            <a:r>
              <a:rPr lang="tr-TR" dirty="0" err="1" smtClean="0"/>
              <a:t>thread</a:t>
            </a:r>
            <a:r>
              <a:rPr lang="tr-TR" dirty="0" smtClean="0"/>
              <a:t>) </a:t>
            </a:r>
            <a:r>
              <a:rPr lang="tr-TR" dirty="0" err="1" smtClean="0"/>
              <a:t>thread’i</a:t>
            </a:r>
            <a:r>
              <a:rPr lang="tr-TR" dirty="0" smtClean="0"/>
              <a:t> t3 </a:t>
            </a:r>
            <a:r>
              <a:rPr lang="tr-TR" dirty="0" err="1" smtClean="0"/>
              <a:t>thread’i</a:t>
            </a:r>
            <a:r>
              <a:rPr lang="tr-TR" dirty="0" smtClean="0"/>
              <a:t> başlatılmadan </a:t>
            </a:r>
            <a:r>
              <a:rPr lang="tr-TR" dirty="0" err="1" smtClean="0"/>
              <a:t>join</a:t>
            </a:r>
            <a:r>
              <a:rPr lang="tr-TR" dirty="0" smtClean="0"/>
              <a:t> edildiği için t3 </a:t>
            </a:r>
            <a:r>
              <a:rPr lang="tr-TR" dirty="0" err="1" smtClean="0"/>
              <a:t>thread’i</a:t>
            </a:r>
            <a:r>
              <a:rPr lang="tr-TR" dirty="0" smtClean="0"/>
              <a:t> hiç araya giremedi. t2’nin işini bitirmesini bekledi. Liste tipinde eklenen argümanları tek tek </a:t>
            </a:r>
            <a:r>
              <a:rPr lang="tr-TR" dirty="0" err="1" smtClean="0"/>
              <a:t>for</a:t>
            </a:r>
            <a:r>
              <a:rPr lang="tr-TR" dirty="0" smtClean="0"/>
              <a:t> döngüsüyle çıkaran t3 </a:t>
            </a:r>
            <a:r>
              <a:rPr lang="tr-TR" dirty="0" err="1" smtClean="0"/>
              <a:t>thread’i</a:t>
            </a:r>
            <a:r>
              <a:rPr lang="tr-TR" dirty="0" smtClean="0"/>
              <a:t> eğer kendisi gibi bir </a:t>
            </a:r>
            <a:r>
              <a:rPr lang="tr-TR" dirty="0" err="1" smtClean="0"/>
              <a:t>thread</a:t>
            </a:r>
            <a:r>
              <a:rPr lang="tr-TR" dirty="0" smtClean="0"/>
              <a:t> olsaydı hatalı sonuç verebilirdi.  </a:t>
            </a:r>
            <a:endParaRPr lang="tr-TR" dirty="0"/>
          </a:p>
        </p:txBody>
      </p:sp>
    </p:spTree>
    <p:extLst>
      <p:ext uri="{BB962C8B-B14F-4D97-AF65-F5344CB8AC3E}">
        <p14:creationId xmlns:p14="http://schemas.microsoft.com/office/powerpoint/2010/main" val="3255609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Queue Mantığı </a:t>
            </a:r>
            <a:r>
              <a:rPr lang="tr-TR" dirty="0" smtClean="0"/>
              <a:t>-3-</a:t>
            </a:r>
            <a:endParaRPr lang="tr-TR" dirty="0"/>
          </a:p>
        </p:txBody>
      </p:sp>
      <p:sp>
        <p:nvSpPr>
          <p:cNvPr id="5" name="Metin kutusu 4"/>
          <p:cNvSpPr txBox="1"/>
          <p:nvPr/>
        </p:nvSpPr>
        <p:spPr>
          <a:xfrm>
            <a:off x="1097280" y="2261937"/>
            <a:ext cx="5784783" cy="2862322"/>
          </a:xfrm>
          <a:prstGeom prst="rect">
            <a:avLst/>
          </a:prstGeom>
          <a:noFill/>
        </p:spPr>
        <p:txBody>
          <a:bodyPr wrap="square" rtlCol="0">
            <a:spAutoFit/>
          </a:bodyPr>
          <a:lstStyle/>
          <a:p>
            <a:r>
              <a:rPr lang="tr-TR" dirty="0" smtClean="0"/>
              <a:t>Çamaşır makinemize </a:t>
            </a:r>
            <a:r>
              <a:rPr lang="tr-TR" dirty="0" err="1" smtClean="0"/>
              <a:t>cikar</a:t>
            </a:r>
            <a:r>
              <a:rPr lang="tr-TR" dirty="0" smtClean="0"/>
              <a:t>() fonksiyonunun kopyasını başka bir isimle define edelim. </a:t>
            </a:r>
            <a:r>
              <a:rPr lang="tr-TR" dirty="0" err="1" smtClean="0"/>
              <a:t>Threadler</a:t>
            </a:r>
            <a:r>
              <a:rPr lang="tr-TR" dirty="0" smtClean="0"/>
              <a:t> birbirini </a:t>
            </a:r>
            <a:r>
              <a:rPr lang="tr-TR" dirty="0" err="1" smtClean="0"/>
              <a:t>interrupt</a:t>
            </a:r>
            <a:r>
              <a:rPr lang="tr-TR" dirty="0"/>
              <a:t> </a:t>
            </a:r>
            <a:r>
              <a:rPr lang="tr-TR" dirty="0" smtClean="0"/>
              <a:t>edecekleri için </a:t>
            </a:r>
            <a:r>
              <a:rPr lang="tr-TR" dirty="0" err="1" smtClean="0"/>
              <a:t>index</a:t>
            </a:r>
            <a:r>
              <a:rPr lang="tr-TR" dirty="0" smtClean="0"/>
              <a:t> hatası alacaklardır. Bu yüzden </a:t>
            </a:r>
            <a:r>
              <a:rPr lang="tr-TR" dirty="0" err="1" smtClean="0"/>
              <a:t>for</a:t>
            </a:r>
            <a:r>
              <a:rPr lang="tr-TR" dirty="0" smtClean="0"/>
              <a:t> döngüsünü in </a:t>
            </a:r>
            <a:r>
              <a:rPr lang="tr-TR" dirty="0" err="1" smtClean="0"/>
              <a:t>range</a:t>
            </a:r>
            <a:r>
              <a:rPr lang="tr-TR" dirty="0" smtClean="0"/>
              <a:t> </a:t>
            </a:r>
            <a:r>
              <a:rPr lang="tr-TR" dirty="0" err="1" smtClean="0"/>
              <a:t>methodu</a:t>
            </a:r>
            <a:r>
              <a:rPr lang="tr-TR" dirty="0" smtClean="0"/>
              <a:t> yerine sadece in ile tekrar yazmak gerekir. Hangi </a:t>
            </a:r>
            <a:r>
              <a:rPr lang="tr-TR" dirty="0" err="1" smtClean="0"/>
              <a:t>methodun</a:t>
            </a:r>
            <a:r>
              <a:rPr lang="tr-TR" dirty="0" smtClean="0"/>
              <a:t> pop işlemini yaptığını anlamak için </a:t>
            </a:r>
            <a:r>
              <a:rPr lang="tr-TR" dirty="0" err="1" smtClean="0"/>
              <a:t>thread</a:t>
            </a:r>
            <a:r>
              <a:rPr lang="tr-TR" dirty="0" smtClean="0"/>
              <a:t> numaralarını </a:t>
            </a:r>
            <a:r>
              <a:rPr lang="tr-TR" dirty="0" err="1" smtClean="0"/>
              <a:t>string</a:t>
            </a:r>
            <a:r>
              <a:rPr lang="tr-TR" dirty="0" smtClean="0"/>
              <a:t> olarak parametre atıp her işlem öncesinde </a:t>
            </a:r>
            <a:r>
              <a:rPr lang="tr-TR" dirty="0" err="1" smtClean="0"/>
              <a:t>yazdıralım.Bu</a:t>
            </a:r>
            <a:r>
              <a:rPr lang="tr-TR" dirty="0" smtClean="0"/>
              <a:t> işlemleri yaptıktan sonra </a:t>
            </a:r>
            <a:r>
              <a:rPr lang="tr-TR" dirty="0" err="1"/>
              <a:t>t</a:t>
            </a:r>
            <a:r>
              <a:rPr lang="tr-TR" dirty="0" err="1" smtClean="0"/>
              <a:t>amamiyle</a:t>
            </a:r>
            <a:r>
              <a:rPr lang="tr-TR" dirty="0" smtClean="0"/>
              <a:t> aynı işleve sahip iki fonksiyonu </a:t>
            </a:r>
            <a:r>
              <a:rPr lang="tr-TR" dirty="0" err="1" smtClean="0"/>
              <a:t>thread</a:t>
            </a:r>
            <a:r>
              <a:rPr lang="tr-TR" dirty="0" smtClean="0"/>
              <a:t> olarak başlatalım. </a:t>
            </a:r>
          </a:p>
          <a:p>
            <a:endParaRPr lang="tr-TR" dirty="0"/>
          </a:p>
        </p:txBody>
      </p:sp>
      <p:pic>
        <p:nvPicPr>
          <p:cNvPr id="6" name="Resim 5"/>
          <p:cNvPicPr>
            <a:picLocks noChangeAspect="1"/>
          </p:cNvPicPr>
          <p:nvPr/>
        </p:nvPicPr>
        <p:blipFill>
          <a:blip r:embed="rId2"/>
          <a:stretch>
            <a:fillRect/>
          </a:stretch>
        </p:blipFill>
        <p:spPr>
          <a:xfrm>
            <a:off x="6882063" y="173254"/>
            <a:ext cx="4711620" cy="6001352"/>
          </a:xfrm>
          <a:prstGeom prst="rect">
            <a:avLst/>
          </a:prstGeom>
        </p:spPr>
      </p:pic>
    </p:spTree>
    <p:extLst>
      <p:ext uri="{BB962C8B-B14F-4D97-AF65-F5344CB8AC3E}">
        <p14:creationId xmlns:p14="http://schemas.microsoft.com/office/powerpoint/2010/main" val="3438512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Queue Mantığı </a:t>
            </a:r>
            <a:r>
              <a:rPr lang="tr-TR" dirty="0" smtClean="0"/>
              <a:t>-4-</a:t>
            </a:r>
            <a:endParaRPr lang="tr-TR" dirty="0"/>
          </a:p>
        </p:txBody>
      </p:sp>
      <p:sp>
        <p:nvSpPr>
          <p:cNvPr id="3" name="İçerik Yer Tutucusu 2"/>
          <p:cNvSpPr>
            <a:spLocks noGrp="1"/>
          </p:cNvSpPr>
          <p:nvPr>
            <p:ph idx="1"/>
          </p:nvPr>
        </p:nvSpPr>
        <p:spPr>
          <a:xfrm>
            <a:off x="1097280" y="1845734"/>
            <a:ext cx="6791325" cy="4023360"/>
          </a:xfrm>
        </p:spPr>
        <p:txBody>
          <a:bodyPr/>
          <a:lstStyle/>
          <a:p>
            <a:r>
              <a:rPr lang="tr-TR" dirty="0" smtClean="0"/>
              <a:t>Çıktıda da görüldüğü üzere t3 </a:t>
            </a:r>
            <a:r>
              <a:rPr lang="tr-TR" dirty="0" err="1" smtClean="0"/>
              <a:t>thread’i</a:t>
            </a:r>
            <a:r>
              <a:rPr lang="tr-TR" dirty="0" smtClean="0"/>
              <a:t> malzemeleri silerken t4 </a:t>
            </a:r>
            <a:r>
              <a:rPr lang="tr-TR" dirty="0" err="1" smtClean="0"/>
              <a:t>threadi</a:t>
            </a:r>
            <a:r>
              <a:rPr lang="tr-TR" dirty="0" smtClean="0"/>
              <a:t> araya giriyor ve son malzemeyi t4 </a:t>
            </a:r>
            <a:r>
              <a:rPr lang="tr-TR" dirty="0" err="1" smtClean="0"/>
              <a:t>thread’i</a:t>
            </a:r>
            <a:r>
              <a:rPr lang="tr-TR" dirty="0" smtClean="0"/>
              <a:t> siliyor. Eğer bu fonksiyonlar pop </a:t>
            </a:r>
            <a:r>
              <a:rPr lang="tr-TR" dirty="0" err="1" smtClean="0"/>
              <a:t>methodları</a:t>
            </a:r>
            <a:r>
              <a:rPr lang="tr-TR" dirty="0" smtClean="0"/>
              <a:t> </a:t>
            </a:r>
            <a:r>
              <a:rPr lang="tr-TR" dirty="0" err="1" smtClean="0"/>
              <a:t>yanısıra</a:t>
            </a:r>
            <a:r>
              <a:rPr lang="tr-TR" dirty="0" smtClean="0"/>
              <a:t> başka bir işleve daha sahip olsalardı, herhangi bir </a:t>
            </a:r>
            <a:r>
              <a:rPr lang="tr-TR" dirty="0" err="1" smtClean="0"/>
              <a:t>thread’in</a:t>
            </a:r>
            <a:r>
              <a:rPr lang="tr-TR" dirty="0" smtClean="0"/>
              <a:t> sildiği bir argüman diğeri tarafından kullanılabilir olabilirdi. Bu tür sıkıntıları yaşamamak için liste tipinde verdiğimiz argümanı «</a:t>
            </a:r>
            <a:r>
              <a:rPr lang="tr-TR" dirty="0" err="1" smtClean="0"/>
              <a:t>queue</a:t>
            </a:r>
            <a:r>
              <a:rPr lang="tr-TR" dirty="0" smtClean="0"/>
              <a:t>» tipinde vermemiz gerekir.  </a:t>
            </a:r>
            <a:endParaRPr lang="tr-TR" dirty="0"/>
          </a:p>
        </p:txBody>
      </p:sp>
      <p:pic>
        <p:nvPicPr>
          <p:cNvPr id="6" name="Resim 5"/>
          <p:cNvPicPr>
            <a:picLocks noChangeAspect="1"/>
          </p:cNvPicPr>
          <p:nvPr/>
        </p:nvPicPr>
        <p:blipFill>
          <a:blip r:embed="rId2"/>
          <a:stretch>
            <a:fillRect/>
          </a:stretch>
        </p:blipFill>
        <p:spPr>
          <a:xfrm>
            <a:off x="7888605" y="1845734"/>
            <a:ext cx="3267075" cy="2362200"/>
          </a:xfrm>
          <a:prstGeom prst="rect">
            <a:avLst/>
          </a:prstGeom>
        </p:spPr>
      </p:pic>
    </p:spTree>
    <p:extLst>
      <p:ext uri="{BB962C8B-B14F-4D97-AF65-F5344CB8AC3E}">
        <p14:creationId xmlns:p14="http://schemas.microsoft.com/office/powerpoint/2010/main" val="1779263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Threading</a:t>
            </a:r>
            <a:r>
              <a:rPr lang="tr-TR" dirty="0" smtClean="0"/>
              <a:t> Modülü </a:t>
            </a:r>
            <a:r>
              <a:rPr lang="tr-TR" dirty="0" err="1" smtClean="0"/>
              <a:t>Methodları</a:t>
            </a:r>
            <a:endParaRPr lang="tr-TR" dirty="0"/>
          </a:p>
        </p:txBody>
      </p:sp>
      <p:sp>
        <p:nvSpPr>
          <p:cNvPr id="3" name="İçerik Yer Tutucusu 2"/>
          <p:cNvSpPr>
            <a:spLocks noGrp="1"/>
          </p:cNvSpPr>
          <p:nvPr>
            <p:ph idx="1"/>
          </p:nvPr>
        </p:nvSpPr>
        <p:spPr/>
        <p:txBody>
          <a:bodyPr/>
          <a:lstStyle/>
          <a:p>
            <a:pPr marL="0" indent="0">
              <a:buNone/>
            </a:pPr>
            <a:r>
              <a:rPr lang="tr-TR" dirty="0" err="1" smtClean="0"/>
              <a:t>activeCount</a:t>
            </a:r>
            <a:r>
              <a:rPr lang="tr-TR" dirty="0" smtClean="0"/>
              <a:t>() = Aktif olarak çalışan </a:t>
            </a:r>
            <a:r>
              <a:rPr lang="tr-TR" dirty="0" err="1" smtClean="0"/>
              <a:t>thread</a:t>
            </a:r>
            <a:r>
              <a:rPr lang="tr-TR" dirty="0" smtClean="0"/>
              <a:t> sayısını döndürür.</a:t>
            </a:r>
          </a:p>
          <a:p>
            <a:pPr marL="0" indent="0">
              <a:buNone/>
            </a:pPr>
            <a:r>
              <a:rPr lang="tr-TR" dirty="0" err="1"/>
              <a:t>e</a:t>
            </a:r>
            <a:r>
              <a:rPr lang="tr-TR" dirty="0" err="1" smtClean="0"/>
              <a:t>numerate</a:t>
            </a:r>
            <a:r>
              <a:rPr lang="tr-TR" dirty="0" smtClean="0"/>
              <a:t>() = Aktif olarak çalışan </a:t>
            </a:r>
            <a:r>
              <a:rPr lang="tr-TR" dirty="0" err="1" smtClean="0"/>
              <a:t>thread</a:t>
            </a:r>
            <a:r>
              <a:rPr lang="tr-TR" dirty="0"/>
              <a:t> </a:t>
            </a:r>
            <a:r>
              <a:rPr lang="tr-TR" dirty="0" smtClean="0"/>
              <a:t>listesini döndürür.</a:t>
            </a:r>
          </a:p>
          <a:p>
            <a:pPr marL="0" indent="0">
              <a:buNone/>
            </a:pPr>
            <a:r>
              <a:rPr lang="tr-TR" dirty="0" err="1" smtClean="0"/>
              <a:t>main_thread</a:t>
            </a:r>
            <a:r>
              <a:rPr lang="tr-TR" dirty="0" smtClean="0"/>
              <a:t>() = Ana </a:t>
            </a:r>
            <a:r>
              <a:rPr lang="tr-TR" dirty="0" err="1" smtClean="0"/>
              <a:t>threadi</a:t>
            </a:r>
            <a:r>
              <a:rPr lang="tr-TR" dirty="0" smtClean="0"/>
              <a:t> döndürür.</a:t>
            </a:r>
          </a:p>
          <a:p>
            <a:pPr marL="0" indent="0">
              <a:buNone/>
            </a:pPr>
            <a:r>
              <a:rPr lang="tr-TR" dirty="0" err="1" smtClean="0"/>
              <a:t>get_ident</a:t>
            </a:r>
            <a:r>
              <a:rPr lang="tr-TR" dirty="0" smtClean="0"/>
              <a:t>() = </a:t>
            </a:r>
            <a:r>
              <a:rPr lang="tr-TR" dirty="0" err="1" smtClean="0"/>
              <a:t>Threadin</a:t>
            </a:r>
            <a:r>
              <a:rPr lang="tr-TR" dirty="0" smtClean="0"/>
              <a:t> tanımlayıcısını döndürür.</a:t>
            </a:r>
            <a:endParaRPr lang="tr-TR" dirty="0"/>
          </a:p>
        </p:txBody>
      </p:sp>
    </p:spTree>
    <p:extLst>
      <p:ext uri="{BB962C8B-B14F-4D97-AF65-F5344CB8AC3E}">
        <p14:creationId xmlns:p14="http://schemas.microsoft.com/office/powerpoint/2010/main" val="4240387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activeCount</a:t>
            </a:r>
            <a:r>
              <a:rPr lang="tr-TR" dirty="0" smtClean="0"/>
              <a:t>()</a:t>
            </a:r>
            <a:endParaRPr lang="tr-TR" dirty="0"/>
          </a:p>
        </p:txBody>
      </p:sp>
      <p:sp>
        <p:nvSpPr>
          <p:cNvPr id="3" name="İçerik Yer Tutucusu 2"/>
          <p:cNvSpPr>
            <a:spLocks noGrp="1"/>
          </p:cNvSpPr>
          <p:nvPr>
            <p:ph idx="1"/>
          </p:nvPr>
        </p:nvSpPr>
        <p:spPr>
          <a:xfrm>
            <a:off x="5255394" y="1915426"/>
            <a:ext cx="1963553" cy="4292869"/>
          </a:xfrm>
        </p:spPr>
        <p:txBody>
          <a:bodyPr/>
          <a:lstStyle/>
          <a:p>
            <a:r>
              <a:rPr lang="tr-TR" dirty="0" smtClean="0"/>
              <a:t>Döndürdüğü 7 ve 6 rakamları aktif olarak kullanılan </a:t>
            </a:r>
            <a:r>
              <a:rPr lang="tr-TR" dirty="0" err="1" smtClean="0"/>
              <a:t>thread</a:t>
            </a:r>
            <a:r>
              <a:rPr lang="tr-TR" dirty="0" smtClean="0"/>
              <a:t> sayısını göstermektedir.</a:t>
            </a:r>
          </a:p>
        </p:txBody>
      </p:sp>
      <p:pic>
        <p:nvPicPr>
          <p:cNvPr id="4" name="Resim 3"/>
          <p:cNvPicPr>
            <a:picLocks noChangeAspect="1"/>
          </p:cNvPicPr>
          <p:nvPr/>
        </p:nvPicPr>
        <p:blipFill>
          <a:blip r:embed="rId2"/>
          <a:stretch>
            <a:fillRect/>
          </a:stretch>
        </p:blipFill>
        <p:spPr>
          <a:xfrm>
            <a:off x="7658552" y="180725"/>
            <a:ext cx="3497128" cy="6027570"/>
          </a:xfrm>
          <a:prstGeom prst="rect">
            <a:avLst/>
          </a:prstGeom>
        </p:spPr>
      </p:pic>
      <p:pic>
        <p:nvPicPr>
          <p:cNvPr id="5" name="Resim 4"/>
          <p:cNvPicPr>
            <a:picLocks noChangeAspect="1"/>
          </p:cNvPicPr>
          <p:nvPr/>
        </p:nvPicPr>
        <p:blipFill>
          <a:blip r:embed="rId3"/>
          <a:stretch>
            <a:fillRect/>
          </a:stretch>
        </p:blipFill>
        <p:spPr>
          <a:xfrm>
            <a:off x="1637397" y="1843238"/>
            <a:ext cx="3257550" cy="4419600"/>
          </a:xfrm>
          <a:prstGeom prst="rect">
            <a:avLst/>
          </a:prstGeom>
        </p:spPr>
      </p:pic>
    </p:spTree>
    <p:extLst>
      <p:ext uri="{BB962C8B-B14F-4D97-AF65-F5344CB8AC3E}">
        <p14:creationId xmlns:p14="http://schemas.microsoft.com/office/powerpoint/2010/main" val="3038324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enumerate</a:t>
            </a:r>
            <a:r>
              <a:rPr lang="tr-TR" dirty="0"/>
              <a:t>()</a:t>
            </a:r>
          </a:p>
        </p:txBody>
      </p:sp>
      <p:sp>
        <p:nvSpPr>
          <p:cNvPr id="3" name="İçerik Yer Tutucusu 2"/>
          <p:cNvSpPr>
            <a:spLocks noGrp="1"/>
          </p:cNvSpPr>
          <p:nvPr>
            <p:ph idx="1"/>
          </p:nvPr>
        </p:nvSpPr>
        <p:spPr>
          <a:xfrm>
            <a:off x="2454442" y="5066347"/>
            <a:ext cx="4475747" cy="1300764"/>
          </a:xfrm>
        </p:spPr>
        <p:txBody>
          <a:bodyPr/>
          <a:lstStyle/>
          <a:p>
            <a:r>
              <a:rPr lang="tr-TR" dirty="0" smtClean="0"/>
              <a:t>OUTPUT</a:t>
            </a:r>
            <a:endParaRPr lang="tr-TR" dirty="0"/>
          </a:p>
        </p:txBody>
      </p:sp>
      <p:pic>
        <p:nvPicPr>
          <p:cNvPr id="4" name="Resim 3"/>
          <p:cNvPicPr>
            <a:picLocks noChangeAspect="1"/>
          </p:cNvPicPr>
          <p:nvPr/>
        </p:nvPicPr>
        <p:blipFill>
          <a:blip r:embed="rId2"/>
          <a:stretch>
            <a:fillRect/>
          </a:stretch>
        </p:blipFill>
        <p:spPr>
          <a:xfrm>
            <a:off x="511191" y="4351972"/>
            <a:ext cx="5991225" cy="714375"/>
          </a:xfrm>
          <a:prstGeom prst="rect">
            <a:avLst/>
          </a:prstGeom>
        </p:spPr>
      </p:pic>
      <p:pic>
        <p:nvPicPr>
          <p:cNvPr id="5" name="Resim 4"/>
          <p:cNvPicPr>
            <a:picLocks noChangeAspect="1"/>
          </p:cNvPicPr>
          <p:nvPr/>
        </p:nvPicPr>
        <p:blipFill>
          <a:blip r:embed="rId3"/>
          <a:stretch>
            <a:fillRect/>
          </a:stretch>
        </p:blipFill>
        <p:spPr>
          <a:xfrm>
            <a:off x="6643912" y="385011"/>
            <a:ext cx="4443504" cy="5702968"/>
          </a:xfrm>
          <a:prstGeom prst="rect">
            <a:avLst/>
          </a:prstGeom>
        </p:spPr>
      </p:pic>
    </p:spTree>
    <p:extLst>
      <p:ext uri="{BB962C8B-B14F-4D97-AF65-F5344CB8AC3E}">
        <p14:creationId xmlns:p14="http://schemas.microsoft.com/office/powerpoint/2010/main" val="2458179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249344"/>
            <a:ext cx="2895880" cy="1378959"/>
          </a:xfrm>
        </p:spPr>
        <p:txBody>
          <a:bodyPr/>
          <a:lstStyle/>
          <a:p>
            <a:r>
              <a:rPr lang="tr-TR" dirty="0" smtClean="0"/>
              <a:t>PROCESS NEDİR? </a:t>
            </a:r>
            <a:endParaRPr lang="tr-TR" dirty="0"/>
          </a:p>
        </p:txBody>
      </p:sp>
      <p:sp>
        <p:nvSpPr>
          <p:cNvPr id="5" name="Metin kutusu 4"/>
          <p:cNvSpPr txBox="1"/>
          <p:nvPr/>
        </p:nvSpPr>
        <p:spPr>
          <a:xfrm>
            <a:off x="1215194" y="1958779"/>
            <a:ext cx="2551463" cy="3970318"/>
          </a:xfrm>
          <a:prstGeom prst="rect">
            <a:avLst/>
          </a:prstGeom>
          <a:noFill/>
        </p:spPr>
        <p:txBody>
          <a:bodyPr wrap="square" rtlCol="0">
            <a:spAutoFit/>
          </a:bodyPr>
          <a:lstStyle/>
          <a:p>
            <a:r>
              <a:rPr lang="tr-TR" dirty="0"/>
              <a:t>Bir işletim sistemi üzerinde herhangi bir dil ile kodlanmış ve bir </a:t>
            </a:r>
            <a:r>
              <a:rPr lang="tr-TR" dirty="0" err="1"/>
              <a:t>compiler</a:t>
            </a:r>
            <a:r>
              <a:rPr lang="tr-TR" dirty="0"/>
              <a:t> (derleyici) ile derlendikten sonra hafızaya yüklenerek işlemcide çalıştırılan programlara </a:t>
            </a:r>
            <a:r>
              <a:rPr lang="tr-TR" dirty="0" err="1"/>
              <a:t>process</a:t>
            </a:r>
            <a:r>
              <a:rPr lang="tr-TR" dirty="0"/>
              <a:t> denir. </a:t>
            </a:r>
            <a:r>
              <a:rPr lang="tr-TR" b="1" dirty="0"/>
              <a:t>Kısacası bir programın çalışan hali </a:t>
            </a:r>
            <a:r>
              <a:rPr lang="tr-TR" b="1" dirty="0" err="1"/>
              <a:t>processtir</a:t>
            </a:r>
            <a:r>
              <a:rPr lang="tr-TR" b="1" dirty="0" smtClean="0"/>
              <a:t>.</a:t>
            </a:r>
          </a:p>
          <a:p>
            <a:endParaRPr lang="tr-TR" b="1" dirty="0"/>
          </a:p>
          <a:p>
            <a:r>
              <a:rPr lang="tr-TR" b="1" dirty="0" err="1" smtClean="0"/>
              <a:t>Python</a:t>
            </a:r>
            <a:r>
              <a:rPr lang="tr-TR" b="1" dirty="0" smtClean="0"/>
              <a:t> </a:t>
            </a:r>
            <a:r>
              <a:rPr lang="tr-TR" b="1" dirty="0" err="1" smtClean="0"/>
              <a:t>interpreter</a:t>
            </a:r>
            <a:r>
              <a:rPr lang="tr-TR" dirty="0" err="1" smtClean="0"/>
              <a:t>’i</a:t>
            </a:r>
            <a:r>
              <a:rPr lang="tr-TR" dirty="0" smtClean="0"/>
              <a:t> de bir </a:t>
            </a:r>
            <a:r>
              <a:rPr lang="tr-TR" dirty="0" err="1" smtClean="0"/>
              <a:t>process’dir</a:t>
            </a:r>
            <a:r>
              <a:rPr lang="tr-TR" dirty="0" smtClean="0"/>
              <a:t>.</a:t>
            </a:r>
            <a:endParaRPr lang="tr-TR" dirty="0"/>
          </a:p>
        </p:txBody>
      </p:sp>
      <p:pic>
        <p:nvPicPr>
          <p:cNvPr id="7" name="Resim 6"/>
          <p:cNvPicPr>
            <a:picLocks noChangeAspect="1"/>
          </p:cNvPicPr>
          <p:nvPr/>
        </p:nvPicPr>
        <p:blipFill>
          <a:blip r:embed="rId2"/>
          <a:stretch>
            <a:fillRect/>
          </a:stretch>
        </p:blipFill>
        <p:spPr>
          <a:xfrm>
            <a:off x="4065462" y="249344"/>
            <a:ext cx="6315075" cy="5619750"/>
          </a:xfrm>
          <a:prstGeom prst="rect">
            <a:avLst/>
          </a:prstGeom>
        </p:spPr>
      </p:pic>
    </p:spTree>
    <p:extLst>
      <p:ext uri="{BB962C8B-B14F-4D97-AF65-F5344CB8AC3E}">
        <p14:creationId xmlns:p14="http://schemas.microsoft.com/office/powerpoint/2010/main" val="39188998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Main_thread</a:t>
            </a:r>
            <a:r>
              <a:rPr lang="tr-TR" dirty="0" smtClean="0"/>
              <a:t>()</a:t>
            </a:r>
            <a:endParaRPr lang="tr-TR" dirty="0"/>
          </a:p>
        </p:txBody>
      </p:sp>
      <p:sp>
        <p:nvSpPr>
          <p:cNvPr id="3" name="İçerik Yer Tutucusu 2"/>
          <p:cNvSpPr>
            <a:spLocks noGrp="1"/>
          </p:cNvSpPr>
          <p:nvPr>
            <p:ph idx="1"/>
          </p:nvPr>
        </p:nvSpPr>
        <p:spPr>
          <a:xfrm>
            <a:off x="2454442" y="5066347"/>
            <a:ext cx="4475747" cy="1300764"/>
          </a:xfrm>
        </p:spPr>
        <p:txBody>
          <a:bodyPr/>
          <a:lstStyle/>
          <a:p>
            <a:r>
              <a:rPr lang="tr-TR" dirty="0" smtClean="0"/>
              <a:t>OUTPUT</a:t>
            </a:r>
            <a:endParaRPr lang="tr-TR" dirty="0"/>
          </a:p>
        </p:txBody>
      </p:sp>
      <p:pic>
        <p:nvPicPr>
          <p:cNvPr id="6" name="Resim 5"/>
          <p:cNvPicPr>
            <a:picLocks noChangeAspect="1"/>
          </p:cNvPicPr>
          <p:nvPr/>
        </p:nvPicPr>
        <p:blipFill>
          <a:blip r:embed="rId2"/>
          <a:stretch>
            <a:fillRect/>
          </a:stretch>
        </p:blipFill>
        <p:spPr>
          <a:xfrm>
            <a:off x="6930189" y="286603"/>
            <a:ext cx="4499858" cy="5914724"/>
          </a:xfrm>
          <a:prstGeom prst="rect">
            <a:avLst/>
          </a:prstGeom>
        </p:spPr>
      </p:pic>
      <p:pic>
        <p:nvPicPr>
          <p:cNvPr id="7" name="Resim 6"/>
          <p:cNvPicPr>
            <a:picLocks noChangeAspect="1"/>
          </p:cNvPicPr>
          <p:nvPr/>
        </p:nvPicPr>
        <p:blipFill>
          <a:blip r:embed="rId3"/>
          <a:stretch>
            <a:fillRect/>
          </a:stretch>
        </p:blipFill>
        <p:spPr>
          <a:xfrm>
            <a:off x="1672890" y="4753526"/>
            <a:ext cx="3019425" cy="200025"/>
          </a:xfrm>
          <a:prstGeom prst="rect">
            <a:avLst/>
          </a:prstGeom>
        </p:spPr>
      </p:pic>
    </p:spTree>
    <p:extLst>
      <p:ext uri="{BB962C8B-B14F-4D97-AF65-F5344CB8AC3E}">
        <p14:creationId xmlns:p14="http://schemas.microsoft.com/office/powerpoint/2010/main" val="1431375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get_ident</a:t>
            </a:r>
            <a:r>
              <a:rPr lang="tr-TR" dirty="0" smtClean="0"/>
              <a:t>()</a:t>
            </a:r>
            <a:endParaRPr lang="tr-TR" dirty="0"/>
          </a:p>
        </p:txBody>
      </p:sp>
      <p:sp>
        <p:nvSpPr>
          <p:cNvPr id="3" name="İçerik Yer Tutucusu 2"/>
          <p:cNvSpPr>
            <a:spLocks noGrp="1"/>
          </p:cNvSpPr>
          <p:nvPr>
            <p:ph idx="1"/>
          </p:nvPr>
        </p:nvSpPr>
        <p:spPr/>
        <p:txBody>
          <a:bodyPr/>
          <a:lstStyle/>
          <a:p>
            <a:r>
              <a:rPr lang="tr-TR" dirty="0" smtClean="0"/>
              <a:t>OUTPUT</a:t>
            </a:r>
            <a:endParaRPr lang="tr-TR" dirty="0"/>
          </a:p>
        </p:txBody>
      </p:sp>
      <p:pic>
        <p:nvPicPr>
          <p:cNvPr id="4" name="Resim 3"/>
          <p:cNvPicPr>
            <a:picLocks noChangeAspect="1"/>
          </p:cNvPicPr>
          <p:nvPr/>
        </p:nvPicPr>
        <p:blipFill>
          <a:blip r:embed="rId2"/>
          <a:stretch>
            <a:fillRect/>
          </a:stretch>
        </p:blipFill>
        <p:spPr>
          <a:xfrm>
            <a:off x="7218946" y="286603"/>
            <a:ext cx="3812391" cy="5736740"/>
          </a:xfrm>
          <a:prstGeom prst="rect">
            <a:avLst/>
          </a:prstGeom>
        </p:spPr>
      </p:pic>
      <p:pic>
        <p:nvPicPr>
          <p:cNvPr id="5" name="Resim 4"/>
          <p:cNvPicPr>
            <a:picLocks noChangeAspect="1"/>
          </p:cNvPicPr>
          <p:nvPr/>
        </p:nvPicPr>
        <p:blipFill>
          <a:blip r:embed="rId3"/>
          <a:stretch>
            <a:fillRect/>
          </a:stretch>
        </p:blipFill>
        <p:spPr>
          <a:xfrm>
            <a:off x="1377265" y="2236771"/>
            <a:ext cx="466725" cy="247650"/>
          </a:xfrm>
          <a:prstGeom prst="rect">
            <a:avLst/>
          </a:prstGeom>
        </p:spPr>
      </p:pic>
    </p:spTree>
    <p:extLst>
      <p:ext uri="{BB962C8B-B14F-4D97-AF65-F5344CB8AC3E}">
        <p14:creationId xmlns:p14="http://schemas.microsoft.com/office/powerpoint/2010/main" val="1371712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56736" y="823784"/>
            <a:ext cx="11285556" cy="954765"/>
          </a:xfrm>
        </p:spPr>
        <p:txBody>
          <a:bodyPr>
            <a:normAutofit/>
          </a:bodyPr>
          <a:lstStyle/>
          <a:p>
            <a:r>
              <a:rPr lang="tr-TR" sz="4400" dirty="0" smtClean="0"/>
              <a:t>MULTI-THREADING </a:t>
            </a:r>
            <a:r>
              <a:rPr lang="tr-TR" sz="4400" dirty="0"/>
              <a:t> </a:t>
            </a:r>
            <a:r>
              <a:rPr lang="tr-TR" sz="4400" dirty="0" smtClean="0"/>
              <a:t>   VS    MULTI-PROCESSING</a:t>
            </a:r>
            <a:endParaRPr lang="tr-TR" sz="4400"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677432" y="1778549"/>
            <a:ext cx="5153025" cy="4619625"/>
          </a:xfrm>
          <a:prstGeom prst="rect">
            <a:avLst/>
          </a:prstGeom>
        </p:spPr>
      </p:pic>
      <p:pic>
        <p:nvPicPr>
          <p:cNvPr id="5" name="Resim 4"/>
          <p:cNvPicPr>
            <a:picLocks noChangeAspect="1"/>
          </p:cNvPicPr>
          <p:nvPr/>
        </p:nvPicPr>
        <p:blipFill>
          <a:blip r:embed="rId3"/>
          <a:stretch>
            <a:fillRect/>
          </a:stretch>
        </p:blipFill>
        <p:spPr>
          <a:xfrm>
            <a:off x="6307455" y="1778549"/>
            <a:ext cx="4848225" cy="4562475"/>
          </a:xfrm>
          <a:prstGeom prst="rect">
            <a:avLst/>
          </a:prstGeom>
        </p:spPr>
      </p:pic>
    </p:spTree>
    <p:extLst>
      <p:ext uri="{BB962C8B-B14F-4D97-AF65-F5344CB8AC3E}">
        <p14:creationId xmlns:p14="http://schemas.microsoft.com/office/powerpoint/2010/main" val="41917060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326255" y="1845734"/>
            <a:ext cx="3514726" cy="4023360"/>
          </a:xfrm>
        </p:spPr>
        <p:txBody>
          <a:bodyPr/>
          <a:lstStyle/>
          <a:p>
            <a:r>
              <a:rPr lang="tr-TR" dirty="0" smtClean="0"/>
              <a:t>1’den 100.000’e kadar tüm sayıların karekökünü alan iki programdan biri </a:t>
            </a:r>
            <a:r>
              <a:rPr lang="tr-TR" dirty="0" err="1" smtClean="0"/>
              <a:t>threadler</a:t>
            </a:r>
            <a:r>
              <a:rPr lang="tr-TR" dirty="0" smtClean="0"/>
              <a:t> kullanılarak, diğeri </a:t>
            </a:r>
            <a:r>
              <a:rPr lang="tr-TR" dirty="0" err="1" smtClean="0"/>
              <a:t>processler</a:t>
            </a:r>
            <a:r>
              <a:rPr lang="tr-TR" dirty="0" smtClean="0"/>
              <a:t> kullanılarak oluşturuldu. 100.000 </a:t>
            </a:r>
            <a:r>
              <a:rPr lang="tr-TR" dirty="0" err="1" smtClean="0"/>
              <a:t>integer</a:t>
            </a:r>
            <a:r>
              <a:rPr lang="tr-TR" dirty="0" smtClean="0"/>
              <a:t> değerde 16 saniyelik bir hız kazanmış olduk. Çalışma hızı </a:t>
            </a:r>
            <a:r>
              <a:rPr lang="tr-TR" dirty="0" err="1" smtClean="0"/>
              <a:t>integer</a:t>
            </a:r>
            <a:r>
              <a:rPr lang="tr-TR" dirty="0" smtClean="0"/>
              <a:t> değeri büyüdükçe </a:t>
            </a:r>
            <a:r>
              <a:rPr lang="tr-TR" dirty="0" err="1" smtClean="0"/>
              <a:t>exponential</a:t>
            </a:r>
            <a:r>
              <a:rPr lang="tr-TR" dirty="0" smtClean="0"/>
              <a:t> bir şekilde artacağı için </a:t>
            </a:r>
            <a:r>
              <a:rPr lang="tr-TR" dirty="0" err="1" smtClean="0"/>
              <a:t>datasetimiz</a:t>
            </a:r>
            <a:r>
              <a:rPr lang="tr-TR" dirty="0" smtClean="0"/>
              <a:t> ne kadar büyük olursa süre olarak kazancımız da o kadar büyük olur.  </a:t>
            </a:r>
            <a:endParaRPr lang="tr-TR" dirty="0"/>
          </a:p>
        </p:txBody>
      </p:sp>
      <p:pic>
        <p:nvPicPr>
          <p:cNvPr id="4" name="Resim 3"/>
          <p:cNvPicPr>
            <a:picLocks noChangeAspect="1"/>
          </p:cNvPicPr>
          <p:nvPr/>
        </p:nvPicPr>
        <p:blipFill>
          <a:blip r:embed="rId2"/>
          <a:stretch>
            <a:fillRect/>
          </a:stretch>
        </p:blipFill>
        <p:spPr>
          <a:xfrm>
            <a:off x="644199" y="2290577"/>
            <a:ext cx="3228975" cy="2295525"/>
          </a:xfrm>
          <a:prstGeom prst="rect">
            <a:avLst/>
          </a:prstGeom>
        </p:spPr>
      </p:pic>
      <p:pic>
        <p:nvPicPr>
          <p:cNvPr id="5" name="Resim 4"/>
          <p:cNvPicPr>
            <a:picLocks noChangeAspect="1"/>
          </p:cNvPicPr>
          <p:nvPr/>
        </p:nvPicPr>
        <p:blipFill>
          <a:blip r:embed="rId3"/>
          <a:stretch>
            <a:fillRect/>
          </a:stretch>
        </p:blipFill>
        <p:spPr>
          <a:xfrm>
            <a:off x="8186970" y="2290577"/>
            <a:ext cx="3314700" cy="2257425"/>
          </a:xfrm>
          <a:prstGeom prst="rect">
            <a:avLst/>
          </a:prstGeom>
        </p:spPr>
      </p:pic>
      <p:sp>
        <p:nvSpPr>
          <p:cNvPr id="6" name="Unvan 1"/>
          <p:cNvSpPr>
            <a:spLocks noGrp="1"/>
          </p:cNvSpPr>
          <p:nvPr>
            <p:ph type="title"/>
          </p:nvPr>
        </p:nvSpPr>
        <p:spPr>
          <a:xfrm>
            <a:off x="1097280" y="996778"/>
            <a:ext cx="10058400" cy="740582"/>
          </a:xfrm>
        </p:spPr>
        <p:txBody>
          <a:bodyPr>
            <a:normAutofit fontScale="90000"/>
          </a:bodyPr>
          <a:lstStyle/>
          <a:p>
            <a:r>
              <a:rPr lang="tr-TR" sz="4400" dirty="0" smtClean="0"/>
              <a:t>MULTI-THREADING </a:t>
            </a:r>
            <a:r>
              <a:rPr lang="tr-TR" sz="4400" dirty="0"/>
              <a:t> </a:t>
            </a:r>
            <a:r>
              <a:rPr lang="tr-TR" sz="4400" dirty="0" smtClean="0"/>
              <a:t>      VS       MULTI-PROCESSING</a:t>
            </a:r>
            <a:endParaRPr lang="tr-TR" sz="4400" dirty="0"/>
          </a:p>
        </p:txBody>
      </p:sp>
    </p:spTree>
    <p:extLst>
      <p:ext uri="{BB962C8B-B14F-4D97-AF65-F5344CB8AC3E}">
        <p14:creationId xmlns:p14="http://schemas.microsoft.com/office/powerpoint/2010/main" val="2674872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0" y="-73872"/>
            <a:ext cx="12192000" cy="6511474"/>
          </a:xfrm>
          <a:prstGeom prst="rect">
            <a:avLst/>
          </a:prstGeom>
        </p:spPr>
      </p:pic>
      <p:sp>
        <p:nvSpPr>
          <p:cNvPr id="5" name="Metin kutusu 4"/>
          <p:cNvSpPr txBox="1"/>
          <p:nvPr/>
        </p:nvSpPr>
        <p:spPr>
          <a:xfrm>
            <a:off x="3575222" y="4102443"/>
            <a:ext cx="4094839" cy="369332"/>
          </a:xfrm>
          <a:prstGeom prst="rect">
            <a:avLst/>
          </a:prstGeom>
          <a:noFill/>
        </p:spPr>
        <p:txBody>
          <a:bodyPr wrap="none" rtlCol="0">
            <a:spAutoFit/>
          </a:bodyPr>
          <a:lstStyle/>
          <a:p>
            <a:r>
              <a:rPr lang="tr-TR" dirty="0" smtClean="0"/>
              <a:t>Multi-</a:t>
            </a:r>
            <a:r>
              <a:rPr lang="tr-TR" dirty="0" err="1" smtClean="0"/>
              <a:t>Threading</a:t>
            </a:r>
            <a:r>
              <a:rPr lang="tr-TR" dirty="0" smtClean="0"/>
              <a:t> </a:t>
            </a:r>
            <a:r>
              <a:rPr lang="tr-TR" dirty="0" err="1" smtClean="0"/>
              <a:t>task</a:t>
            </a:r>
            <a:r>
              <a:rPr lang="tr-TR" dirty="0" smtClean="0"/>
              <a:t> </a:t>
            </a:r>
            <a:r>
              <a:rPr lang="tr-TR" dirty="0" err="1" smtClean="0"/>
              <a:t>manager</a:t>
            </a:r>
            <a:r>
              <a:rPr lang="tr-TR" dirty="0" smtClean="0"/>
              <a:t> </a:t>
            </a:r>
            <a:r>
              <a:rPr lang="tr-TR" dirty="0" err="1" smtClean="0"/>
              <a:t>screenshot</a:t>
            </a:r>
            <a:endParaRPr lang="tr-TR" dirty="0"/>
          </a:p>
        </p:txBody>
      </p:sp>
    </p:spTree>
    <p:extLst>
      <p:ext uri="{BB962C8B-B14F-4D97-AF65-F5344CB8AC3E}">
        <p14:creationId xmlns:p14="http://schemas.microsoft.com/office/powerpoint/2010/main" val="1170320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0" y="156221"/>
            <a:ext cx="12192000" cy="6545558"/>
          </a:xfrm>
          <a:prstGeom prst="rect">
            <a:avLst/>
          </a:prstGeom>
        </p:spPr>
      </p:pic>
      <p:sp>
        <p:nvSpPr>
          <p:cNvPr id="5" name="Metin kutusu 4"/>
          <p:cNvSpPr txBox="1"/>
          <p:nvPr/>
        </p:nvSpPr>
        <p:spPr>
          <a:xfrm>
            <a:off x="3797643" y="3954162"/>
            <a:ext cx="4145430" cy="646331"/>
          </a:xfrm>
          <a:prstGeom prst="rect">
            <a:avLst/>
          </a:prstGeom>
          <a:noFill/>
        </p:spPr>
        <p:txBody>
          <a:bodyPr wrap="none" rtlCol="0">
            <a:spAutoFit/>
          </a:bodyPr>
          <a:lstStyle/>
          <a:p>
            <a:r>
              <a:rPr lang="tr-TR" dirty="0" smtClean="0"/>
              <a:t>Multi-</a:t>
            </a:r>
            <a:r>
              <a:rPr lang="tr-TR" dirty="0" err="1" smtClean="0"/>
              <a:t>Processing</a:t>
            </a:r>
            <a:r>
              <a:rPr lang="tr-TR" dirty="0" smtClean="0"/>
              <a:t> </a:t>
            </a:r>
            <a:r>
              <a:rPr lang="tr-TR" dirty="0" err="1" smtClean="0"/>
              <a:t>task</a:t>
            </a:r>
            <a:r>
              <a:rPr lang="tr-TR" dirty="0" smtClean="0"/>
              <a:t> </a:t>
            </a:r>
            <a:r>
              <a:rPr lang="tr-TR" dirty="0" err="1"/>
              <a:t>manager</a:t>
            </a:r>
            <a:r>
              <a:rPr lang="tr-TR" dirty="0"/>
              <a:t> </a:t>
            </a:r>
            <a:r>
              <a:rPr lang="tr-TR" dirty="0" err="1"/>
              <a:t>screenshot</a:t>
            </a:r>
            <a:endParaRPr lang="tr-TR" dirty="0"/>
          </a:p>
          <a:p>
            <a:endParaRPr lang="tr-TR" dirty="0"/>
          </a:p>
        </p:txBody>
      </p:sp>
    </p:spTree>
    <p:extLst>
      <p:ext uri="{BB962C8B-B14F-4D97-AF65-F5344CB8AC3E}">
        <p14:creationId xmlns:p14="http://schemas.microsoft.com/office/powerpoint/2010/main" val="1936099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286603"/>
            <a:ext cx="2610654" cy="1450757"/>
          </a:xfrm>
        </p:spPr>
        <p:txBody>
          <a:bodyPr/>
          <a:lstStyle/>
          <a:p>
            <a:r>
              <a:rPr lang="tr-TR" dirty="0" smtClean="0"/>
              <a:t>THREAD NEDİR?</a:t>
            </a:r>
            <a:endParaRPr lang="tr-TR" dirty="0"/>
          </a:p>
        </p:txBody>
      </p:sp>
      <p:sp>
        <p:nvSpPr>
          <p:cNvPr id="3" name="İçerik Yer Tutucusu 2"/>
          <p:cNvSpPr>
            <a:spLocks noGrp="1"/>
          </p:cNvSpPr>
          <p:nvPr>
            <p:ph idx="1"/>
          </p:nvPr>
        </p:nvSpPr>
        <p:spPr>
          <a:xfrm>
            <a:off x="1097280" y="1845734"/>
            <a:ext cx="2610654" cy="4023360"/>
          </a:xfrm>
        </p:spPr>
        <p:txBody>
          <a:bodyPr/>
          <a:lstStyle/>
          <a:p>
            <a:r>
              <a:rPr lang="tr-TR" dirty="0" err="1"/>
              <a:t>Threadler</a:t>
            </a:r>
            <a:r>
              <a:rPr lang="tr-TR" dirty="0"/>
              <a:t> ise </a:t>
            </a:r>
            <a:r>
              <a:rPr lang="tr-TR" dirty="0" err="1"/>
              <a:t>processlerin</a:t>
            </a:r>
            <a:r>
              <a:rPr lang="tr-TR" dirty="0"/>
              <a:t> içerisinde yer alan eş zamanlı olarak çalışabilen iş parçacıklarıdır. Yani </a:t>
            </a:r>
            <a:r>
              <a:rPr lang="tr-TR" dirty="0" err="1"/>
              <a:t>threadler</a:t>
            </a:r>
            <a:r>
              <a:rPr lang="tr-TR" dirty="0"/>
              <a:t> sayesinde kodlarımızı </a:t>
            </a:r>
            <a:r>
              <a:rPr lang="tr-TR" dirty="0" err="1"/>
              <a:t>ardaşıl</a:t>
            </a:r>
            <a:r>
              <a:rPr lang="tr-TR" dirty="0"/>
              <a:t> olarak yürütmek yerine eş zamanlı olarak yürütebiliriz. Bir </a:t>
            </a:r>
            <a:r>
              <a:rPr lang="tr-TR" dirty="0" err="1"/>
              <a:t>process</a:t>
            </a:r>
            <a:r>
              <a:rPr lang="tr-TR" dirty="0"/>
              <a:t> içinde birden fazla </a:t>
            </a:r>
            <a:r>
              <a:rPr lang="tr-TR" dirty="0" err="1"/>
              <a:t>thread</a:t>
            </a:r>
            <a:r>
              <a:rPr lang="tr-TR" dirty="0"/>
              <a:t> olabilir.</a:t>
            </a:r>
          </a:p>
        </p:txBody>
      </p:sp>
      <p:pic>
        <p:nvPicPr>
          <p:cNvPr id="1026" name="Picture 2" descr="731x4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069" y="734779"/>
            <a:ext cx="6962775" cy="423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560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çerik Yer Tutucusu 5"/>
          <p:cNvGraphicFramePr>
            <a:graphicFrameLocks noGrp="1"/>
          </p:cNvGraphicFramePr>
          <p:nvPr>
            <p:ph idx="1"/>
            <p:extLst>
              <p:ext uri="{D42A27DB-BD31-4B8C-83A1-F6EECF244321}">
                <p14:modId xmlns:p14="http://schemas.microsoft.com/office/powerpoint/2010/main" val="2383166367"/>
              </p:ext>
            </p:extLst>
          </p:nvPr>
        </p:nvGraphicFramePr>
        <p:xfrm>
          <a:off x="411892" y="144379"/>
          <a:ext cx="11483546" cy="5984427"/>
        </p:xfrm>
        <a:graphic>
          <a:graphicData uri="http://schemas.openxmlformats.org/drawingml/2006/table">
            <a:tbl>
              <a:tblPr firstRow="1" bandRow="1">
                <a:tableStyleId>{21E4AEA4-8DFA-4A89-87EB-49C32662AFE0}</a:tableStyleId>
              </a:tblPr>
              <a:tblGrid>
                <a:gridCol w="5741773"/>
                <a:gridCol w="5741773"/>
              </a:tblGrid>
              <a:tr h="611321">
                <a:tc>
                  <a:txBody>
                    <a:bodyPr/>
                    <a:lstStyle/>
                    <a:p>
                      <a:pPr marL="285750" indent="-285750" algn="ctr">
                        <a:buFont typeface="Wingdings" panose="05000000000000000000" pitchFamily="2" charset="2"/>
                        <a:buChar char="v"/>
                      </a:pPr>
                      <a:r>
                        <a:rPr lang="tr-TR" dirty="0" smtClean="0"/>
                        <a:t>PROCESS</a:t>
                      </a:r>
                      <a:endParaRPr lang="tr-TR" dirty="0"/>
                    </a:p>
                  </a:txBody>
                  <a:tcPr/>
                </a:tc>
                <a:tc>
                  <a:txBody>
                    <a:bodyPr/>
                    <a:lstStyle/>
                    <a:p>
                      <a:pPr marL="285750" indent="-285750" algn="ctr">
                        <a:buFont typeface="Wingdings" panose="05000000000000000000" pitchFamily="2" charset="2"/>
                        <a:buChar char="v"/>
                      </a:pPr>
                      <a:r>
                        <a:rPr lang="tr-TR" dirty="0" smtClean="0"/>
                        <a:t>THREAD</a:t>
                      </a:r>
                    </a:p>
                    <a:p>
                      <a:pPr marL="285750" indent="-285750" algn="ctr">
                        <a:buFont typeface="Wingdings" panose="05000000000000000000" pitchFamily="2" charset="2"/>
                        <a:buChar char="v"/>
                      </a:pPr>
                      <a:endParaRPr lang="tr-TR" dirty="0"/>
                    </a:p>
                  </a:txBody>
                  <a:tcPr/>
                </a:tc>
              </a:tr>
              <a:tr h="519328">
                <a:tc>
                  <a:txBody>
                    <a:bodyPr/>
                    <a:lstStyle/>
                    <a:p>
                      <a:pPr marL="285750" indent="-285750">
                        <a:buFont typeface="Wingdings" panose="05000000000000000000" pitchFamily="2" charset="2"/>
                        <a:buChar char="q"/>
                      </a:pPr>
                      <a:r>
                        <a:rPr lang="tr-TR" dirty="0" smtClean="0"/>
                        <a:t>Çalıştıran</a:t>
                      </a:r>
                      <a:r>
                        <a:rPr lang="tr-TR" baseline="0" dirty="0" smtClean="0"/>
                        <a:t> herhangi bir program «</a:t>
                      </a:r>
                      <a:r>
                        <a:rPr lang="tr-TR" baseline="0" dirty="0" err="1" smtClean="0"/>
                        <a:t>Process»dir</a:t>
                      </a:r>
                      <a:r>
                        <a:rPr lang="tr-TR" baseline="0" dirty="0" smtClean="0"/>
                        <a:t>.</a:t>
                      </a:r>
                      <a:endParaRPr lang="tr-TR" dirty="0"/>
                    </a:p>
                  </a:txBody>
                  <a:tcPr/>
                </a:tc>
                <a:tc>
                  <a:txBody>
                    <a:bodyPr/>
                    <a:lstStyle/>
                    <a:p>
                      <a:pPr marL="285750" indent="-285750">
                        <a:buFont typeface="Wingdings" panose="05000000000000000000" pitchFamily="2" charset="2"/>
                        <a:buChar char="q"/>
                      </a:pPr>
                      <a:r>
                        <a:rPr lang="tr-TR" dirty="0" err="1" smtClean="0"/>
                        <a:t>Process’in</a:t>
                      </a:r>
                      <a:r>
                        <a:rPr lang="tr-TR" baseline="0" dirty="0" smtClean="0"/>
                        <a:t> bir parçasıdır. </a:t>
                      </a:r>
                      <a:endParaRPr lang="tr-TR" dirty="0"/>
                    </a:p>
                  </a:txBody>
                  <a:tcPr/>
                </a:tc>
              </a:tr>
              <a:tr h="611321">
                <a:tc>
                  <a:txBody>
                    <a:bodyPr/>
                    <a:lstStyle/>
                    <a:p>
                      <a:pPr marL="285750" indent="-285750">
                        <a:buFont typeface="Wingdings" panose="05000000000000000000" pitchFamily="2" charset="2"/>
                        <a:buChar char="q"/>
                      </a:pPr>
                      <a:r>
                        <a:rPr lang="tr-TR" dirty="0" smtClean="0"/>
                        <a:t>Çalışması daha uzun sürer.</a:t>
                      </a:r>
                      <a:endParaRPr lang="tr-TR" dirty="0"/>
                    </a:p>
                  </a:txBody>
                  <a:tcPr/>
                </a:tc>
                <a:tc>
                  <a:txBody>
                    <a:bodyPr/>
                    <a:lstStyle/>
                    <a:p>
                      <a:pPr marL="285750" indent="-285750">
                        <a:buFont typeface="Wingdings" panose="05000000000000000000" pitchFamily="2" charset="2"/>
                        <a:buChar char="q"/>
                      </a:pPr>
                      <a:r>
                        <a:rPr lang="tr-TR" dirty="0" smtClean="0"/>
                        <a:t>Çalışması daha kısa sürer.</a:t>
                      </a:r>
                    </a:p>
                    <a:p>
                      <a:pPr marL="285750" indent="-285750">
                        <a:buFont typeface="Wingdings" panose="05000000000000000000" pitchFamily="2" charset="2"/>
                        <a:buChar char="q"/>
                      </a:pPr>
                      <a:endParaRPr lang="tr-TR" dirty="0"/>
                    </a:p>
                  </a:txBody>
                  <a:tcPr/>
                </a:tc>
              </a:tr>
              <a:tr h="519328">
                <a:tc>
                  <a:txBody>
                    <a:bodyPr/>
                    <a:lstStyle/>
                    <a:p>
                      <a:pPr marL="285750" indent="-285750">
                        <a:buFont typeface="Wingdings" panose="05000000000000000000" pitchFamily="2" charset="2"/>
                        <a:buChar char="q"/>
                      </a:pPr>
                      <a:r>
                        <a:rPr lang="tr-TR" dirty="0" smtClean="0"/>
                        <a:t>İletişim açısından etkili</a:t>
                      </a:r>
                      <a:r>
                        <a:rPr lang="tr-TR" baseline="0" dirty="0" smtClean="0"/>
                        <a:t> değildir.</a:t>
                      </a:r>
                      <a:endParaRPr lang="tr-TR" dirty="0"/>
                    </a:p>
                  </a:txBody>
                  <a:tcPr/>
                </a:tc>
                <a:tc>
                  <a:txBody>
                    <a:bodyPr/>
                    <a:lstStyle/>
                    <a:p>
                      <a:pPr marL="285750" indent="-285750">
                        <a:buFont typeface="Wingdings" panose="05000000000000000000" pitchFamily="2" charset="2"/>
                        <a:buChar char="q"/>
                      </a:pPr>
                      <a:r>
                        <a:rPr lang="tr-TR" dirty="0" smtClean="0"/>
                        <a:t>İletişim bakımından efektiftir. </a:t>
                      </a:r>
                      <a:endParaRPr lang="tr-TR" dirty="0"/>
                    </a:p>
                  </a:txBody>
                  <a:tcPr/>
                </a:tc>
              </a:tr>
              <a:tr h="519328">
                <a:tc>
                  <a:txBody>
                    <a:bodyPr/>
                    <a:lstStyle/>
                    <a:p>
                      <a:pPr marL="285750" indent="-285750">
                        <a:buFont typeface="Wingdings" panose="05000000000000000000" pitchFamily="2" charset="2"/>
                        <a:buChar char="q"/>
                      </a:pPr>
                      <a:r>
                        <a:rPr lang="tr-TR" dirty="0" smtClean="0"/>
                        <a:t>Daha çok kaynağa ihtiyaç duyar.</a:t>
                      </a:r>
                      <a:endParaRPr lang="tr-TR" dirty="0"/>
                    </a:p>
                  </a:txBody>
                  <a:tcPr/>
                </a:tc>
                <a:tc>
                  <a:txBody>
                    <a:bodyPr/>
                    <a:lstStyle/>
                    <a:p>
                      <a:pPr marL="285750" indent="-285750">
                        <a:buFont typeface="Wingdings" panose="05000000000000000000" pitchFamily="2" charset="2"/>
                        <a:buChar char="q"/>
                      </a:pPr>
                      <a:r>
                        <a:rPr lang="tr-TR" dirty="0" smtClean="0"/>
                        <a:t>Daha az kaynağa ihtiyaç duyar.</a:t>
                      </a:r>
                      <a:endParaRPr lang="tr-TR" dirty="0"/>
                    </a:p>
                  </a:txBody>
                  <a:tcPr/>
                </a:tc>
              </a:tr>
              <a:tr h="564717">
                <a:tc>
                  <a:txBody>
                    <a:bodyPr/>
                    <a:lstStyle/>
                    <a:p>
                      <a:pPr marL="285750" indent="-285750">
                        <a:buFont typeface="Wingdings" panose="05000000000000000000" pitchFamily="2" charset="2"/>
                        <a:buChar char="q"/>
                      </a:pPr>
                      <a:r>
                        <a:rPr lang="tr-TR" dirty="0" err="1" smtClean="0"/>
                        <a:t>Process’ler</a:t>
                      </a:r>
                      <a:r>
                        <a:rPr lang="tr-TR" dirty="0" smtClean="0"/>
                        <a:t> izoledir. </a:t>
                      </a:r>
                      <a:r>
                        <a:rPr lang="tr-TR" dirty="0" err="1" smtClean="0"/>
                        <a:t>Memory’i</a:t>
                      </a:r>
                      <a:r>
                        <a:rPr lang="tr-TR" dirty="0" smtClean="0"/>
                        <a:t> kimseyle paylaşmaz.</a:t>
                      </a:r>
                      <a:endParaRPr lang="tr-TR" dirty="0"/>
                    </a:p>
                  </a:txBody>
                  <a:tcPr/>
                </a:tc>
                <a:tc>
                  <a:txBody>
                    <a:bodyPr/>
                    <a:lstStyle/>
                    <a:p>
                      <a:pPr marL="285750" indent="-285750">
                        <a:buFont typeface="Wingdings" panose="05000000000000000000" pitchFamily="2" charset="2"/>
                        <a:buChar char="q"/>
                      </a:pPr>
                      <a:r>
                        <a:rPr lang="tr-TR" dirty="0" err="1" smtClean="0"/>
                        <a:t>Threadler</a:t>
                      </a:r>
                      <a:r>
                        <a:rPr lang="tr-TR" baseline="0" dirty="0" smtClean="0"/>
                        <a:t> </a:t>
                      </a:r>
                      <a:r>
                        <a:rPr lang="tr-TR" baseline="0" dirty="0" err="1" smtClean="0"/>
                        <a:t>memory</a:t>
                      </a:r>
                      <a:r>
                        <a:rPr lang="tr-TR" baseline="0" dirty="0" smtClean="0"/>
                        <a:t> paylaşır.</a:t>
                      </a:r>
                      <a:endParaRPr lang="tr-TR" dirty="0"/>
                    </a:p>
                  </a:txBody>
                  <a:tcPr/>
                </a:tc>
              </a:tr>
              <a:tr h="1290783">
                <a:tc>
                  <a:txBody>
                    <a:bodyPr/>
                    <a:lstStyle/>
                    <a:p>
                      <a:pPr marL="285750" indent="-285750">
                        <a:buFont typeface="Wingdings" panose="05000000000000000000" pitchFamily="2" charset="2"/>
                        <a:buChar char="q"/>
                      </a:pPr>
                      <a:r>
                        <a:rPr lang="tr-TR" dirty="0" err="1" smtClean="0"/>
                        <a:t>Processler</a:t>
                      </a:r>
                      <a:r>
                        <a:rPr lang="tr-TR" dirty="0" smtClean="0"/>
                        <a:t> işletim</a:t>
                      </a:r>
                      <a:r>
                        <a:rPr lang="tr-TR" baseline="0" dirty="0" smtClean="0"/>
                        <a:t> sisteminde </a:t>
                      </a:r>
                      <a:r>
                        <a:rPr lang="tr-TR" baseline="0" dirty="0" err="1" smtClean="0"/>
                        <a:t>kernel</a:t>
                      </a:r>
                      <a:r>
                        <a:rPr lang="tr-TR" baseline="0" dirty="0" smtClean="0"/>
                        <a:t> </a:t>
                      </a:r>
                      <a:r>
                        <a:rPr lang="tr-TR" baseline="0" dirty="0" err="1" smtClean="0"/>
                        <a:t>modda</a:t>
                      </a:r>
                      <a:r>
                        <a:rPr lang="tr-TR" baseline="0" dirty="0" smtClean="0"/>
                        <a:t> çalışabilir ya da kullanıcı izniyle </a:t>
                      </a:r>
                      <a:r>
                        <a:rPr lang="tr-TR" baseline="0" dirty="0" err="1" smtClean="0"/>
                        <a:t>kernel</a:t>
                      </a:r>
                      <a:r>
                        <a:rPr lang="tr-TR" baseline="0" dirty="0" smtClean="0"/>
                        <a:t> </a:t>
                      </a:r>
                      <a:r>
                        <a:rPr lang="tr-TR" baseline="0" dirty="0" err="1" smtClean="0"/>
                        <a:t>modda</a:t>
                      </a:r>
                      <a:r>
                        <a:rPr lang="tr-TR" baseline="0" dirty="0" smtClean="0"/>
                        <a:t> çalışırmışçasına API yardımıyla istenilen başka dosyalara erişim sağlayabilir. (Örnek: İşletim sisteminin .</a:t>
                      </a:r>
                      <a:r>
                        <a:rPr lang="tr-TR" baseline="0" dirty="0" err="1" smtClean="0"/>
                        <a:t>sys</a:t>
                      </a:r>
                      <a:r>
                        <a:rPr lang="tr-TR" baseline="0" dirty="0" smtClean="0"/>
                        <a:t> dosyaları)</a:t>
                      </a:r>
                      <a:endParaRPr lang="tr-TR" dirty="0"/>
                    </a:p>
                  </a:txBody>
                  <a:tcPr/>
                </a:tc>
                <a:tc>
                  <a:txBody>
                    <a:bodyPr/>
                    <a:lstStyle/>
                    <a:p>
                      <a:pPr marL="285750" indent="-285750">
                        <a:buFont typeface="Wingdings" panose="05000000000000000000" pitchFamily="2" charset="2"/>
                        <a:buChar char="q"/>
                      </a:pPr>
                      <a:r>
                        <a:rPr lang="tr-TR" dirty="0" err="1" smtClean="0"/>
                        <a:t>Kernel</a:t>
                      </a:r>
                      <a:r>
                        <a:rPr lang="tr-TR" dirty="0" smtClean="0"/>
                        <a:t> moda </a:t>
                      </a:r>
                      <a:r>
                        <a:rPr lang="tr-TR" dirty="0" err="1" smtClean="0"/>
                        <a:t>interrupt</a:t>
                      </a:r>
                      <a:r>
                        <a:rPr lang="tr-TR" dirty="0" smtClean="0"/>
                        <a:t> atamaz. </a:t>
                      </a:r>
                      <a:endParaRPr lang="tr-TR" dirty="0"/>
                    </a:p>
                  </a:txBody>
                  <a:tcPr/>
                </a:tc>
              </a:tr>
              <a:tr h="1290783">
                <a:tc>
                  <a:txBody>
                    <a:bodyPr/>
                    <a:lstStyle/>
                    <a:p>
                      <a:pPr marL="285750" indent="-285750">
                        <a:buFont typeface="Wingdings" panose="05000000000000000000" pitchFamily="2" charset="2"/>
                        <a:buChar char="q"/>
                      </a:pPr>
                      <a:r>
                        <a:rPr lang="tr-TR" dirty="0" smtClean="0"/>
                        <a:t>Eğer bir </a:t>
                      </a:r>
                      <a:r>
                        <a:rPr lang="tr-TR" dirty="0" err="1" smtClean="0"/>
                        <a:t>process</a:t>
                      </a:r>
                      <a:r>
                        <a:rPr lang="tr-TR" dirty="0" smtClean="0"/>
                        <a:t> cevap vermiyorsa diğer </a:t>
                      </a:r>
                      <a:r>
                        <a:rPr lang="tr-TR" dirty="0" err="1" smtClean="0"/>
                        <a:t>processleri</a:t>
                      </a:r>
                      <a:r>
                        <a:rPr lang="tr-TR" baseline="0" dirty="0" smtClean="0"/>
                        <a:t> etkilemez.</a:t>
                      </a:r>
                      <a:endParaRPr lang="tr-TR" dirty="0"/>
                    </a:p>
                  </a:txBody>
                  <a:tcPr/>
                </a:tc>
                <a:tc>
                  <a:txBody>
                    <a:bodyPr/>
                    <a:lstStyle/>
                    <a:p>
                      <a:pPr marL="285750" indent="-285750">
                        <a:buFont typeface="Wingdings" panose="05000000000000000000" pitchFamily="2" charset="2"/>
                        <a:buChar char="q"/>
                      </a:pPr>
                      <a:r>
                        <a:rPr lang="tr-TR" dirty="0" err="1" smtClean="0"/>
                        <a:t>Threadler</a:t>
                      </a:r>
                      <a:r>
                        <a:rPr lang="tr-TR" baseline="0" dirty="0" smtClean="0"/>
                        <a:t> birbirlerinin çalışmasını etkileyebilir. Önceki </a:t>
                      </a:r>
                      <a:r>
                        <a:rPr lang="tr-TR" baseline="0" dirty="0" err="1" smtClean="0"/>
                        <a:t>threadde</a:t>
                      </a:r>
                      <a:r>
                        <a:rPr lang="tr-TR" baseline="0" dirty="0" smtClean="0"/>
                        <a:t> bulunan bir hata sonraki </a:t>
                      </a:r>
                      <a:r>
                        <a:rPr lang="tr-TR" baseline="0" dirty="0" err="1" smtClean="0"/>
                        <a:t>threadin</a:t>
                      </a:r>
                      <a:r>
                        <a:rPr lang="tr-TR" baseline="0" dirty="0" smtClean="0"/>
                        <a:t> çalıştırılamamasına neden olabilir.</a:t>
                      </a:r>
                    </a:p>
                  </a:txBody>
                  <a:tcPr/>
                </a:tc>
              </a:tr>
            </a:tbl>
          </a:graphicData>
        </a:graphic>
      </p:graphicFrame>
    </p:spTree>
    <p:extLst>
      <p:ext uri="{BB962C8B-B14F-4D97-AF65-F5344CB8AC3E}">
        <p14:creationId xmlns:p14="http://schemas.microsoft.com/office/powerpoint/2010/main" val="3743758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4152217870"/>
              </p:ext>
            </p:extLst>
          </p:nvPr>
        </p:nvGraphicFramePr>
        <p:xfrm>
          <a:off x="1096963" y="1846263"/>
          <a:ext cx="10058400" cy="2931160"/>
        </p:xfrm>
        <a:graphic>
          <a:graphicData uri="http://schemas.openxmlformats.org/drawingml/2006/table">
            <a:tbl>
              <a:tblPr firstRow="1" bandRow="1">
                <a:tableStyleId>{21E4AEA4-8DFA-4A89-87EB-49C32662AFE0}</a:tableStyleId>
              </a:tblPr>
              <a:tblGrid>
                <a:gridCol w="5029200"/>
                <a:gridCol w="5029200"/>
              </a:tblGrid>
              <a:tr h="370840">
                <a:tc>
                  <a:txBody>
                    <a:bodyPr/>
                    <a:lstStyle/>
                    <a:p>
                      <a:pPr marL="285750" indent="-285750" algn="ctr">
                        <a:buFont typeface="Wingdings" panose="05000000000000000000" pitchFamily="2" charset="2"/>
                        <a:buChar char="v"/>
                      </a:pPr>
                      <a:r>
                        <a:rPr lang="tr-TR" dirty="0" smtClean="0"/>
                        <a:t>PROCESS</a:t>
                      </a:r>
                      <a:endParaRPr lang="tr-TR" dirty="0"/>
                    </a:p>
                  </a:txBody>
                  <a:tcPr/>
                </a:tc>
                <a:tc>
                  <a:txBody>
                    <a:bodyPr/>
                    <a:lstStyle/>
                    <a:p>
                      <a:pPr marL="285750" indent="-285750" algn="ctr">
                        <a:buFont typeface="Wingdings" panose="05000000000000000000" pitchFamily="2" charset="2"/>
                        <a:buChar char="v"/>
                      </a:pPr>
                      <a:r>
                        <a:rPr lang="tr-TR" dirty="0" smtClean="0"/>
                        <a:t>THREAD</a:t>
                      </a:r>
                    </a:p>
                  </a:txBody>
                  <a:tcPr/>
                </a:tc>
              </a:tr>
              <a:tr h="370840">
                <a:tc>
                  <a:txBody>
                    <a:bodyPr/>
                    <a:lstStyle/>
                    <a:p>
                      <a:pPr marL="285750" indent="-285750">
                        <a:buFont typeface="Wingdings" panose="05000000000000000000" pitchFamily="2" charset="2"/>
                        <a:buChar char="q"/>
                      </a:pPr>
                      <a:r>
                        <a:rPr lang="tr-TR" dirty="0" smtClean="0"/>
                        <a:t>Bir</a:t>
                      </a:r>
                      <a:r>
                        <a:rPr lang="tr-TR" baseline="0" dirty="0" smtClean="0"/>
                        <a:t> </a:t>
                      </a:r>
                      <a:r>
                        <a:rPr lang="tr-TR" baseline="0" dirty="0" err="1" smtClean="0"/>
                        <a:t>Process’in</a:t>
                      </a:r>
                      <a:r>
                        <a:rPr lang="tr-TR" baseline="0" dirty="0" smtClean="0"/>
                        <a:t> durumu ‘New’, ‘Ready’, ‘</a:t>
                      </a:r>
                      <a:r>
                        <a:rPr lang="tr-TR" baseline="0" dirty="0" err="1" smtClean="0"/>
                        <a:t>Running</a:t>
                      </a:r>
                      <a:r>
                        <a:rPr lang="tr-TR" baseline="0" dirty="0" smtClean="0"/>
                        <a:t>’, ‘</a:t>
                      </a:r>
                      <a:r>
                        <a:rPr lang="tr-TR" baseline="0" dirty="0" err="1" smtClean="0"/>
                        <a:t>Waiting</a:t>
                      </a:r>
                      <a:r>
                        <a:rPr lang="tr-TR" baseline="0" dirty="0" smtClean="0"/>
                        <a:t>’, ‘</a:t>
                      </a:r>
                      <a:r>
                        <a:rPr lang="tr-TR" baseline="0" dirty="0" err="1" smtClean="0"/>
                        <a:t>Terminated</a:t>
                      </a:r>
                      <a:r>
                        <a:rPr lang="tr-TR" baseline="0" dirty="0" smtClean="0"/>
                        <a:t>’, ’</a:t>
                      </a:r>
                      <a:r>
                        <a:rPr lang="tr-TR" baseline="0" dirty="0" err="1" smtClean="0"/>
                        <a:t>Suspended</a:t>
                      </a:r>
                      <a:r>
                        <a:rPr lang="tr-TR" baseline="0" dirty="0" smtClean="0"/>
                        <a:t>’ olabilir.</a:t>
                      </a:r>
                      <a:endParaRPr lang="tr-TR" dirty="0"/>
                    </a:p>
                  </a:txBody>
                  <a:tcPr/>
                </a:tc>
                <a:tc>
                  <a:txBody>
                    <a:bodyPr/>
                    <a:lstStyle/>
                    <a:p>
                      <a:pPr marL="285750" indent="-285750">
                        <a:buFont typeface="Wingdings" panose="05000000000000000000" pitchFamily="2" charset="2"/>
                        <a:buChar char="q"/>
                      </a:pPr>
                      <a:r>
                        <a:rPr lang="tr-TR" dirty="0" smtClean="0"/>
                        <a:t>Bir </a:t>
                      </a:r>
                      <a:r>
                        <a:rPr lang="tr-TR" dirty="0" err="1" smtClean="0"/>
                        <a:t>Thread’in</a:t>
                      </a:r>
                      <a:r>
                        <a:rPr lang="tr-TR" dirty="0" smtClean="0"/>
                        <a:t> durumu ‘</a:t>
                      </a:r>
                      <a:r>
                        <a:rPr lang="tr-TR" dirty="0" err="1" smtClean="0"/>
                        <a:t>Running</a:t>
                      </a:r>
                      <a:r>
                        <a:rPr lang="tr-TR" dirty="0" smtClean="0"/>
                        <a:t>’, ‘Ready’, ‘</a:t>
                      </a:r>
                      <a:r>
                        <a:rPr lang="tr-TR" dirty="0" err="1" smtClean="0"/>
                        <a:t>Blocked</a:t>
                      </a:r>
                      <a:r>
                        <a:rPr lang="tr-TR" dirty="0" smtClean="0"/>
                        <a:t>’ olabilir.</a:t>
                      </a:r>
                      <a:endParaRPr lang="tr-TR" dirty="0"/>
                    </a:p>
                  </a:txBody>
                  <a:tcPr/>
                </a:tc>
              </a:tr>
              <a:tr h="370840">
                <a:tc>
                  <a:txBody>
                    <a:bodyPr/>
                    <a:lstStyle/>
                    <a:p>
                      <a:pPr marL="285750" indent="-285750">
                        <a:buFont typeface="Wingdings" panose="05000000000000000000" pitchFamily="2" charset="2"/>
                        <a:buChar char="q"/>
                      </a:pPr>
                      <a:r>
                        <a:rPr lang="tr-TR" dirty="0" err="1" smtClean="0"/>
                        <a:t>Process</a:t>
                      </a:r>
                      <a:r>
                        <a:rPr lang="tr-TR" dirty="0" smtClean="0"/>
                        <a:t> kendi kalıtımını</a:t>
                      </a:r>
                      <a:r>
                        <a:rPr lang="tr-TR" baseline="0" dirty="0" smtClean="0"/>
                        <a:t> sağlayabilir. Child </a:t>
                      </a:r>
                      <a:r>
                        <a:rPr lang="tr-TR" baseline="0" dirty="0" err="1" smtClean="0"/>
                        <a:t>Process’ler</a:t>
                      </a:r>
                      <a:r>
                        <a:rPr lang="tr-TR" baseline="0" dirty="0" smtClean="0"/>
                        <a:t> yaratabilir. </a:t>
                      </a:r>
                      <a:endParaRPr lang="tr-TR" dirty="0"/>
                    </a:p>
                  </a:txBody>
                  <a:tcPr/>
                </a:tc>
                <a:tc>
                  <a:txBody>
                    <a:bodyPr/>
                    <a:lstStyle/>
                    <a:p>
                      <a:pPr marL="285750" indent="-285750">
                        <a:buFont typeface="Wingdings" panose="05000000000000000000" pitchFamily="2" charset="2"/>
                        <a:buChar char="q"/>
                      </a:pPr>
                      <a:r>
                        <a:rPr lang="tr-TR" dirty="0" err="1" smtClean="0"/>
                        <a:t>Process</a:t>
                      </a:r>
                      <a:r>
                        <a:rPr lang="tr-TR" baseline="0" dirty="0" smtClean="0"/>
                        <a:t> ile arasında ebeveynlik ilişkisi vardır. </a:t>
                      </a:r>
                      <a:endParaRPr lang="tr-TR" dirty="0"/>
                    </a:p>
                  </a:txBody>
                  <a:tcPr/>
                </a:tc>
              </a:tr>
              <a:tr h="370840">
                <a:tc>
                  <a:txBody>
                    <a:bodyPr/>
                    <a:lstStyle/>
                    <a:p>
                      <a:pPr marL="285750" indent="-285750">
                        <a:buFont typeface="Wingdings" panose="05000000000000000000" pitchFamily="2" charset="2"/>
                        <a:buChar char="q"/>
                      </a:pPr>
                      <a:r>
                        <a:rPr lang="tr-TR" dirty="0" smtClean="0"/>
                        <a:t>GIL</a:t>
                      </a:r>
                      <a:r>
                        <a:rPr lang="tr-TR" baseline="0" dirty="0" smtClean="0"/>
                        <a:t> </a:t>
                      </a:r>
                      <a:r>
                        <a:rPr lang="tr-TR" baseline="0" dirty="0" err="1" smtClean="0"/>
                        <a:t>limitasyonuna</a:t>
                      </a:r>
                      <a:r>
                        <a:rPr lang="tr-TR" baseline="0" dirty="0" smtClean="0"/>
                        <a:t> her bir </a:t>
                      </a:r>
                      <a:r>
                        <a:rPr lang="tr-TR" baseline="0" dirty="0" err="1" smtClean="0"/>
                        <a:t>process</a:t>
                      </a:r>
                      <a:r>
                        <a:rPr lang="tr-TR" baseline="0" dirty="0" smtClean="0"/>
                        <a:t> bir kere takılır.</a:t>
                      </a:r>
                      <a:endParaRPr lang="tr-TR" dirty="0"/>
                    </a:p>
                  </a:txBody>
                  <a:tcPr/>
                </a:tc>
                <a:tc>
                  <a:txBody>
                    <a:bodyPr/>
                    <a:lstStyle/>
                    <a:p>
                      <a:pPr marL="285750" indent="-285750">
                        <a:buFont typeface="Wingdings" panose="05000000000000000000" pitchFamily="2" charset="2"/>
                        <a:buChar char="q"/>
                      </a:pPr>
                      <a:r>
                        <a:rPr lang="tr-TR" dirty="0" smtClean="0"/>
                        <a:t>Bir </a:t>
                      </a:r>
                      <a:r>
                        <a:rPr lang="tr-TR" dirty="0" err="1" smtClean="0"/>
                        <a:t>process</a:t>
                      </a:r>
                      <a:r>
                        <a:rPr lang="tr-TR" dirty="0" smtClean="0"/>
                        <a:t> içindeki tüm </a:t>
                      </a:r>
                      <a:r>
                        <a:rPr lang="tr-TR" dirty="0" err="1" smtClean="0"/>
                        <a:t>thread’ler</a:t>
                      </a:r>
                      <a:r>
                        <a:rPr lang="tr-TR" dirty="0" smtClean="0"/>
                        <a:t> aynı hafızayı kullanır.</a:t>
                      </a:r>
                      <a:endParaRPr lang="tr-TR" dirty="0"/>
                    </a:p>
                  </a:txBody>
                  <a:tcPr/>
                </a:tc>
              </a:tr>
              <a:tr h="370840">
                <a:tc>
                  <a:txBody>
                    <a:bodyPr/>
                    <a:lstStyle/>
                    <a:p>
                      <a:pPr marL="285750" indent="-285750">
                        <a:buFont typeface="Wingdings" panose="05000000000000000000" pitchFamily="2" charset="2"/>
                        <a:buChar char="q"/>
                      </a:pPr>
                      <a:r>
                        <a:rPr lang="tr-TR" dirty="0" err="1" smtClean="0"/>
                        <a:t>Interrupt</a:t>
                      </a:r>
                      <a:r>
                        <a:rPr lang="tr-TR" baseline="0" dirty="0" smtClean="0"/>
                        <a:t> edilebilir, öldürülebilir. </a:t>
                      </a:r>
                      <a:endParaRPr lang="tr-TR" dirty="0"/>
                    </a:p>
                  </a:txBody>
                  <a:tcPr/>
                </a:tc>
                <a:tc>
                  <a:txBody>
                    <a:bodyPr/>
                    <a:lstStyle/>
                    <a:p>
                      <a:pPr marL="285750" indent="-285750">
                        <a:buFont typeface="Wingdings" panose="05000000000000000000" pitchFamily="2" charset="2"/>
                        <a:buChar char="q"/>
                      </a:pPr>
                      <a:r>
                        <a:rPr lang="tr-TR" dirty="0" smtClean="0"/>
                        <a:t>GIL (Global</a:t>
                      </a:r>
                      <a:r>
                        <a:rPr lang="tr-TR" baseline="0" dirty="0" smtClean="0"/>
                        <a:t> Interpreter </a:t>
                      </a:r>
                      <a:r>
                        <a:rPr lang="tr-TR" baseline="0" dirty="0" err="1" smtClean="0"/>
                        <a:t>Lock</a:t>
                      </a:r>
                      <a:r>
                        <a:rPr lang="tr-TR" baseline="0" dirty="0" smtClean="0"/>
                        <a:t>)</a:t>
                      </a:r>
                      <a:r>
                        <a:rPr lang="tr-TR" dirty="0" smtClean="0"/>
                        <a:t> ile</a:t>
                      </a:r>
                      <a:r>
                        <a:rPr lang="tr-TR" baseline="0" dirty="0" smtClean="0"/>
                        <a:t> </a:t>
                      </a:r>
                      <a:r>
                        <a:rPr lang="tr-TR" baseline="0" dirty="0" err="1" smtClean="0"/>
                        <a:t>limitlenmiştir</a:t>
                      </a:r>
                      <a:r>
                        <a:rPr lang="tr-TR" baseline="0" dirty="0" smtClean="0"/>
                        <a:t>. Tek seferde bir </a:t>
                      </a:r>
                      <a:r>
                        <a:rPr lang="tr-TR" baseline="0" dirty="0" err="1" smtClean="0"/>
                        <a:t>thread</a:t>
                      </a:r>
                      <a:r>
                        <a:rPr lang="tr-TR" baseline="0" dirty="0" smtClean="0"/>
                        <a:t> çalışabilir.</a:t>
                      </a:r>
                      <a:endParaRPr lang="tr-TR" dirty="0"/>
                    </a:p>
                  </a:txBody>
                  <a:tcPr/>
                </a:tc>
              </a:tr>
            </a:tbl>
          </a:graphicData>
        </a:graphic>
      </p:graphicFrame>
    </p:spTree>
    <p:extLst>
      <p:ext uri="{BB962C8B-B14F-4D97-AF65-F5344CB8AC3E}">
        <p14:creationId xmlns:p14="http://schemas.microsoft.com/office/powerpoint/2010/main" val="3289637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3375" y="1079156"/>
            <a:ext cx="10966210" cy="682917"/>
          </a:xfrm>
        </p:spPr>
        <p:txBody>
          <a:bodyPr>
            <a:normAutofit fontScale="90000"/>
          </a:bodyPr>
          <a:lstStyle/>
          <a:p>
            <a:r>
              <a:rPr lang="tr-TR" b="1" dirty="0" smtClean="0"/>
              <a:t>Multi-</a:t>
            </a:r>
            <a:r>
              <a:rPr lang="tr-TR" b="1" dirty="0" err="1" smtClean="0"/>
              <a:t>Threading</a:t>
            </a:r>
            <a:r>
              <a:rPr lang="tr-TR" b="1" dirty="0" smtClean="0"/>
              <a:t> Nedir?	Multi-</a:t>
            </a:r>
            <a:r>
              <a:rPr lang="tr-TR" b="1" dirty="0" err="1" smtClean="0"/>
              <a:t>Processing</a:t>
            </a:r>
            <a:r>
              <a:rPr lang="tr-TR" b="1" dirty="0" smtClean="0"/>
              <a:t> Nedir?</a:t>
            </a:r>
            <a:endParaRPr lang="tr-TR" b="1" dirty="0"/>
          </a:p>
        </p:txBody>
      </p:sp>
      <p:sp>
        <p:nvSpPr>
          <p:cNvPr id="3" name="İçerik Yer Tutucusu 2"/>
          <p:cNvSpPr>
            <a:spLocks noGrp="1"/>
          </p:cNvSpPr>
          <p:nvPr>
            <p:ph idx="1"/>
          </p:nvPr>
        </p:nvSpPr>
        <p:spPr>
          <a:xfrm>
            <a:off x="6287117" y="2024435"/>
            <a:ext cx="4512688" cy="4023360"/>
          </a:xfrm>
        </p:spPr>
        <p:txBody>
          <a:bodyPr/>
          <a:lstStyle/>
          <a:p>
            <a:r>
              <a:rPr lang="tr-TR" dirty="0">
                <a:solidFill>
                  <a:schemeClr val="tx1"/>
                </a:solidFill>
              </a:rPr>
              <a:t>Programın birden fazla işlemci çekirdeği üzerinde </a:t>
            </a:r>
            <a:r>
              <a:rPr lang="tr-TR" dirty="0" smtClean="0">
                <a:solidFill>
                  <a:schemeClr val="tx1"/>
                </a:solidFill>
              </a:rPr>
              <a:t>eşzamanlı </a:t>
            </a:r>
            <a:r>
              <a:rPr lang="tr-TR" dirty="0">
                <a:solidFill>
                  <a:schemeClr val="tx1"/>
                </a:solidFill>
              </a:rPr>
              <a:t>bir şekilde çalışması</a:t>
            </a:r>
            <a:r>
              <a:rPr lang="tr-TR" dirty="0" smtClean="0">
                <a:solidFill>
                  <a:schemeClr val="tx1"/>
                </a:solidFill>
              </a:rPr>
              <a:t>.</a:t>
            </a:r>
          </a:p>
          <a:p>
            <a:r>
              <a:rPr lang="tr-TR" dirty="0" smtClean="0">
                <a:solidFill>
                  <a:schemeClr val="tx1"/>
                </a:solidFill>
              </a:rPr>
              <a:t>İş yükü işlemcinin farklı çekirdekleri üzerine dağıtılır.</a:t>
            </a:r>
          </a:p>
          <a:p>
            <a:r>
              <a:rPr lang="tr-TR" sz="2400" b="1" dirty="0" smtClean="0">
                <a:solidFill>
                  <a:schemeClr val="tx1"/>
                </a:solidFill>
              </a:rPr>
              <a:t>Ne zaman kullanılmalı? </a:t>
            </a:r>
            <a:r>
              <a:rPr lang="tr-TR" dirty="0" smtClean="0">
                <a:solidFill>
                  <a:schemeClr val="tx1"/>
                </a:solidFill>
              </a:rPr>
              <a:t>Hesaplanması zaman alacak bir işlem varsa bunu hızlandırmak için </a:t>
            </a:r>
            <a:r>
              <a:rPr lang="tr-TR" b="1" dirty="0" err="1" smtClean="0">
                <a:solidFill>
                  <a:schemeClr val="tx1"/>
                </a:solidFill>
              </a:rPr>
              <a:t>multi-processing</a:t>
            </a:r>
            <a:r>
              <a:rPr lang="tr-TR" dirty="0" smtClean="0">
                <a:solidFill>
                  <a:schemeClr val="tx1"/>
                </a:solidFill>
              </a:rPr>
              <a:t> kullanılır.</a:t>
            </a:r>
            <a:endParaRPr lang="tr-TR" dirty="0">
              <a:solidFill>
                <a:schemeClr val="tx1"/>
              </a:solidFill>
            </a:endParaRPr>
          </a:p>
        </p:txBody>
      </p:sp>
      <p:sp>
        <p:nvSpPr>
          <p:cNvPr id="4" name="Metin kutusu 3"/>
          <p:cNvSpPr txBox="1"/>
          <p:nvPr/>
        </p:nvSpPr>
        <p:spPr>
          <a:xfrm>
            <a:off x="815546" y="2024435"/>
            <a:ext cx="4786184" cy="3170099"/>
          </a:xfrm>
          <a:prstGeom prst="rect">
            <a:avLst/>
          </a:prstGeom>
          <a:noFill/>
        </p:spPr>
        <p:txBody>
          <a:bodyPr wrap="square" rtlCol="0">
            <a:spAutoFit/>
          </a:bodyPr>
          <a:lstStyle/>
          <a:p>
            <a:r>
              <a:rPr lang="tr-TR" sz="2000" dirty="0"/>
              <a:t>Programın aynı işlemci çekirdeği üzerinde </a:t>
            </a:r>
            <a:r>
              <a:rPr lang="tr-TR" sz="2000" dirty="0" smtClean="0"/>
              <a:t>eşzamanlı bir </a:t>
            </a:r>
            <a:r>
              <a:rPr lang="tr-TR" sz="2000" dirty="0"/>
              <a:t>şekilde çalışması</a:t>
            </a:r>
            <a:r>
              <a:rPr lang="tr-TR" sz="2000" dirty="0" smtClean="0"/>
              <a:t>.</a:t>
            </a:r>
          </a:p>
          <a:p>
            <a:endParaRPr lang="tr-TR" sz="2000" dirty="0"/>
          </a:p>
          <a:p>
            <a:r>
              <a:rPr lang="tr-TR" sz="2400" b="1" dirty="0" smtClean="0"/>
              <a:t>Ne zaman kullanılmalı?</a:t>
            </a:r>
          </a:p>
          <a:p>
            <a:r>
              <a:rPr lang="tr-TR" sz="2000" dirty="0" smtClean="0"/>
              <a:t>Eğer iki veya daha fazla işlemin aynı anda çalışmasını istiyorsak ve de bu işlemlerin aynı değişkenlere erişmesini istiyorsak </a:t>
            </a:r>
            <a:r>
              <a:rPr lang="tr-TR" sz="2000" b="1" dirty="0" err="1" smtClean="0"/>
              <a:t>multi-threading</a:t>
            </a:r>
            <a:r>
              <a:rPr lang="tr-TR" sz="2000" dirty="0" smtClean="0"/>
              <a:t> kullanmak doğru olacaktır.</a:t>
            </a:r>
          </a:p>
          <a:p>
            <a:endParaRPr lang="tr-TR" dirty="0"/>
          </a:p>
          <a:p>
            <a:endParaRPr lang="tr-TR" dirty="0"/>
          </a:p>
        </p:txBody>
      </p:sp>
    </p:spTree>
    <p:extLst>
      <p:ext uri="{BB962C8B-B14F-4D97-AF65-F5344CB8AC3E}">
        <p14:creationId xmlns:p14="http://schemas.microsoft.com/office/powerpoint/2010/main" val="237354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053431" y="113235"/>
            <a:ext cx="4051882" cy="1450757"/>
          </a:xfrm>
        </p:spPr>
        <p:txBody>
          <a:bodyPr>
            <a:noAutofit/>
          </a:bodyPr>
          <a:lstStyle/>
          <a:p>
            <a:r>
              <a:rPr lang="tr-TR" sz="3600" dirty="0" smtClean="0"/>
              <a:t>Örnek </a:t>
            </a:r>
            <a:br>
              <a:rPr lang="tr-TR" sz="3600" dirty="0" smtClean="0"/>
            </a:br>
            <a:r>
              <a:rPr lang="tr-TR" sz="3600" dirty="0" smtClean="0"/>
              <a:t>Multi-</a:t>
            </a:r>
            <a:r>
              <a:rPr lang="tr-TR" sz="3600" dirty="0" err="1"/>
              <a:t>T</a:t>
            </a:r>
            <a:r>
              <a:rPr lang="tr-TR" sz="3600" dirty="0" err="1" smtClean="0"/>
              <a:t>hreading</a:t>
            </a:r>
            <a:r>
              <a:rPr lang="tr-TR" sz="3600" dirty="0" smtClean="0"/>
              <a:t> Fonksiyon Oluşturma</a:t>
            </a:r>
            <a:endParaRPr lang="tr-TR" sz="3600" dirty="0"/>
          </a:p>
        </p:txBody>
      </p:sp>
      <p:pic>
        <p:nvPicPr>
          <p:cNvPr id="4" name="Resim 3"/>
          <p:cNvPicPr>
            <a:picLocks noChangeAspect="1"/>
          </p:cNvPicPr>
          <p:nvPr/>
        </p:nvPicPr>
        <p:blipFill>
          <a:blip r:embed="rId2"/>
          <a:stretch>
            <a:fillRect/>
          </a:stretch>
        </p:blipFill>
        <p:spPr>
          <a:xfrm>
            <a:off x="425348" y="113235"/>
            <a:ext cx="7286625" cy="6048375"/>
          </a:xfrm>
          <a:prstGeom prst="rect">
            <a:avLst/>
          </a:prstGeom>
        </p:spPr>
      </p:pic>
      <p:sp>
        <p:nvSpPr>
          <p:cNvPr id="6" name="İçerik Yer Tutucusu 5"/>
          <p:cNvSpPr>
            <a:spLocks noGrp="1"/>
          </p:cNvSpPr>
          <p:nvPr>
            <p:ph idx="1"/>
          </p:nvPr>
        </p:nvSpPr>
        <p:spPr>
          <a:xfrm>
            <a:off x="3977221" y="947670"/>
            <a:ext cx="988223" cy="290415"/>
          </a:xfrm>
          <a:prstGeom prst="rightArrow">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47500" lnSpcReduction="20000"/>
          </a:bodyPr>
          <a:lstStyle/>
          <a:p>
            <a:r>
              <a:rPr lang="tr-TR" sz="1000" dirty="0" smtClean="0"/>
              <a:t>fonksiyon</a:t>
            </a:r>
            <a:endParaRPr lang="tr-TR" sz="1000" dirty="0"/>
          </a:p>
        </p:txBody>
      </p:sp>
      <p:sp>
        <p:nvSpPr>
          <p:cNvPr id="7" name="İçerik Yer Tutucusu 5"/>
          <p:cNvSpPr txBox="1">
            <a:spLocks/>
          </p:cNvSpPr>
          <p:nvPr/>
        </p:nvSpPr>
        <p:spPr>
          <a:xfrm>
            <a:off x="5488637" y="2073193"/>
            <a:ext cx="988223" cy="290415"/>
          </a:xfrm>
          <a:prstGeom prst="rightArrow">
            <a:avLst/>
          </a:prstGeom>
          <a:ln w="15875" cap="flat" cmpd="sng" algn="ctr">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lt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lt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9pPr>
          </a:lstStyle>
          <a:p>
            <a:r>
              <a:rPr lang="tr-TR" sz="1000" dirty="0" err="1" smtClean="0"/>
              <a:t>run</a:t>
            </a:r>
            <a:endParaRPr lang="tr-TR" sz="1000" dirty="0"/>
          </a:p>
        </p:txBody>
      </p:sp>
      <p:sp>
        <p:nvSpPr>
          <p:cNvPr id="8" name="İçerik Yer Tutucusu 5"/>
          <p:cNvSpPr txBox="1">
            <a:spLocks/>
          </p:cNvSpPr>
          <p:nvPr/>
        </p:nvSpPr>
        <p:spPr>
          <a:xfrm>
            <a:off x="3080437" y="312904"/>
            <a:ext cx="988223" cy="290415"/>
          </a:xfrm>
          <a:prstGeom prst="rightArrow">
            <a:avLst/>
          </a:prstGeom>
          <a:ln w="15875" cap="flat" cmpd="sng" algn="ctr">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lt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lt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9pPr>
          </a:lstStyle>
          <a:p>
            <a:r>
              <a:rPr lang="tr-TR" sz="1000" dirty="0" smtClean="0"/>
              <a:t>kütüphane</a:t>
            </a:r>
            <a:endParaRPr lang="tr-TR" sz="1000" dirty="0"/>
          </a:p>
        </p:txBody>
      </p:sp>
      <p:sp>
        <p:nvSpPr>
          <p:cNvPr id="9" name="Metin kutusu 8"/>
          <p:cNvSpPr txBox="1"/>
          <p:nvPr/>
        </p:nvSpPr>
        <p:spPr>
          <a:xfrm>
            <a:off x="7875373" y="2924434"/>
            <a:ext cx="4094205" cy="1477328"/>
          </a:xfrm>
          <a:prstGeom prst="rect">
            <a:avLst/>
          </a:prstGeom>
          <a:noFill/>
        </p:spPr>
        <p:txBody>
          <a:bodyPr wrap="square" rtlCol="0">
            <a:spAutoFit/>
          </a:bodyPr>
          <a:lstStyle/>
          <a:p>
            <a:r>
              <a:rPr lang="tr-TR" dirty="0" smtClean="0"/>
              <a:t>Fonksiyonların ikisi de 10 kere çalıştı. Ancak belirli bir sıraya göre değil.</a:t>
            </a:r>
          </a:p>
          <a:p>
            <a:r>
              <a:rPr lang="tr-TR" dirty="0" smtClean="0"/>
              <a:t>Birbirlerini </a:t>
            </a:r>
            <a:r>
              <a:rPr lang="tr-TR" dirty="0" err="1" smtClean="0"/>
              <a:t>random</a:t>
            </a:r>
            <a:r>
              <a:rPr lang="tr-TR" dirty="0" smtClean="0"/>
              <a:t> bir şekilde </a:t>
            </a:r>
            <a:r>
              <a:rPr lang="tr-TR" dirty="0" err="1" smtClean="0"/>
              <a:t>interrupt</a:t>
            </a:r>
            <a:r>
              <a:rPr lang="tr-TR" dirty="0" smtClean="0"/>
              <a:t> ettiler. Çünkü iki </a:t>
            </a:r>
            <a:r>
              <a:rPr lang="tr-TR" dirty="0" err="1" smtClean="0"/>
              <a:t>thread</a:t>
            </a:r>
            <a:r>
              <a:rPr lang="tr-TR" dirty="0" smtClean="0"/>
              <a:t> de «</a:t>
            </a:r>
            <a:r>
              <a:rPr lang="tr-TR" b="1" dirty="0" smtClean="0"/>
              <a:t>eşzamanlı»</a:t>
            </a:r>
            <a:r>
              <a:rPr lang="tr-TR" dirty="0" smtClean="0"/>
              <a:t> çalışıyor. </a:t>
            </a:r>
            <a:endParaRPr lang="tr-TR" dirty="0"/>
          </a:p>
        </p:txBody>
      </p:sp>
      <p:sp>
        <p:nvSpPr>
          <p:cNvPr id="10" name="Metin kutusu 9"/>
          <p:cNvSpPr txBox="1"/>
          <p:nvPr/>
        </p:nvSpPr>
        <p:spPr>
          <a:xfrm>
            <a:off x="2566514" y="2290812"/>
            <a:ext cx="2821413" cy="369332"/>
          </a:xfrm>
          <a:prstGeom prst="rect">
            <a:avLst/>
          </a:prstGeom>
          <a:noFill/>
          <a:ln w="28575" cap="rnd">
            <a:solidFill>
              <a:srgbClr val="FF0000"/>
            </a:solidFill>
          </a:ln>
          <a:effectLst>
            <a:glow rad="50800">
              <a:srgbClr val="FF0000"/>
            </a:glow>
          </a:effectLst>
        </p:spPr>
        <p:txBody>
          <a:bodyPr wrap="none" rtlCol="0">
            <a:spAutoFit/>
          </a:bodyPr>
          <a:lstStyle/>
          <a:p>
            <a:r>
              <a:rPr lang="tr-TR" dirty="0" smtClean="0"/>
              <a:t>Start() bir </a:t>
            </a:r>
            <a:r>
              <a:rPr lang="tr-TR" dirty="0" err="1" smtClean="0"/>
              <a:t>python</a:t>
            </a:r>
            <a:r>
              <a:rPr lang="tr-TR" dirty="0" smtClean="0"/>
              <a:t> </a:t>
            </a:r>
            <a:r>
              <a:rPr lang="tr-TR" dirty="0" err="1" smtClean="0"/>
              <a:t>threadidir</a:t>
            </a:r>
            <a:r>
              <a:rPr lang="tr-TR" dirty="0" smtClean="0"/>
              <a:t>.</a:t>
            </a:r>
            <a:endParaRPr lang="tr-TR" dirty="0"/>
          </a:p>
        </p:txBody>
      </p:sp>
    </p:spTree>
    <p:extLst>
      <p:ext uri="{BB962C8B-B14F-4D97-AF65-F5344CB8AC3E}">
        <p14:creationId xmlns:p14="http://schemas.microsoft.com/office/powerpoint/2010/main" val="1449477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39967" y="0"/>
            <a:ext cx="10058400" cy="1450757"/>
          </a:xfrm>
        </p:spPr>
        <p:txBody>
          <a:bodyPr/>
          <a:lstStyle/>
          <a:p>
            <a:r>
              <a:rPr lang="tr-TR" dirty="0" smtClean="0"/>
              <a:t>NEW RUN                          PREV RUN</a:t>
            </a:r>
            <a:endParaRPr lang="tr-TR" dirty="0"/>
          </a:p>
        </p:txBody>
      </p:sp>
      <p:pic>
        <p:nvPicPr>
          <p:cNvPr id="4" name="Resim 3"/>
          <p:cNvPicPr>
            <a:picLocks noChangeAspect="1"/>
          </p:cNvPicPr>
          <p:nvPr/>
        </p:nvPicPr>
        <p:blipFill>
          <a:blip r:embed="rId2"/>
          <a:stretch>
            <a:fillRect/>
          </a:stretch>
        </p:blipFill>
        <p:spPr>
          <a:xfrm>
            <a:off x="106577" y="1318054"/>
            <a:ext cx="5522611" cy="4551040"/>
          </a:xfrm>
          <a:prstGeom prst="rect">
            <a:avLst/>
          </a:prstGeom>
        </p:spPr>
      </p:pic>
      <p:pic>
        <p:nvPicPr>
          <p:cNvPr id="5" name="Resim 4"/>
          <p:cNvPicPr>
            <a:picLocks noChangeAspect="1"/>
          </p:cNvPicPr>
          <p:nvPr/>
        </p:nvPicPr>
        <p:blipFill>
          <a:blip r:embed="rId3"/>
          <a:stretch>
            <a:fillRect/>
          </a:stretch>
        </p:blipFill>
        <p:spPr>
          <a:xfrm>
            <a:off x="6369167" y="1318054"/>
            <a:ext cx="5432775" cy="4509559"/>
          </a:xfrm>
          <a:prstGeom prst="rect">
            <a:avLst/>
          </a:prstGeom>
        </p:spPr>
      </p:pic>
      <p:sp>
        <p:nvSpPr>
          <p:cNvPr id="6" name="Metin kutusu 5"/>
          <p:cNvSpPr txBox="1"/>
          <p:nvPr/>
        </p:nvSpPr>
        <p:spPr>
          <a:xfrm>
            <a:off x="2712918" y="3358090"/>
            <a:ext cx="2916270" cy="1200329"/>
          </a:xfrm>
          <a:prstGeom prst="rect">
            <a:avLst/>
          </a:prstGeom>
          <a:noFill/>
          <a:ln>
            <a:solidFill>
              <a:schemeClr val="accent1"/>
            </a:solidFill>
          </a:ln>
          <a:effectLst>
            <a:glow rad="63500">
              <a:srgbClr val="FF0000">
                <a:alpha val="92000"/>
              </a:srgbClr>
            </a:glow>
          </a:effectLst>
        </p:spPr>
        <p:txBody>
          <a:bodyPr wrap="square" rtlCol="0">
            <a:spAutoFit/>
          </a:bodyPr>
          <a:lstStyle/>
          <a:p>
            <a:r>
              <a:rPr lang="tr-TR" dirty="0" smtClean="0"/>
              <a:t>Görüldüğü üzere her defasında </a:t>
            </a:r>
            <a:r>
              <a:rPr lang="tr-TR" dirty="0" err="1" smtClean="0"/>
              <a:t>random</a:t>
            </a:r>
            <a:r>
              <a:rPr lang="tr-TR" dirty="0" smtClean="0"/>
              <a:t> sırayla çalıştıkları için her defasında </a:t>
            </a:r>
            <a:r>
              <a:rPr lang="tr-TR" dirty="0" err="1" smtClean="0"/>
              <a:t>output</a:t>
            </a:r>
            <a:r>
              <a:rPr lang="tr-TR" dirty="0"/>
              <a:t> </a:t>
            </a:r>
            <a:r>
              <a:rPr lang="tr-TR" dirty="0" smtClean="0"/>
              <a:t>farklı çıkacaktır.</a:t>
            </a:r>
            <a:endParaRPr lang="tr-TR" dirty="0"/>
          </a:p>
        </p:txBody>
      </p:sp>
      <p:sp>
        <p:nvSpPr>
          <p:cNvPr id="7" name="Metin kutusu 6"/>
          <p:cNvSpPr txBox="1"/>
          <p:nvPr/>
        </p:nvSpPr>
        <p:spPr>
          <a:xfrm>
            <a:off x="8885672" y="3231357"/>
            <a:ext cx="2916270" cy="1200329"/>
          </a:xfrm>
          <a:prstGeom prst="rect">
            <a:avLst/>
          </a:prstGeom>
          <a:noFill/>
          <a:ln>
            <a:solidFill>
              <a:schemeClr val="accent1"/>
            </a:solidFill>
          </a:ln>
          <a:effectLst>
            <a:glow rad="63500">
              <a:srgbClr val="FF0000">
                <a:alpha val="92000"/>
              </a:srgbClr>
            </a:glow>
          </a:effectLst>
        </p:spPr>
        <p:txBody>
          <a:bodyPr wrap="square" rtlCol="0">
            <a:spAutoFit/>
          </a:bodyPr>
          <a:lstStyle/>
          <a:p>
            <a:r>
              <a:rPr lang="tr-TR" dirty="0" smtClean="0"/>
              <a:t>Hatta ve hatta </a:t>
            </a:r>
            <a:r>
              <a:rPr lang="tr-TR" dirty="0" err="1" smtClean="0"/>
              <a:t>print</a:t>
            </a:r>
            <a:r>
              <a:rPr lang="tr-TR" dirty="0" smtClean="0"/>
              <a:t> </a:t>
            </a:r>
            <a:r>
              <a:rPr lang="tr-TR" dirty="0" err="1" smtClean="0"/>
              <a:t>function’ı</a:t>
            </a:r>
            <a:r>
              <a:rPr lang="tr-TR" dirty="0" smtClean="0"/>
              <a:t> tamamlamadan bile birbirlerini </a:t>
            </a:r>
            <a:r>
              <a:rPr lang="tr-TR" dirty="0" err="1" smtClean="0"/>
              <a:t>interrupt</a:t>
            </a:r>
            <a:r>
              <a:rPr lang="tr-TR" dirty="0" smtClean="0"/>
              <a:t> edebiliyorlar.</a:t>
            </a:r>
            <a:endParaRPr lang="tr-TR" dirty="0"/>
          </a:p>
        </p:txBody>
      </p:sp>
    </p:spTree>
    <p:extLst>
      <p:ext uri="{BB962C8B-B14F-4D97-AF65-F5344CB8AC3E}">
        <p14:creationId xmlns:p14="http://schemas.microsoft.com/office/powerpoint/2010/main" val="4184331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Daemon</a:t>
            </a:r>
            <a:r>
              <a:rPr lang="tr-TR" dirty="0" smtClean="0"/>
              <a:t> Kavramı</a:t>
            </a:r>
            <a:endParaRPr lang="tr-TR" dirty="0"/>
          </a:p>
        </p:txBody>
      </p:sp>
      <p:sp>
        <p:nvSpPr>
          <p:cNvPr id="3" name="İçerik Yer Tutucusu 2"/>
          <p:cNvSpPr>
            <a:spLocks noGrp="1"/>
          </p:cNvSpPr>
          <p:nvPr>
            <p:ph idx="1"/>
          </p:nvPr>
        </p:nvSpPr>
        <p:spPr/>
        <p:txBody>
          <a:bodyPr/>
          <a:lstStyle/>
          <a:p>
            <a:r>
              <a:rPr lang="tr-TR" dirty="0" smtClean="0"/>
              <a:t>Önceki örneğimizde iki </a:t>
            </a:r>
            <a:r>
              <a:rPr lang="tr-TR" dirty="0" err="1" smtClean="0"/>
              <a:t>thread</a:t>
            </a:r>
            <a:r>
              <a:rPr lang="tr-TR" dirty="0" smtClean="0"/>
              <a:t> oluşturup her birini 10 kere çalıştırmıştık. Hangi </a:t>
            </a:r>
            <a:r>
              <a:rPr lang="tr-TR" dirty="0" err="1" smtClean="0"/>
              <a:t>thread’in</a:t>
            </a:r>
            <a:r>
              <a:rPr lang="tr-TR" dirty="0" smtClean="0"/>
              <a:t> ne zaman çalışacağını veya hangi </a:t>
            </a:r>
            <a:r>
              <a:rPr lang="tr-TR" dirty="0" err="1" smtClean="0"/>
              <a:t>thread’in</a:t>
            </a:r>
            <a:r>
              <a:rPr lang="tr-TR" dirty="0" smtClean="0"/>
              <a:t> önce biteceğini belirleyemiyorduk. Ancak iki </a:t>
            </a:r>
            <a:r>
              <a:rPr lang="tr-TR" dirty="0" err="1" smtClean="0"/>
              <a:t>thread’in</a:t>
            </a:r>
            <a:r>
              <a:rPr lang="tr-TR" dirty="0" smtClean="0"/>
              <a:t> de 10 kere çalıştıktan sonra örnek fonksiyonu 20 kere döndüreceğini biliyorduk. İşte «</a:t>
            </a:r>
            <a:r>
              <a:rPr lang="tr-TR" dirty="0" err="1" smtClean="0"/>
              <a:t>Daemon</a:t>
            </a:r>
            <a:r>
              <a:rPr lang="tr-TR" dirty="0" smtClean="0"/>
              <a:t>» kavramı burada devreye giriyor. Oluşturulan </a:t>
            </a:r>
            <a:r>
              <a:rPr lang="tr-TR" dirty="0" err="1" smtClean="0"/>
              <a:t>thread’lerin</a:t>
            </a:r>
            <a:r>
              <a:rPr lang="tr-TR" dirty="0" smtClean="0"/>
              <a:t> işleri bitmese bile programın sonlandırılabileceğini belirtiyor. Ana (Main) </a:t>
            </a:r>
            <a:r>
              <a:rPr lang="tr-TR" dirty="0" err="1" smtClean="0"/>
              <a:t>thread</a:t>
            </a:r>
            <a:r>
              <a:rPr lang="tr-TR" dirty="0" smtClean="0"/>
              <a:t> sonlandığında </a:t>
            </a:r>
            <a:r>
              <a:rPr lang="tr-TR" dirty="0" err="1" smtClean="0"/>
              <a:t>daemon</a:t>
            </a:r>
            <a:r>
              <a:rPr lang="tr-TR" dirty="0" smtClean="0"/>
              <a:t> </a:t>
            </a:r>
            <a:r>
              <a:rPr lang="tr-TR" dirty="0" err="1" smtClean="0"/>
              <a:t>thread</a:t>
            </a:r>
            <a:r>
              <a:rPr lang="tr-TR" dirty="0" smtClean="0"/>
              <a:t> çalışıyor olsa bile sonlandırılır.  </a:t>
            </a:r>
            <a:endParaRPr lang="tr-TR" dirty="0"/>
          </a:p>
        </p:txBody>
      </p:sp>
    </p:spTree>
    <p:extLst>
      <p:ext uri="{BB962C8B-B14F-4D97-AF65-F5344CB8AC3E}">
        <p14:creationId xmlns:p14="http://schemas.microsoft.com/office/powerpoint/2010/main" val="310598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1281</TotalTime>
  <Words>1033</Words>
  <Application>Microsoft Office PowerPoint</Application>
  <PresentationFormat>Geniş ekran</PresentationFormat>
  <Paragraphs>91</Paragraphs>
  <Slides>25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25</vt:i4>
      </vt:variant>
    </vt:vector>
  </HeadingPairs>
  <TitlesOfParts>
    <vt:vector size="29" baseType="lpstr">
      <vt:lpstr>Calibri</vt:lpstr>
      <vt:lpstr>Calibri Light</vt:lpstr>
      <vt:lpstr>Wingdings</vt:lpstr>
      <vt:lpstr>Geçmişe bakış</vt:lpstr>
      <vt:lpstr>MULTI-THREADING VS MULTI-PROCESSING IN PYTHON</vt:lpstr>
      <vt:lpstr>PROCESS NEDİR? </vt:lpstr>
      <vt:lpstr>THREAD NEDİR?</vt:lpstr>
      <vt:lpstr>PowerPoint Sunusu</vt:lpstr>
      <vt:lpstr>PowerPoint Sunusu</vt:lpstr>
      <vt:lpstr>Multi-Threading Nedir? Multi-Processing Nedir?</vt:lpstr>
      <vt:lpstr>Örnek  Multi-Threading Fonksiyon Oluşturma</vt:lpstr>
      <vt:lpstr>NEW RUN                          PREV RUN</vt:lpstr>
      <vt:lpstr>Daemon Kavramı</vt:lpstr>
      <vt:lpstr>ÇAMAŞIR MAKİNESİ ÖRNEĞİ</vt:lpstr>
      <vt:lpstr>KOD                       OUTPUT</vt:lpstr>
      <vt:lpstr>Join Kavramı</vt:lpstr>
      <vt:lpstr>Queue Mantığı</vt:lpstr>
      <vt:lpstr>Queue Mantığı -2-</vt:lpstr>
      <vt:lpstr>Queue Mantığı -3-</vt:lpstr>
      <vt:lpstr>Queue Mantığı -4-</vt:lpstr>
      <vt:lpstr>Threading Modülü Methodları</vt:lpstr>
      <vt:lpstr>activeCount()</vt:lpstr>
      <vt:lpstr>enumerate()</vt:lpstr>
      <vt:lpstr>Main_thread()</vt:lpstr>
      <vt:lpstr>get_ident()</vt:lpstr>
      <vt:lpstr>MULTI-THREADING     VS    MULTI-PROCESSING</vt:lpstr>
      <vt:lpstr>MULTI-THREADING        VS       MULTI-PROCESSING</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THREADING VS MULTI-PROCESSING IN PYTHON</dc:title>
  <dc:creator>USER</dc:creator>
  <cp:lastModifiedBy>USER</cp:lastModifiedBy>
  <cp:revision>33</cp:revision>
  <dcterms:created xsi:type="dcterms:W3CDTF">2021-08-26T19:00:09Z</dcterms:created>
  <dcterms:modified xsi:type="dcterms:W3CDTF">2021-08-31T04:18:56Z</dcterms:modified>
</cp:coreProperties>
</file>