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5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B8F"/>
    <a:srgbClr val="FCF4E6"/>
    <a:srgbClr val="F7C5A3"/>
    <a:srgbClr val="A85400"/>
    <a:srgbClr val="390201"/>
    <a:srgbClr val="FF8001"/>
    <a:srgbClr val="4C2600"/>
    <a:srgbClr val="FFB469"/>
    <a:srgbClr val="FF9933"/>
    <a:srgbClr val="2E50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6CCBBE-EF19-41B6-A60F-56911BB0FC3B}" v="4" dt="2022-07-02T04:04:26.1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60" autoAdjust="0"/>
    <p:restoredTop sz="94660"/>
  </p:normalViewPr>
  <p:slideViewPr>
    <p:cSldViewPr snapToGrid="0">
      <p:cViewPr>
        <p:scale>
          <a:sx n="100" d="100"/>
          <a:sy n="100" d="100"/>
        </p:scale>
        <p:origin x="72" y="5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F1204AE-3408-4090-AEE0-619BDBE6DA63}" type="datetimeFigureOut">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2938854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1204AE-3408-4090-AEE0-619BDBE6DA63}" type="datetimeFigureOut">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4220842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1204AE-3408-4090-AEE0-619BDBE6DA63}" type="datetimeFigureOut">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2000547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1204AE-3408-4090-AEE0-619BDBE6DA63}" type="datetimeFigureOut">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2294572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1204AE-3408-4090-AEE0-619BDBE6DA63}" type="datetimeFigureOut">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2902401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1204AE-3408-4090-AEE0-619BDBE6DA63}" type="datetimeFigureOut">
              <a:rPr lang="en-US" smtClean="0"/>
              <a:t>6/30/2022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2424809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1204AE-3408-4090-AEE0-619BDBE6DA63}" type="datetimeFigureOut">
              <a:rPr lang="en-US" smtClean="0"/>
              <a:t>6/30/2022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2103942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1204AE-3408-4090-AEE0-619BDBE6DA63}" type="datetimeFigureOut">
              <a:rPr lang="en-US" smtClean="0"/>
              <a:t>6/30/2022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1377597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204AE-3408-4090-AEE0-619BDBE6DA63}" type="datetimeFigureOut">
              <a:rPr lang="en-US" smtClean="0"/>
              <a:t>6/30/2022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3494825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F1204AE-3408-4090-AEE0-619BDBE6DA63}" type="datetimeFigureOut">
              <a:rPr lang="en-US" smtClean="0"/>
              <a:t>6/30/2022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1370179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F1204AE-3408-4090-AEE0-619BDBE6DA63}" type="datetimeFigureOut">
              <a:rPr lang="en-US" smtClean="0"/>
              <a:t>6/30/2022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1123565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1204AE-3408-4090-AEE0-619BDBE6DA63}" type="datetimeFigureOut">
              <a:rPr lang="en-US" smtClean="0"/>
              <a:t>6/30/2022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0C63ED-7837-4684-9950-B8681A50E3BD}" type="slidenum">
              <a:rPr lang="en-US" smtClean="0"/>
              <a:t>‹#›</a:t>
            </a:fld>
            <a:endParaRPr lang="en-US"/>
          </a:p>
        </p:txBody>
      </p:sp>
    </p:spTree>
    <p:extLst>
      <p:ext uri="{BB962C8B-B14F-4D97-AF65-F5344CB8AC3E}">
        <p14:creationId xmlns:p14="http://schemas.microsoft.com/office/powerpoint/2010/main" val="2306385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chool2/this/link/will/not/work" TargetMode="External"/><Relationship Id="rId2" Type="http://schemas.openxmlformats.org/officeDocument/2006/relationships/hyperlink" Target="https://www.carnegielearning.com/solutions/math" TargetMode="External"/><Relationship Id="rId1" Type="http://schemas.openxmlformats.org/officeDocument/2006/relationships/slideLayout" Target="../slideLayouts/slideLayout1.xml"/><Relationship Id="rId5" Type="http://schemas.openxmlformats.org/officeDocument/2006/relationships/hyperlink" Target="https://www.ixl.com/social-studies" TargetMode="External"/><Relationship Id="rId4" Type="http://schemas.openxmlformats.org/officeDocument/2006/relationships/hyperlink" Target="https://www.ixl.com/scien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school2/this/link/will/not/work" TargetMode="External"/><Relationship Id="rId2" Type="http://schemas.openxmlformats.org/officeDocument/2006/relationships/hyperlink" Target="https://www.carnegielearning.com/solutions/math" TargetMode="External"/><Relationship Id="rId1" Type="http://schemas.openxmlformats.org/officeDocument/2006/relationships/slideLayout" Target="../slideLayouts/slideLayout1.xml"/><Relationship Id="rId5" Type="http://schemas.openxmlformats.org/officeDocument/2006/relationships/hyperlink" Target="https://www.ixl.com/social-studies" TargetMode="External"/><Relationship Id="rId4" Type="http://schemas.openxmlformats.org/officeDocument/2006/relationships/hyperlink" Target="https://www.ixl.com/scienc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rgbClr val="FFB469">
                <a:alpha val="74902"/>
              </a:srgbClr>
            </a:gs>
            <a:gs pos="83000">
              <a:srgbClr val="FF9933">
                <a:alpha val="74902"/>
              </a:srgbClr>
            </a:gs>
            <a:gs pos="100000">
              <a:srgbClr val="FF8001"/>
            </a:gs>
          </a:gsLst>
          <a:path path="circle">
            <a:fillToRect l="100000" t="100000"/>
          </a:path>
          <a:tileRect r="-100000" b="-100000"/>
        </a:gradFill>
        <a:effectLst/>
      </p:bgPr>
    </p:bg>
    <p:spTree>
      <p:nvGrpSpPr>
        <p:cNvPr id="1" name=""/>
        <p:cNvGrpSpPr/>
        <p:nvPr/>
      </p:nvGrpSpPr>
      <p:grpSpPr>
        <a:xfrm>
          <a:off x="0" y="0"/>
          <a:ext cx="0" cy="0"/>
          <a:chOff x="0" y="0"/>
          <a:chExt cx="0" cy="0"/>
        </a:xfrm>
      </p:grpSpPr>
      <p:graphicFrame>
        <p:nvGraphicFramePr>
          <p:cNvPr id="227" name="Table 226">
            <a:extLst>
              <a:ext uri="{FF2B5EF4-FFF2-40B4-BE49-F238E27FC236}">
                <a16:creationId xmlns:a16="http://schemas.microsoft.com/office/drawing/2014/main" id="{8EC4E954-1674-BB6E-68A5-40414D8469E6}"/>
              </a:ext>
            </a:extLst>
          </p:cNvPr>
          <p:cNvGraphicFramePr>
            <a:graphicFrameLocks noGrp="1"/>
          </p:cNvGraphicFramePr>
          <p:nvPr>
            <p:extLst>
              <p:ext uri="{D42A27DB-BD31-4B8C-83A1-F6EECF244321}">
                <p14:modId xmlns:p14="http://schemas.microsoft.com/office/powerpoint/2010/main" val="2501947310"/>
              </p:ext>
            </p:extLst>
          </p:nvPr>
        </p:nvGraphicFramePr>
        <p:xfrm>
          <a:off x="10007341" y="1138101"/>
          <a:ext cx="1790668" cy="1159278"/>
        </p:xfrm>
        <a:graphic>
          <a:graphicData uri="http://schemas.openxmlformats.org/drawingml/2006/table">
            <a:tbl>
              <a:tblPr>
                <a:tableStyleId>{5C22544A-7EE6-4342-B048-85BDC9FD1C3A}</a:tableStyleId>
              </a:tblPr>
              <a:tblGrid>
                <a:gridCol w="1790668">
                  <a:extLst>
                    <a:ext uri="{9D8B030D-6E8A-4147-A177-3AD203B41FA5}">
                      <a16:colId xmlns:a16="http://schemas.microsoft.com/office/drawing/2014/main" val="920285146"/>
                    </a:ext>
                  </a:extLst>
                </a:gridCol>
              </a:tblGrid>
              <a:tr h="342030">
                <a:tc>
                  <a:txBody>
                    <a:bodyPr/>
                    <a:lstStyle/>
                    <a:p>
                      <a:pPr marL="0" indent="0" algn="r" fontAlgn="b">
                        <a:buFont typeface="Arial" panose="020B0604020202020204" pitchFamily="34" charset="0"/>
                        <a:buNone/>
                      </a:pPr>
                      <a:endParaRPr lang="en-US" sz="1600" kern="1200" dirty="0">
                        <a:solidFill>
                          <a:schemeClr val="tx1"/>
                        </a:solidFill>
                        <a:latin typeface="Cambria" panose="02040503050406030204" pitchFamily="18" charset="0"/>
                        <a:ea typeface="Cambria" panose="02040503050406030204" pitchFamily="18" charset="0"/>
                        <a:cs typeface="+mn-cs"/>
                      </a:endParaRP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6576076"/>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Core Curriculum</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851075243"/>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Complimentary</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890843025"/>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Catch-Up</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359820836"/>
                  </a:ext>
                </a:extLst>
              </a:tr>
            </a:tbl>
          </a:graphicData>
        </a:graphic>
      </p:graphicFrame>
      <p:sp>
        <p:nvSpPr>
          <p:cNvPr id="152" name="TextBox 151">
            <a:extLst>
              <a:ext uri="{FF2B5EF4-FFF2-40B4-BE49-F238E27FC236}">
                <a16:creationId xmlns:a16="http://schemas.microsoft.com/office/drawing/2014/main" id="{1757BF51-903E-CA7B-E6BE-3FE6D0CA080D}"/>
              </a:ext>
            </a:extLst>
          </p:cNvPr>
          <p:cNvSpPr txBox="1"/>
          <p:nvPr/>
        </p:nvSpPr>
        <p:spPr>
          <a:xfrm>
            <a:off x="775989" y="1128906"/>
            <a:ext cx="11360879" cy="338554"/>
          </a:xfrm>
          <a:prstGeom prst="rect">
            <a:avLst/>
          </a:prstGeom>
          <a:solidFill>
            <a:schemeClr val="accent2">
              <a:lumMod val="20000"/>
              <a:lumOff val="80000"/>
            </a:schemeClr>
          </a:solidFill>
        </p:spPr>
        <p:txBody>
          <a:bodyPr wrap="square" rtlCol="0" anchor="ctr">
            <a:spAutoFit/>
          </a:bodyPr>
          <a:lstStyle/>
          <a:p>
            <a:r>
              <a:rPr lang="en-US" sz="1600" dirty="0">
                <a:latin typeface="Cambria" panose="02040503050406030204" pitchFamily="18" charset="0"/>
                <a:ea typeface="Cambria" panose="02040503050406030204" pitchFamily="18" charset="0"/>
              </a:rPr>
              <a:t>Search Criterion:     	-- Subject(s)/Domain --		-- Grade Range --		-- Tutor/Instruction Type --</a:t>
            </a:r>
          </a:p>
        </p:txBody>
      </p:sp>
      <p:sp>
        <p:nvSpPr>
          <p:cNvPr id="6" name="Rectangle 5"/>
          <p:cNvSpPr/>
          <p:nvPr/>
        </p:nvSpPr>
        <p:spPr>
          <a:xfrm>
            <a:off x="3221757" y="6491200"/>
            <a:ext cx="6469341" cy="520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ambria" panose="02040503050406030204" pitchFamily="18" charset="0"/>
                <a:ea typeface="Cambria" panose="02040503050406030204" pitchFamily="18" charset="0"/>
              </a:rPr>
              <a:t>CS6460: GIACII-K12 – Wireframe Prototype</a:t>
            </a:r>
          </a:p>
        </p:txBody>
      </p:sp>
      <p:sp>
        <p:nvSpPr>
          <p:cNvPr id="78" name="Rectangle 77">
            <a:extLst>
              <a:ext uri="{FF2B5EF4-FFF2-40B4-BE49-F238E27FC236}">
                <a16:creationId xmlns:a16="http://schemas.microsoft.com/office/drawing/2014/main" id="{9A1A2D87-FC71-99AB-5FBA-31751458D1B5}"/>
              </a:ext>
            </a:extLst>
          </p:cNvPr>
          <p:cNvSpPr/>
          <p:nvPr/>
        </p:nvSpPr>
        <p:spPr>
          <a:xfrm>
            <a:off x="2799871" y="-7554"/>
            <a:ext cx="6469341" cy="520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rgbClr val="4C2600"/>
                </a:solidFill>
                <a:latin typeface="Cambria" panose="02040503050406030204" pitchFamily="18" charset="0"/>
                <a:ea typeface="Cambria" panose="02040503050406030204" pitchFamily="18" charset="0"/>
              </a:rPr>
              <a:t>Guidelines for Individualized Academic Curriculum and ITS Implementation  for K-12 Students</a:t>
            </a:r>
            <a:r>
              <a:rPr lang="en-US" dirty="0">
                <a:solidFill>
                  <a:srgbClr val="4C2600"/>
                </a:solidFill>
                <a:latin typeface="Cambria" panose="02040503050406030204" pitchFamily="18" charset="0"/>
                <a:ea typeface="Cambria" panose="02040503050406030204" pitchFamily="18" charset="0"/>
              </a:rPr>
              <a:t>: </a:t>
            </a:r>
            <a:r>
              <a:rPr lang="en-US" i="1" dirty="0">
                <a:solidFill>
                  <a:srgbClr val="4C2600"/>
                </a:solidFill>
                <a:latin typeface="Cambria" panose="02040503050406030204" pitchFamily="18" charset="0"/>
                <a:ea typeface="Cambria" panose="02040503050406030204" pitchFamily="18" charset="0"/>
              </a:rPr>
              <a:t>a Resource Guide</a:t>
            </a:r>
          </a:p>
        </p:txBody>
      </p:sp>
      <p:grpSp>
        <p:nvGrpSpPr>
          <p:cNvPr id="19" name="Group 18">
            <a:extLst>
              <a:ext uri="{FF2B5EF4-FFF2-40B4-BE49-F238E27FC236}">
                <a16:creationId xmlns:a16="http://schemas.microsoft.com/office/drawing/2014/main" id="{DA232676-4576-C16D-3CA2-DE2BFBE6960D}"/>
              </a:ext>
            </a:extLst>
          </p:cNvPr>
          <p:cNvGrpSpPr/>
          <p:nvPr/>
        </p:nvGrpSpPr>
        <p:grpSpPr>
          <a:xfrm>
            <a:off x="49799" y="187266"/>
            <a:ext cx="554333" cy="520239"/>
            <a:chOff x="124093" y="187267"/>
            <a:chExt cx="707923" cy="520239"/>
          </a:xfrm>
        </p:grpSpPr>
        <p:sp>
          <p:nvSpPr>
            <p:cNvPr id="2" name="Rectangle: Rounded Corners 1">
              <a:extLst>
                <a:ext uri="{FF2B5EF4-FFF2-40B4-BE49-F238E27FC236}">
                  <a16:creationId xmlns:a16="http://schemas.microsoft.com/office/drawing/2014/main" id="{FC46BE97-5CF8-2BC6-E044-CC58DB7BFFDF}"/>
                </a:ext>
              </a:extLst>
            </p:cNvPr>
            <p:cNvSpPr/>
            <p:nvPr/>
          </p:nvSpPr>
          <p:spPr>
            <a:xfrm>
              <a:off x="124093" y="187267"/>
              <a:ext cx="707923" cy="520239"/>
            </a:xfrm>
            <a:prstGeom prst="roundRect">
              <a:avLst/>
            </a:prstGeom>
            <a:solidFill>
              <a:srgbClr val="FFB469"/>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4E252C6-A7A4-2485-A886-8B534098BDFB}"/>
                </a:ext>
              </a:extLst>
            </p:cNvPr>
            <p:cNvSpPr/>
            <p:nvPr/>
          </p:nvSpPr>
          <p:spPr>
            <a:xfrm>
              <a:off x="202108" y="322928"/>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4B230C69-A3EC-D4AD-F53E-ACADB6E86C8D}"/>
                </a:ext>
              </a:extLst>
            </p:cNvPr>
            <p:cNvSpPr/>
            <p:nvPr/>
          </p:nvSpPr>
          <p:spPr>
            <a:xfrm>
              <a:off x="202108" y="424528"/>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48372335-9DB8-6C7E-F86C-61D30EC2DE58}"/>
                </a:ext>
              </a:extLst>
            </p:cNvPr>
            <p:cNvSpPr/>
            <p:nvPr/>
          </p:nvSpPr>
          <p:spPr>
            <a:xfrm>
              <a:off x="198384" y="533813"/>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5EABB6C9-972F-F4F6-E911-E71366BA8B5D}"/>
              </a:ext>
            </a:extLst>
          </p:cNvPr>
          <p:cNvSpPr/>
          <p:nvPr/>
        </p:nvSpPr>
        <p:spPr>
          <a:xfrm>
            <a:off x="664371" y="0"/>
            <a:ext cx="45719" cy="6858000"/>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B3308436-C464-C37F-43AC-6992FCC939F8}"/>
              </a:ext>
            </a:extLst>
          </p:cNvPr>
          <p:cNvSpPr/>
          <p:nvPr/>
        </p:nvSpPr>
        <p:spPr>
          <a:xfrm>
            <a:off x="4886719" y="6315098"/>
            <a:ext cx="3107485" cy="448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4C2600"/>
                </a:solidFill>
                <a:latin typeface="Cambria" panose="02040503050406030204" pitchFamily="18" charset="0"/>
                <a:ea typeface="Cambria" panose="02040503050406030204" pitchFamily="18" charset="0"/>
              </a:rPr>
              <a:t>ITS Implementation Resource Page</a:t>
            </a:r>
            <a:endParaRPr lang="en-US" sz="1400" dirty="0">
              <a:solidFill>
                <a:srgbClr val="4C2600"/>
              </a:solidFill>
              <a:latin typeface="Cambria" panose="02040503050406030204" pitchFamily="18" charset="0"/>
              <a:ea typeface="Cambria" panose="02040503050406030204" pitchFamily="18" charset="0"/>
            </a:endParaRPr>
          </a:p>
        </p:txBody>
      </p:sp>
      <p:sp>
        <p:nvSpPr>
          <p:cNvPr id="126" name="Rectangle 125">
            <a:extLst>
              <a:ext uri="{FF2B5EF4-FFF2-40B4-BE49-F238E27FC236}">
                <a16:creationId xmlns:a16="http://schemas.microsoft.com/office/drawing/2014/main" id="{AEFA0BDF-EBE3-F933-EF03-DEF4C3C92155}"/>
              </a:ext>
            </a:extLst>
          </p:cNvPr>
          <p:cNvSpPr/>
          <p:nvPr/>
        </p:nvSpPr>
        <p:spPr>
          <a:xfrm rot="5400000">
            <a:off x="6415024" y="-5197445"/>
            <a:ext cx="50876" cy="11503077"/>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BA11B98F-7CE1-9ECD-88E4-07E0C74653A8}"/>
              </a:ext>
            </a:extLst>
          </p:cNvPr>
          <p:cNvGrpSpPr/>
          <p:nvPr/>
        </p:nvGrpSpPr>
        <p:grpSpPr>
          <a:xfrm>
            <a:off x="11527628" y="8753"/>
            <a:ext cx="565403" cy="429397"/>
            <a:chOff x="11527628" y="8753"/>
            <a:chExt cx="565403" cy="429397"/>
          </a:xfrm>
        </p:grpSpPr>
        <p:sp>
          <p:nvSpPr>
            <p:cNvPr id="33" name="Isosceles Triangle 32">
              <a:extLst>
                <a:ext uri="{FF2B5EF4-FFF2-40B4-BE49-F238E27FC236}">
                  <a16:creationId xmlns:a16="http://schemas.microsoft.com/office/drawing/2014/main" id="{897E5A46-EB61-3C04-B78C-2B3AEDF173F1}"/>
                </a:ext>
              </a:extLst>
            </p:cNvPr>
            <p:cNvSpPr/>
            <p:nvPr/>
          </p:nvSpPr>
          <p:spPr>
            <a:xfrm>
              <a:off x="11527628" y="8753"/>
              <a:ext cx="565403" cy="212417"/>
            </a:xfrm>
            <a:prstGeom prst="triangle">
              <a:avLst/>
            </a:prstGeom>
            <a:solidFill>
              <a:srgbClr val="A85400"/>
            </a:solidFill>
            <a:ln>
              <a:solidFill>
                <a:srgbClr val="4C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61B15A7-6A1D-F2C9-B8E8-836C3B9C70CF}"/>
                </a:ext>
              </a:extLst>
            </p:cNvPr>
            <p:cNvSpPr/>
            <p:nvPr/>
          </p:nvSpPr>
          <p:spPr>
            <a:xfrm>
              <a:off x="11633200" y="225733"/>
              <a:ext cx="355600" cy="212417"/>
            </a:xfrm>
            <a:prstGeom prst="rect">
              <a:avLst/>
            </a:prstGeom>
            <a:solidFill>
              <a:srgbClr val="A85400"/>
            </a:solidFill>
            <a:ln>
              <a:solidFill>
                <a:srgbClr val="4C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144" name="Table 143">
            <a:extLst>
              <a:ext uri="{FF2B5EF4-FFF2-40B4-BE49-F238E27FC236}">
                <a16:creationId xmlns:a16="http://schemas.microsoft.com/office/drawing/2014/main" id="{4C6F2203-ACBE-F4FA-F03E-F2E99E4AED85}"/>
              </a:ext>
            </a:extLst>
          </p:cNvPr>
          <p:cNvGraphicFramePr>
            <a:graphicFrameLocks noGrp="1"/>
          </p:cNvGraphicFramePr>
          <p:nvPr>
            <p:extLst>
              <p:ext uri="{D42A27DB-BD31-4B8C-83A1-F6EECF244321}">
                <p14:modId xmlns:p14="http://schemas.microsoft.com/office/powerpoint/2010/main" val="352338952"/>
              </p:ext>
            </p:extLst>
          </p:nvPr>
        </p:nvGraphicFramePr>
        <p:xfrm>
          <a:off x="3622997" y="1131170"/>
          <a:ext cx="1400712" cy="1704110"/>
        </p:xfrm>
        <a:graphic>
          <a:graphicData uri="http://schemas.openxmlformats.org/drawingml/2006/table">
            <a:tbl>
              <a:tblPr>
                <a:tableStyleId>{5C22544A-7EE6-4342-B048-85BDC9FD1C3A}</a:tableStyleId>
              </a:tblPr>
              <a:tblGrid>
                <a:gridCol w="1400712">
                  <a:extLst>
                    <a:ext uri="{9D8B030D-6E8A-4147-A177-3AD203B41FA5}">
                      <a16:colId xmlns:a16="http://schemas.microsoft.com/office/drawing/2014/main" val="920285146"/>
                    </a:ext>
                  </a:extLst>
                </a:gridCol>
              </a:tblGrid>
              <a:tr h="342030">
                <a:tc>
                  <a:txBody>
                    <a:bodyPr/>
                    <a:lstStyle/>
                    <a:p>
                      <a:pPr marL="0" indent="0" algn="r" fontAlgn="b">
                        <a:buFont typeface="Arial" panose="020B0604020202020204" pitchFamily="34" charset="0"/>
                        <a:buNone/>
                      </a:pPr>
                      <a:endParaRPr lang="en-US" sz="1600" kern="1200" dirty="0">
                        <a:solidFill>
                          <a:schemeClr val="tx1"/>
                        </a:solidFill>
                        <a:latin typeface="Cambria" panose="02040503050406030204" pitchFamily="18" charset="0"/>
                        <a:ea typeface="Cambria" panose="02040503050406030204" pitchFamily="18" charset="0"/>
                        <a:cs typeface="+mn-cs"/>
                      </a:endParaRP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6576076"/>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Math</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560258080"/>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ELA</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851075243"/>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Science</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890843025"/>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History</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253374724"/>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English</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359820836"/>
                  </a:ext>
                </a:extLst>
              </a:tr>
            </a:tbl>
          </a:graphicData>
        </a:graphic>
      </p:graphicFrame>
      <p:sp>
        <p:nvSpPr>
          <p:cNvPr id="160" name="Rectangle 159">
            <a:extLst>
              <a:ext uri="{FF2B5EF4-FFF2-40B4-BE49-F238E27FC236}">
                <a16:creationId xmlns:a16="http://schemas.microsoft.com/office/drawing/2014/main" id="{EF351E8E-9F85-34C0-FE20-F19CDE0E9099}"/>
              </a:ext>
            </a:extLst>
          </p:cNvPr>
          <p:cNvSpPr/>
          <p:nvPr/>
        </p:nvSpPr>
        <p:spPr>
          <a:xfrm>
            <a:off x="770330" y="636136"/>
            <a:ext cx="2943152" cy="448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u="sng" dirty="0">
                <a:solidFill>
                  <a:srgbClr val="4C2600"/>
                </a:solidFill>
                <a:latin typeface="Cambria" panose="02040503050406030204" pitchFamily="18" charset="0"/>
                <a:ea typeface="Cambria" panose="02040503050406030204" pitchFamily="18" charset="0"/>
                <a:cs typeface="Sanskrit Text" panose="020B0502040204020203" pitchFamily="18" charset="0"/>
              </a:rPr>
              <a:t>ITS</a:t>
            </a:r>
            <a:r>
              <a:rPr lang="en-US" sz="3200" b="1" dirty="0">
                <a:solidFill>
                  <a:srgbClr val="4C2600"/>
                </a:solidFill>
                <a:latin typeface="Cambria" panose="02040503050406030204" pitchFamily="18" charset="0"/>
                <a:ea typeface="Cambria" panose="02040503050406030204" pitchFamily="18" charset="0"/>
                <a:cs typeface="Sanskrit Text" panose="020B0502040204020203" pitchFamily="18" charset="0"/>
              </a:rPr>
              <a:t> </a:t>
            </a:r>
            <a:r>
              <a:rPr lang="en-US" sz="3200" dirty="0">
                <a:solidFill>
                  <a:srgbClr val="4C2600"/>
                </a:solidFill>
                <a:latin typeface="Cambria" panose="02040503050406030204" pitchFamily="18" charset="0"/>
                <a:ea typeface="Cambria" panose="02040503050406030204" pitchFamily="18" charset="0"/>
                <a:cs typeface="Sanskrit Text" panose="020B0502040204020203" pitchFamily="18" charset="0"/>
              </a:rPr>
              <a:t>search tool</a:t>
            </a:r>
          </a:p>
        </p:txBody>
      </p:sp>
      <p:grpSp>
        <p:nvGrpSpPr>
          <p:cNvPr id="59" name="Group 58">
            <a:extLst>
              <a:ext uri="{FF2B5EF4-FFF2-40B4-BE49-F238E27FC236}">
                <a16:creationId xmlns:a16="http://schemas.microsoft.com/office/drawing/2014/main" id="{6F100402-FF04-4D46-2F23-24F94B2206BF}"/>
              </a:ext>
            </a:extLst>
          </p:cNvPr>
          <p:cNvGrpSpPr/>
          <p:nvPr/>
        </p:nvGrpSpPr>
        <p:grpSpPr>
          <a:xfrm>
            <a:off x="4773946" y="1503322"/>
            <a:ext cx="218965" cy="1295216"/>
            <a:chOff x="3848107" y="1503322"/>
            <a:chExt cx="218965" cy="1295216"/>
          </a:xfrm>
        </p:grpSpPr>
        <p:grpSp>
          <p:nvGrpSpPr>
            <p:cNvPr id="52" name="Group 51">
              <a:extLst>
                <a:ext uri="{FF2B5EF4-FFF2-40B4-BE49-F238E27FC236}">
                  <a16:creationId xmlns:a16="http://schemas.microsoft.com/office/drawing/2014/main" id="{9407437A-B68B-7739-F79A-8A244CB84363}"/>
                </a:ext>
              </a:extLst>
            </p:cNvPr>
            <p:cNvGrpSpPr/>
            <p:nvPr/>
          </p:nvGrpSpPr>
          <p:grpSpPr>
            <a:xfrm>
              <a:off x="3848107" y="1503322"/>
              <a:ext cx="218965" cy="1295216"/>
              <a:chOff x="3848107" y="1503322"/>
              <a:chExt cx="218965" cy="1295216"/>
            </a:xfrm>
          </p:grpSpPr>
          <p:sp>
            <p:nvSpPr>
              <p:cNvPr id="170" name="Rectangle 169">
                <a:extLst>
                  <a:ext uri="{FF2B5EF4-FFF2-40B4-BE49-F238E27FC236}">
                    <a16:creationId xmlns:a16="http://schemas.microsoft.com/office/drawing/2014/main" id="{7AF7D7A2-C5BD-2F55-E9F4-C301B52E85DA}"/>
                  </a:ext>
                </a:extLst>
              </p:cNvPr>
              <p:cNvSpPr/>
              <p:nvPr/>
            </p:nvSpPr>
            <p:spPr>
              <a:xfrm>
                <a:off x="3854713" y="2593782"/>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77EF7085-D838-5191-205F-32E9288970DB}"/>
                  </a:ext>
                </a:extLst>
              </p:cNvPr>
              <p:cNvSpPr/>
              <p:nvPr/>
            </p:nvSpPr>
            <p:spPr>
              <a:xfrm>
                <a:off x="3854713" y="2326462"/>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311FF225-8071-ECF5-820A-F2D3DF17CD5A}"/>
                  </a:ext>
                </a:extLst>
              </p:cNvPr>
              <p:cNvSpPr/>
              <p:nvPr/>
            </p:nvSpPr>
            <p:spPr>
              <a:xfrm>
                <a:off x="3854681" y="2052082"/>
                <a:ext cx="212391"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32433400-0808-3A75-9374-F1D857868FD7}"/>
                  </a:ext>
                </a:extLst>
              </p:cNvPr>
              <p:cNvSpPr/>
              <p:nvPr/>
            </p:nvSpPr>
            <p:spPr>
              <a:xfrm>
                <a:off x="3848107" y="1777702"/>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59AE75F7-5F98-B534-FD9D-BC39CBB76FF2}"/>
                  </a:ext>
                </a:extLst>
              </p:cNvPr>
              <p:cNvSpPr/>
              <p:nvPr/>
            </p:nvSpPr>
            <p:spPr>
              <a:xfrm>
                <a:off x="3848107" y="1503322"/>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E259679E-CB83-EA21-AF7F-B1AB1B52AC7A}"/>
                </a:ext>
              </a:extLst>
            </p:cNvPr>
            <p:cNvGrpSpPr/>
            <p:nvPr/>
          </p:nvGrpSpPr>
          <p:grpSpPr>
            <a:xfrm>
              <a:off x="3875301" y="1525938"/>
              <a:ext cx="159611" cy="429486"/>
              <a:chOff x="3875301" y="1525938"/>
              <a:chExt cx="159611" cy="429486"/>
            </a:xfrm>
          </p:grpSpPr>
          <p:sp>
            <p:nvSpPr>
              <p:cNvPr id="179" name="Rectangle 178">
                <a:extLst>
                  <a:ext uri="{FF2B5EF4-FFF2-40B4-BE49-F238E27FC236}">
                    <a16:creationId xmlns:a16="http://schemas.microsoft.com/office/drawing/2014/main" id="{D61F6AD5-EA7D-7DB0-8300-BEEEAE8C6F23}"/>
                  </a:ext>
                </a:extLst>
              </p:cNvPr>
              <p:cNvSpPr/>
              <p:nvPr/>
            </p:nvSpPr>
            <p:spPr>
              <a:xfrm>
                <a:off x="3876943" y="1801589"/>
                <a:ext cx="157969" cy="153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8E18DA4F-6C9A-A30C-9AC0-AAB76EDB44CB}"/>
                  </a:ext>
                </a:extLst>
              </p:cNvPr>
              <p:cNvSpPr/>
              <p:nvPr/>
            </p:nvSpPr>
            <p:spPr>
              <a:xfrm>
                <a:off x="3875301" y="1525938"/>
                <a:ext cx="157969" cy="153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aphicFrame>
        <p:nvGraphicFramePr>
          <p:cNvPr id="215" name="Table 214">
            <a:extLst>
              <a:ext uri="{FF2B5EF4-FFF2-40B4-BE49-F238E27FC236}">
                <a16:creationId xmlns:a16="http://schemas.microsoft.com/office/drawing/2014/main" id="{CC1EFB5E-644C-410E-BF93-023F720B1737}"/>
              </a:ext>
            </a:extLst>
          </p:cNvPr>
          <p:cNvGraphicFramePr>
            <a:graphicFrameLocks noGrp="1"/>
          </p:cNvGraphicFramePr>
          <p:nvPr>
            <p:extLst>
              <p:ext uri="{D42A27DB-BD31-4B8C-83A1-F6EECF244321}">
                <p14:modId xmlns:p14="http://schemas.microsoft.com/office/powerpoint/2010/main" val="3467350177"/>
              </p:ext>
            </p:extLst>
          </p:nvPr>
        </p:nvGraphicFramePr>
        <p:xfrm>
          <a:off x="6713602" y="1131170"/>
          <a:ext cx="1400712" cy="1431694"/>
        </p:xfrm>
        <a:graphic>
          <a:graphicData uri="http://schemas.openxmlformats.org/drawingml/2006/table">
            <a:tbl>
              <a:tblPr>
                <a:tableStyleId>{5C22544A-7EE6-4342-B048-85BDC9FD1C3A}</a:tableStyleId>
              </a:tblPr>
              <a:tblGrid>
                <a:gridCol w="1400712">
                  <a:extLst>
                    <a:ext uri="{9D8B030D-6E8A-4147-A177-3AD203B41FA5}">
                      <a16:colId xmlns:a16="http://schemas.microsoft.com/office/drawing/2014/main" val="920285146"/>
                    </a:ext>
                  </a:extLst>
                </a:gridCol>
              </a:tblGrid>
              <a:tr h="342030">
                <a:tc>
                  <a:txBody>
                    <a:bodyPr/>
                    <a:lstStyle/>
                    <a:p>
                      <a:pPr marL="0" indent="0" algn="r" fontAlgn="b">
                        <a:buFont typeface="Arial" panose="020B0604020202020204" pitchFamily="34" charset="0"/>
                        <a:buNone/>
                      </a:pPr>
                      <a:endParaRPr lang="en-US" sz="1600" kern="1200" dirty="0">
                        <a:solidFill>
                          <a:schemeClr val="tx1"/>
                        </a:solidFill>
                        <a:latin typeface="Cambria" panose="02040503050406030204" pitchFamily="18" charset="0"/>
                        <a:ea typeface="Cambria" panose="02040503050406030204" pitchFamily="18" charset="0"/>
                        <a:cs typeface="+mn-cs"/>
                      </a:endParaRP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6576076"/>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Pre-K</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560258080"/>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Elementary</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851075243"/>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Middle</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890843025"/>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High</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359820836"/>
                  </a:ext>
                </a:extLst>
              </a:tr>
            </a:tbl>
          </a:graphicData>
        </a:graphic>
      </p:graphicFrame>
      <p:grpSp>
        <p:nvGrpSpPr>
          <p:cNvPr id="42" name="Group 41">
            <a:extLst>
              <a:ext uri="{FF2B5EF4-FFF2-40B4-BE49-F238E27FC236}">
                <a16:creationId xmlns:a16="http://schemas.microsoft.com/office/drawing/2014/main" id="{6819A3B7-8E31-1C7A-B4AB-317971D83404}"/>
              </a:ext>
            </a:extLst>
          </p:cNvPr>
          <p:cNvGrpSpPr/>
          <p:nvPr/>
        </p:nvGrpSpPr>
        <p:grpSpPr>
          <a:xfrm>
            <a:off x="4743856" y="1189648"/>
            <a:ext cx="285725" cy="239988"/>
            <a:chOff x="3863977" y="1509872"/>
            <a:chExt cx="285725" cy="239988"/>
          </a:xfrm>
          <a:solidFill>
            <a:schemeClr val="accent2">
              <a:lumMod val="75000"/>
              <a:alpha val="34000"/>
            </a:schemeClr>
          </a:solidFill>
        </p:grpSpPr>
        <p:sp>
          <p:nvSpPr>
            <p:cNvPr id="139" name="Isosceles Triangle 138">
              <a:extLst>
                <a:ext uri="{FF2B5EF4-FFF2-40B4-BE49-F238E27FC236}">
                  <a16:creationId xmlns:a16="http://schemas.microsoft.com/office/drawing/2014/main" id="{0D209122-F19E-F2E5-EFF3-7F02FA2BDB2E}"/>
                </a:ext>
              </a:extLst>
            </p:cNvPr>
            <p:cNvSpPr/>
            <p:nvPr/>
          </p:nvSpPr>
          <p:spPr>
            <a:xfrm rot="10800000">
              <a:off x="3863977" y="1509872"/>
              <a:ext cx="285725" cy="239988"/>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nvGrpSpPr>
            <p:cNvPr id="40" name="Group 39">
              <a:extLst>
                <a:ext uri="{FF2B5EF4-FFF2-40B4-BE49-F238E27FC236}">
                  <a16:creationId xmlns:a16="http://schemas.microsoft.com/office/drawing/2014/main" id="{0E7FF8F3-6E77-9116-92FC-7DED92226629}"/>
                </a:ext>
              </a:extLst>
            </p:cNvPr>
            <p:cNvGrpSpPr/>
            <p:nvPr/>
          </p:nvGrpSpPr>
          <p:grpSpPr>
            <a:xfrm>
              <a:off x="3892464" y="1556446"/>
              <a:ext cx="228749" cy="190471"/>
              <a:chOff x="3892464" y="1556446"/>
              <a:chExt cx="228749" cy="190471"/>
            </a:xfrm>
            <a:grpFill/>
          </p:grpSpPr>
          <p:sp>
            <p:nvSpPr>
              <p:cNvPr id="140" name="Isosceles Triangle 139">
                <a:extLst>
                  <a:ext uri="{FF2B5EF4-FFF2-40B4-BE49-F238E27FC236}">
                    <a16:creationId xmlns:a16="http://schemas.microsoft.com/office/drawing/2014/main" id="{1D0A2EC6-E804-611B-72D9-BE48F26E5127}"/>
                  </a:ext>
                </a:extLst>
              </p:cNvPr>
              <p:cNvSpPr/>
              <p:nvPr/>
            </p:nvSpPr>
            <p:spPr>
              <a:xfrm rot="10800000">
                <a:off x="3892464" y="1556446"/>
                <a:ext cx="228749" cy="188651"/>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41" name="Isosceles Triangle 140">
                <a:extLst>
                  <a:ext uri="{FF2B5EF4-FFF2-40B4-BE49-F238E27FC236}">
                    <a16:creationId xmlns:a16="http://schemas.microsoft.com/office/drawing/2014/main" id="{30C157BA-6172-9B99-35CD-DD5C7162B5DE}"/>
                  </a:ext>
                </a:extLst>
              </p:cNvPr>
              <p:cNvSpPr/>
              <p:nvPr/>
            </p:nvSpPr>
            <p:spPr>
              <a:xfrm rot="10800000">
                <a:off x="3916719" y="1598374"/>
                <a:ext cx="180238" cy="143081"/>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42" name="Isosceles Triangle 141">
                <a:extLst>
                  <a:ext uri="{FF2B5EF4-FFF2-40B4-BE49-F238E27FC236}">
                    <a16:creationId xmlns:a16="http://schemas.microsoft.com/office/drawing/2014/main" id="{6BEB94F2-23C7-9C0E-8794-CB6D5C00BA64}"/>
                  </a:ext>
                </a:extLst>
              </p:cNvPr>
              <p:cNvSpPr/>
              <p:nvPr/>
            </p:nvSpPr>
            <p:spPr>
              <a:xfrm rot="10800000">
                <a:off x="3949467" y="1642207"/>
                <a:ext cx="119749" cy="103720"/>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43" name="Isosceles Triangle 142">
                <a:extLst>
                  <a:ext uri="{FF2B5EF4-FFF2-40B4-BE49-F238E27FC236}">
                    <a16:creationId xmlns:a16="http://schemas.microsoft.com/office/drawing/2014/main" id="{A291098A-F8AB-700F-D670-3B87C9DF120D}"/>
                  </a:ext>
                </a:extLst>
              </p:cNvPr>
              <p:cNvSpPr/>
              <p:nvPr/>
            </p:nvSpPr>
            <p:spPr>
              <a:xfrm rot="10800000">
                <a:off x="3969460" y="1682833"/>
                <a:ext cx="74754" cy="64084"/>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grpSp>
      <p:grpSp>
        <p:nvGrpSpPr>
          <p:cNvPr id="217" name="Group 216">
            <a:extLst>
              <a:ext uri="{FF2B5EF4-FFF2-40B4-BE49-F238E27FC236}">
                <a16:creationId xmlns:a16="http://schemas.microsoft.com/office/drawing/2014/main" id="{7218058E-3CE5-DD6C-14BB-417CA9074D90}"/>
              </a:ext>
            </a:extLst>
          </p:cNvPr>
          <p:cNvGrpSpPr/>
          <p:nvPr/>
        </p:nvGrpSpPr>
        <p:grpSpPr>
          <a:xfrm>
            <a:off x="7876378" y="1504044"/>
            <a:ext cx="212361" cy="1027174"/>
            <a:chOff x="3864495" y="1494549"/>
            <a:chExt cx="212361" cy="1027174"/>
          </a:xfrm>
        </p:grpSpPr>
        <p:sp>
          <p:nvSpPr>
            <p:cNvPr id="222" name="Rectangle 221">
              <a:extLst>
                <a:ext uri="{FF2B5EF4-FFF2-40B4-BE49-F238E27FC236}">
                  <a16:creationId xmlns:a16="http://schemas.microsoft.com/office/drawing/2014/main" id="{6FA641EE-053A-A83A-CE96-552E57F0B44C}"/>
                </a:ext>
              </a:extLst>
            </p:cNvPr>
            <p:cNvSpPr/>
            <p:nvPr/>
          </p:nvSpPr>
          <p:spPr>
            <a:xfrm>
              <a:off x="3864495" y="2316967"/>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 name="Rectangle 222">
              <a:extLst>
                <a:ext uri="{FF2B5EF4-FFF2-40B4-BE49-F238E27FC236}">
                  <a16:creationId xmlns:a16="http://schemas.microsoft.com/office/drawing/2014/main" id="{10013AEA-ABF6-BBCC-798B-055A78CEF615}"/>
                </a:ext>
              </a:extLst>
            </p:cNvPr>
            <p:cNvSpPr/>
            <p:nvPr/>
          </p:nvSpPr>
          <p:spPr>
            <a:xfrm>
              <a:off x="3864495" y="2042587"/>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6C2CAF4B-2090-B7B2-D71A-A361796AF301}"/>
                </a:ext>
              </a:extLst>
            </p:cNvPr>
            <p:cNvSpPr/>
            <p:nvPr/>
          </p:nvSpPr>
          <p:spPr>
            <a:xfrm>
              <a:off x="3864497" y="1768207"/>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224">
              <a:extLst>
                <a:ext uri="{FF2B5EF4-FFF2-40B4-BE49-F238E27FC236}">
                  <a16:creationId xmlns:a16="http://schemas.microsoft.com/office/drawing/2014/main" id="{66E8F963-FC21-70EE-0081-27B2B06E10D0}"/>
                </a:ext>
              </a:extLst>
            </p:cNvPr>
            <p:cNvSpPr/>
            <p:nvPr/>
          </p:nvSpPr>
          <p:spPr>
            <a:xfrm>
              <a:off x="3864497" y="1494549"/>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6" name="Rectangle 225">
            <a:extLst>
              <a:ext uri="{FF2B5EF4-FFF2-40B4-BE49-F238E27FC236}">
                <a16:creationId xmlns:a16="http://schemas.microsoft.com/office/drawing/2014/main" id="{9646615E-30F2-032C-A2ED-C5D59BEBD665}"/>
              </a:ext>
            </a:extLst>
          </p:cNvPr>
          <p:cNvSpPr/>
          <p:nvPr/>
        </p:nvSpPr>
        <p:spPr>
          <a:xfrm>
            <a:off x="7903372" y="2351922"/>
            <a:ext cx="157969" cy="153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8" name="Group 227">
            <a:extLst>
              <a:ext uri="{FF2B5EF4-FFF2-40B4-BE49-F238E27FC236}">
                <a16:creationId xmlns:a16="http://schemas.microsoft.com/office/drawing/2014/main" id="{9EEE0D3C-F55E-4A03-DDF4-E3DD68887080}"/>
              </a:ext>
            </a:extLst>
          </p:cNvPr>
          <p:cNvGrpSpPr/>
          <p:nvPr/>
        </p:nvGrpSpPr>
        <p:grpSpPr>
          <a:xfrm>
            <a:off x="11560074" y="1510975"/>
            <a:ext cx="212359" cy="753749"/>
            <a:chOff x="3864497" y="1494549"/>
            <a:chExt cx="212359" cy="753749"/>
          </a:xfrm>
        </p:grpSpPr>
        <p:sp>
          <p:nvSpPr>
            <p:cNvPr id="230" name="Rectangle 229">
              <a:extLst>
                <a:ext uri="{FF2B5EF4-FFF2-40B4-BE49-F238E27FC236}">
                  <a16:creationId xmlns:a16="http://schemas.microsoft.com/office/drawing/2014/main" id="{CC9F7778-CE53-37DF-7D8A-473CF90BC919}"/>
                </a:ext>
              </a:extLst>
            </p:cNvPr>
            <p:cNvSpPr/>
            <p:nvPr/>
          </p:nvSpPr>
          <p:spPr>
            <a:xfrm>
              <a:off x="3864497" y="2043542"/>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a:extLst>
                <a:ext uri="{FF2B5EF4-FFF2-40B4-BE49-F238E27FC236}">
                  <a16:creationId xmlns:a16="http://schemas.microsoft.com/office/drawing/2014/main" id="{0C4A4489-654D-BE7E-431B-E5B365994089}"/>
                </a:ext>
              </a:extLst>
            </p:cNvPr>
            <p:cNvSpPr/>
            <p:nvPr/>
          </p:nvSpPr>
          <p:spPr>
            <a:xfrm>
              <a:off x="3864497" y="1768207"/>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ectangle 231">
              <a:extLst>
                <a:ext uri="{FF2B5EF4-FFF2-40B4-BE49-F238E27FC236}">
                  <a16:creationId xmlns:a16="http://schemas.microsoft.com/office/drawing/2014/main" id="{58A5B9DE-0E2C-2B2B-D20C-65FBD134AD8E}"/>
                </a:ext>
              </a:extLst>
            </p:cNvPr>
            <p:cNvSpPr/>
            <p:nvPr/>
          </p:nvSpPr>
          <p:spPr>
            <a:xfrm>
              <a:off x="3864497" y="1494549"/>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3" name="Rectangle 232">
            <a:extLst>
              <a:ext uri="{FF2B5EF4-FFF2-40B4-BE49-F238E27FC236}">
                <a16:creationId xmlns:a16="http://schemas.microsoft.com/office/drawing/2014/main" id="{ED1EAC10-08E0-1289-78DE-E42339D50351}"/>
              </a:ext>
            </a:extLst>
          </p:cNvPr>
          <p:cNvSpPr/>
          <p:nvPr/>
        </p:nvSpPr>
        <p:spPr>
          <a:xfrm>
            <a:off x="11587266" y="1539584"/>
            <a:ext cx="157969" cy="153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9" name="Table 73">
            <a:extLst>
              <a:ext uri="{FF2B5EF4-FFF2-40B4-BE49-F238E27FC236}">
                <a16:creationId xmlns:a16="http://schemas.microsoft.com/office/drawing/2014/main" id="{FE034F70-3174-57FF-FCCB-334F3F632AC8}"/>
              </a:ext>
            </a:extLst>
          </p:cNvPr>
          <p:cNvGraphicFramePr>
            <a:graphicFrameLocks noGrp="1"/>
          </p:cNvGraphicFramePr>
          <p:nvPr>
            <p:extLst>
              <p:ext uri="{D42A27DB-BD31-4B8C-83A1-F6EECF244321}">
                <p14:modId xmlns:p14="http://schemas.microsoft.com/office/powerpoint/2010/main" val="2881806850"/>
              </p:ext>
            </p:extLst>
          </p:nvPr>
        </p:nvGraphicFramePr>
        <p:xfrm>
          <a:off x="896131" y="3042910"/>
          <a:ext cx="10970345" cy="3111346"/>
        </p:xfrm>
        <a:graphic>
          <a:graphicData uri="http://schemas.openxmlformats.org/drawingml/2006/table">
            <a:tbl>
              <a:tblPr firstRow="1" bandRow="1">
                <a:tableStyleId>{5C22544A-7EE6-4342-B048-85BDC9FD1C3A}</a:tableStyleId>
              </a:tblPr>
              <a:tblGrid>
                <a:gridCol w="433905">
                  <a:extLst>
                    <a:ext uri="{9D8B030D-6E8A-4147-A177-3AD203B41FA5}">
                      <a16:colId xmlns:a16="http://schemas.microsoft.com/office/drawing/2014/main" val="2980535094"/>
                    </a:ext>
                  </a:extLst>
                </a:gridCol>
                <a:gridCol w="1654233">
                  <a:extLst>
                    <a:ext uri="{9D8B030D-6E8A-4147-A177-3AD203B41FA5}">
                      <a16:colId xmlns:a16="http://schemas.microsoft.com/office/drawing/2014/main" val="2259543416"/>
                    </a:ext>
                  </a:extLst>
                </a:gridCol>
                <a:gridCol w="1720735">
                  <a:extLst>
                    <a:ext uri="{9D8B030D-6E8A-4147-A177-3AD203B41FA5}">
                      <a16:colId xmlns:a16="http://schemas.microsoft.com/office/drawing/2014/main" val="781682288"/>
                    </a:ext>
                  </a:extLst>
                </a:gridCol>
                <a:gridCol w="1305098">
                  <a:extLst>
                    <a:ext uri="{9D8B030D-6E8A-4147-A177-3AD203B41FA5}">
                      <a16:colId xmlns:a16="http://schemas.microsoft.com/office/drawing/2014/main" val="1406420279"/>
                    </a:ext>
                  </a:extLst>
                </a:gridCol>
                <a:gridCol w="4247803">
                  <a:extLst>
                    <a:ext uri="{9D8B030D-6E8A-4147-A177-3AD203B41FA5}">
                      <a16:colId xmlns:a16="http://schemas.microsoft.com/office/drawing/2014/main" val="3356388029"/>
                    </a:ext>
                  </a:extLst>
                </a:gridCol>
                <a:gridCol w="1608571">
                  <a:extLst>
                    <a:ext uri="{9D8B030D-6E8A-4147-A177-3AD203B41FA5}">
                      <a16:colId xmlns:a16="http://schemas.microsoft.com/office/drawing/2014/main" val="2134827846"/>
                    </a:ext>
                  </a:extLst>
                </a:gridCol>
              </a:tblGrid>
              <a:tr h="444478">
                <a:tc>
                  <a:txBody>
                    <a:bodyPr/>
                    <a:lstStyle/>
                    <a:p>
                      <a:pPr marL="0" indent="0" algn="ctr" defTabSz="914400" rtl="0" eaLnBrk="1" fontAlgn="b" latinLnBrk="0" hangingPunct="1">
                        <a:buFont typeface="Arial" panose="020B0604020202020204" pitchFamily="34" charset="0"/>
                        <a:buNone/>
                      </a:pPr>
                      <a:endParaRPr lang="en-US" sz="1600" kern="1200" dirty="0">
                        <a:solidFill>
                          <a:schemeClr val="tx1"/>
                        </a:solidFill>
                        <a:latin typeface="Cambria" panose="02040503050406030204" pitchFamily="18" charset="0"/>
                        <a:ea typeface="Cambria" panose="02040503050406030204" pitchFamily="18" charset="0"/>
                        <a:cs typeface="+mn-cs"/>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ctr" defTabSz="914400" rtl="0" eaLnBrk="1" fontAlgn="b" latinLnBrk="0" hangingPunct="1">
                        <a:buFont typeface="Arial" panose="020B0604020202020204" pitchFamily="34" charset="0"/>
                        <a:buNone/>
                      </a:pPr>
                      <a:r>
                        <a:rPr lang="en-US" sz="1600" b="1" i="1" u="sng" kern="1200" dirty="0">
                          <a:solidFill>
                            <a:schemeClr val="accent2">
                              <a:lumMod val="50000"/>
                            </a:schemeClr>
                          </a:solidFill>
                          <a:latin typeface="Cambria" panose="02040503050406030204" pitchFamily="18" charset="0"/>
                          <a:ea typeface="Cambria" panose="02040503050406030204" pitchFamily="18" charset="0"/>
                          <a:cs typeface="+mn-cs"/>
                        </a:rPr>
                        <a:t>School</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ctr" defTabSz="914400" rtl="0" eaLnBrk="1" fontAlgn="b" latinLnBrk="0" hangingPunct="1">
                        <a:buFont typeface="Arial" panose="020B0604020202020204" pitchFamily="34" charset="0"/>
                        <a:buNone/>
                      </a:pPr>
                      <a:r>
                        <a:rPr lang="en-US" sz="1600" b="1" i="1" u="sng" kern="1200" dirty="0">
                          <a:solidFill>
                            <a:schemeClr val="accent2">
                              <a:lumMod val="50000"/>
                            </a:schemeClr>
                          </a:solidFill>
                          <a:latin typeface="Cambria" panose="02040503050406030204" pitchFamily="18" charset="0"/>
                          <a:ea typeface="Cambria" panose="02040503050406030204" pitchFamily="18" charset="0"/>
                          <a:cs typeface="+mn-cs"/>
                        </a:rPr>
                        <a:t>Subject</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ctr" defTabSz="914400" rtl="0" eaLnBrk="1" fontAlgn="b" latinLnBrk="0" hangingPunct="1">
                        <a:buFont typeface="Arial" panose="020B0604020202020204" pitchFamily="34" charset="0"/>
                        <a:buNone/>
                      </a:pPr>
                      <a:r>
                        <a:rPr lang="en-US" sz="1600" b="1" i="1" u="sng" kern="1200" dirty="0">
                          <a:solidFill>
                            <a:schemeClr val="accent2">
                              <a:lumMod val="50000"/>
                            </a:schemeClr>
                          </a:solidFill>
                          <a:latin typeface="Cambria" panose="02040503050406030204" pitchFamily="18" charset="0"/>
                          <a:ea typeface="Cambria" panose="02040503050406030204" pitchFamily="18" charset="0"/>
                          <a:cs typeface="+mn-cs"/>
                        </a:rPr>
                        <a:t>Grade</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ctr" defTabSz="914400" rtl="0" eaLnBrk="1" fontAlgn="b" latinLnBrk="0" hangingPunct="1">
                        <a:buFont typeface="Arial" panose="020B0604020202020204" pitchFamily="34" charset="0"/>
                        <a:buNone/>
                      </a:pPr>
                      <a:r>
                        <a:rPr lang="en-US" sz="1600" b="1" i="1" u="sng" kern="1200" dirty="0">
                          <a:solidFill>
                            <a:schemeClr val="accent2">
                              <a:lumMod val="50000"/>
                            </a:schemeClr>
                          </a:solidFill>
                          <a:latin typeface="Cambria" panose="02040503050406030204" pitchFamily="18" charset="0"/>
                          <a:ea typeface="Cambria" panose="02040503050406030204" pitchFamily="18" charset="0"/>
                          <a:cs typeface="+mn-cs"/>
                        </a:rPr>
                        <a:t>Link</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ctr" defTabSz="914400" rtl="0" eaLnBrk="1" fontAlgn="b" latinLnBrk="0" hangingPunct="1">
                        <a:buFont typeface="Arial" panose="020B0604020202020204" pitchFamily="34" charset="0"/>
                        <a:buNone/>
                      </a:pPr>
                      <a:r>
                        <a:rPr lang="en-US" sz="1600" b="1" i="1" u="sng" kern="1200" dirty="0">
                          <a:solidFill>
                            <a:schemeClr val="accent2">
                              <a:lumMod val="50000"/>
                            </a:schemeClr>
                          </a:solidFill>
                          <a:latin typeface="Cambria" panose="02040503050406030204" pitchFamily="18" charset="0"/>
                          <a:ea typeface="Cambria" panose="02040503050406030204" pitchFamily="18" charset="0"/>
                          <a:cs typeface="+mn-cs"/>
                        </a:rPr>
                        <a:t>Add to</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3244376954"/>
                  </a:ext>
                </a:extLst>
              </a:tr>
              <a:tr h="444478">
                <a:tc>
                  <a:txBody>
                    <a:bodyPr/>
                    <a:lstStyle/>
                    <a:p>
                      <a:pPr marL="0" indent="0" algn="ctr" defTabSz="914400" rtl="0" eaLnBrk="1" fontAlgn="b" latinLnBrk="0" hangingPunct="1">
                        <a:buFont typeface="Arial" panose="020B0604020202020204" pitchFamily="34" charset="0"/>
                        <a:buNone/>
                      </a:pPr>
                      <a:r>
                        <a:rPr lang="en-US" sz="1400" b="1" i="1" u="sng" kern="1200" dirty="0">
                          <a:solidFill>
                            <a:schemeClr val="accent2">
                              <a:lumMod val="50000"/>
                            </a:schemeClr>
                          </a:solidFill>
                          <a:latin typeface="Cambria" panose="02040503050406030204" pitchFamily="18" charset="0"/>
                          <a:ea typeface="Cambria" panose="02040503050406030204" pitchFamily="18" charset="0"/>
                          <a:cs typeface="+mn-cs"/>
                        </a:rPr>
                        <a:t>1</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Carnegie Learning</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Math (Algebra)</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Grade: 9</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l" defTabSz="914400" rtl="0" eaLnBrk="1" fontAlgn="b" latinLnBrk="0" hangingPunct="1">
                        <a:buFont typeface="Arial" panose="020B0604020202020204" pitchFamily="34" charset="0"/>
                        <a:buNone/>
                      </a:pPr>
                      <a:r>
                        <a:rPr lang="en-US" sz="1400" i="0" u="sng" kern="1200" dirty="0">
                          <a:solidFill>
                            <a:schemeClr val="dk1"/>
                          </a:solidFill>
                          <a:effectLst/>
                          <a:latin typeface="Cambria" panose="02040503050406030204" pitchFamily="18" charset="0"/>
                          <a:ea typeface="Cambria" panose="02040503050406030204" pitchFamily="18" charset="0"/>
                          <a:cs typeface="+mn-cs"/>
                          <a:hlinkClick r:id="rId2"/>
                        </a:rPr>
                        <a:t>https://www.carnegielearning.com/solutions/math</a:t>
                      </a:r>
                      <a:r>
                        <a:rPr lang="en-US" sz="1400" i="0" u="sng" kern="1200" dirty="0">
                          <a:solidFill>
                            <a:schemeClr val="dk1"/>
                          </a:solidFill>
                          <a:effectLst/>
                          <a:latin typeface="Cambria" panose="02040503050406030204" pitchFamily="18" charset="0"/>
                          <a:ea typeface="Cambria" panose="02040503050406030204" pitchFamily="18" charset="0"/>
                          <a:cs typeface="+mn-cs"/>
                        </a:rPr>
                        <a:t> </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l" defTabSz="914400" rtl="0" eaLnBrk="1" fontAlgn="b" latinLnBrk="0" hangingPunct="1">
                        <a:buFont typeface="Arial" panose="020B0604020202020204" pitchFamily="34" charset="0"/>
                        <a:buNone/>
                      </a:pPr>
                      <a:endParaRPr lang="en-US" sz="1400" kern="1200" dirty="0">
                        <a:solidFill>
                          <a:schemeClr val="tx1"/>
                        </a:solidFill>
                        <a:latin typeface="Cambria" panose="02040503050406030204" pitchFamily="18" charset="0"/>
                        <a:ea typeface="Cambria" panose="02040503050406030204" pitchFamily="18" charset="0"/>
                        <a:cs typeface="+mn-cs"/>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2249818828"/>
                  </a:ext>
                </a:extLst>
              </a:tr>
              <a:tr h="444478">
                <a:tc>
                  <a:txBody>
                    <a:bodyPr/>
                    <a:lstStyle/>
                    <a:p>
                      <a:pPr marL="0" indent="0" algn="ctr" defTabSz="914400" rtl="0" eaLnBrk="1" fontAlgn="b" latinLnBrk="0" hangingPunct="1">
                        <a:buFont typeface="Arial" panose="020B0604020202020204" pitchFamily="34" charset="0"/>
                        <a:buNone/>
                      </a:pPr>
                      <a:r>
                        <a:rPr lang="en-US" sz="1400" b="1" i="1" u="sng" kern="1200" dirty="0">
                          <a:solidFill>
                            <a:schemeClr val="accent2">
                              <a:lumMod val="50000"/>
                            </a:schemeClr>
                          </a:solidFill>
                          <a:latin typeface="Cambria" panose="02040503050406030204" pitchFamily="18" charset="0"/>
                          <a:ea typeface="Cambria" panose="02040503050406030204" pitchFamily="18" charset="0"/>
                          <a:cs typeface="+mn-cs"/>
                        </a:rPr>
                        <a:t>2</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School 2</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ELA</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Grade: 7</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l" defTabSz="914400" rtl="0" eaLnBrk="1" fontAlgn="b" latinLnBrk="0" hangingPunct="1">
                        <a:buFont typeface="Arial" panose="020B0604020202020204" pitchFamily="34" charset="0"/>
                        <a:buNone/>
                      </a:pPr>
                      <a:r>
                        <a:rPr lang="en-US" sz="1400" kern="1200" dirty="0">
                          <a:solidFill>
                            <a:schemeClr val="tx1"/>
                          </a:solidFill>
                          <a:latin typeface="Cambria" panose="02040503050406030204" pitchFamily="18" charset="0"/>
                          <a:ea typeface="Cambria" panose="02040503050406030204" pitchFamily="18" charset="0"/>
                          <a:cs typeface="+mn-cs"/>
                          <a:hlinkClick r:id="rId3"/>
                        </a:rPr>
                        <a:t>https://school2/this/link/will/not/work</a:t>
                      </a:r>
                      <a:r>
                        <a:rPr lang="en-US" sz="1400" kern="1200" dirty="0">
                          <a:solidFill>
                            <a:schemeClr val="tx1"/>
                          </a:solidFill>
                          <a:latin typeface="Cambria" panose="02040503050406030204" pitchFamily="18" charset="0"/>
                          <a:ea typeface="Cambria" panose="02040503050406030204" pitchFamily="18" charset="0"/>
                          <a:cs typeface="+mn-cs"/>
                        </a:rPr>
                        <a:t> </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l" defTabSz="914400" rtl="0" eaLnBrk="1" fontAlgn="b" latinLnBrk="0" hangingPunct="1">
                        <a:buFont typeface="Arial" panose="020B0604020202020204" pitchFamily="34" charset="0"/>
                        <a:buNone/>
                      </a:pPr>
                      <a:endParaRPr lang="en-US" sz="1400" kern="1200">
                        <a:solidFill>
                          <a:schemeClr val="tx1"/>
                        </a:solidFill>
                        <a:latin typeface="Cambria" panose="02040503050406030204" pitchFamily="18" charset="0"/>
                        <a:ea typeface="Cambria" panose="02040503050406030204" pitchFamily="18" charset="0"/>
                        <a:cs typeface="+mn-cs"/>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2610950278"/>
                  </a:ext>
                </a:extLst>
              </a:tr>
              <a:tr h="444478">
                <a:tc>
                  <a:txBody>
                    <a:bodyPr/>
                    <a:lstStyle/>
                    <a:p>
                      <a:pPr marL="0" indent="0" algn="ctr" defTabSz="914400" rtl="0" eaLnBrk="1" fontAlgn="b" latinLnBrk="0" hangingPunct="1">
                        <a:buFont typeface="Arial" panose="020B0604020202020204" pitchFamily="34" charset="0"/>
                        <a:buNone/>
                      </a:pPr>
                      <a:r>
                        <a:rPr lang="en-US" sz="1400" b="1" i="1" u="sng" kern="1200" dirty="0">
                          <a:solidFill>
                            <a:schemeClr val="accent2">
                              <a:lumMod val="50000"/>
                            </a:schemeClr>
                          </a:solidFill>
                          <a:latin typeface="Cambria" panose="02040503050406030204" pitchFamily="18" charset="0"/>
                          <a:ea typeface="Cambria" panose="02040503050406030204" pitchFamily="18" charset="0"/>
                          <a:cs typeface="+mn-cs"/>
                        </a:rPr>
                        <a:t>3</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School 3</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ELA</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Grade: 7</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1400" kern="1200" dirty="0">
                          <a:solidFill>
                            <a:schemeClr val="tx1"/>
                          </a:solidFill>
                          <a:latin typeface="Cambria" panose="02040503050406030204" pitchFamily="18" charset="0"/>
                          <a:ea typeface="Cambria" panose="02040503050406030204" pitchFamily="18" charset="0"/>
                          <a:cs typeface="+mn-cs"/>
                          <a:hlinkClick r:id="rId3"/>
                        </a:rPr>
                        <a:t>https://school3/this/link/will/not/work</a:t>
                      </a:r>
                      <a:r>
                        <a:rPr lang="en-US" sz="1400" kern="1200" dirty="0">
                          <a:solidFill>
                            <a:schemeClr val="tx1"/>
                          </a:solidFill>
                          <a:latin typeface="Cambria" panose="02040503050406030204" pitchFamily="18" charset="0"/>
                          <a:ea typeface="Cambria" panose="02040503050406030204" pitchFamily="18" charset="0"/>
                          <a:cs typeface="+mn-cs"/>
                        </a:rPr>
                        <a:t> </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l" defTabSz="914400" rtl="0" eaLnBrk="1" fontAlgn="b" latinLnBrk="0" hangingPunct="1">
                        <a:buFont typeface="Arial" panose="020B0604020202020204" pitchFamily="34" charset="0"/>
                        <a:buNone/>
                      </a:pPr>
                      <a:endParaRPr lang="en-US" sz="1400" kern="1200" dirty="0">
                        <a:solidFill>
                          <a:schemeClr val="tx1"/>
                        </a:solidFill>
                        <a:latin typeface="Cambria" panose="02040503050406030204" pitchFamily="18" charset="0"/>
                        <a:ea typeface="Cambria" panose="02040503050406030204" pitchFamily="18" charset="0"/>
                        <a:cs typeface="+mn-cs"/>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1465235838"/>
                  </a:ext>
                </a:extLst>
              </a:tr>
              <a:tr h="444478">
                <a:tc>
                  <a:txBody>
                    <a:bodyPr/>
                    <a:lstStyle/>
                    <a:p>
                      <a:pPr marL="0" indent="0" algn="ctr" defTabSz="914400" rtl="0" eaLnBrk="1" fontAlgn="b" latinLnBrk="0" hangingPunct="1">
                        <a:buFont typeface="Arial" panose="020B0604020202020204" pitchFamily="34" charset="0"/>
                        <a:buNone/>
                      </a:pPr>
                      <a:r>
                        <a:rPr lang="en-US" sz="1400" b="1" i="1" u="sng" kern="1200" dirty="0">
                          <a:solidFill>
                            <a:schemeClr val="accent2">
                              <a:lumMod val="50000"/>
                            </a:schemeClr>
                          </a:solidFill>
                          <a:latin typeface="Cambria" panose="02040503050406030204" pitchFamily="18" charset="0"/>
                          <a:ea typeface="Cambria" panose="02040503050406030204" pitchFamily="18" charset="0"/>
                          <a:cs typeface="+mn-cs"/>
                        </a:rPr>
                        <a:t>4</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IXL</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Science (Chemistry)</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Grade: 12</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l" defTabSz="914400" rtl="0" eaLnBrk="1" fontAlgn="b" latinLnBrk="0" hangingPunct="1">
                        <a:buFont typeface="Arial" panose="020B0604020202020204" pitchFamily="34" charset="0"/>
                        <a:buNone/>
                      </a:pPr>
                      <a:r>
                        <a:rPr lang="en-US" sz="1400" i="0" u="sng" kern="1200" dirty="0">
                          <a:solidFill>
                            <a:schemeClr val="dk1"/>
                          </a:solidFill>
                          <a:effectLst/>
                          <a:latin typeface="Cambria" panose="02040503050406030204" pitchFamily="18" charset="0"/>
                          <a:ea typeface="Cambria" panose="02040503050406030204" pitchFamily="18" charset="0"/>
                          <a:cs typeface="+mn-cs"/>
                          <a:hlinkClick r:id="rId4"/>
                        </a:rPr>
                        <a:t>https://www.ixl.com/science</a:t>
                      </a:r>
                      <a:endParaRPr lang="en-US" sz="1400" kern="1200" dirty="0">
                        <a:solidFill>
                          <a:schemeClr val="tx1"/>
                        </a:solidFill>
                        <a:latin typeface="Cambria" panose="02040503050406030204" pitchFamily="18" charset="0"/>
                        <a:ea typeface="Cambria" panose="02040503050406030204" pitchFamily="18" charset="0"/>
                        <a:cs typeface="+mn-cs"/>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l" defTabSz="914400" rtl="0" eaLnBrk="1" fontAlgn="b" latinLnBrk="0" hangingPunct="1">
                        <a:buFont typeface="Arial" panose="020B0604020202020204" pitchFamily="34" charset="0"/>
                        <a:buNone/>
                      </a:pPr>
                      <a:endParaRPr lang="en-US" sz="1400" kern="1200" dirty="0">
                        <a:solidFill>
                          <a:schemeClr val="tx1"/>
                        </a:solidFill>
                        <a:latin typeface="Cambria" panose="02040503050406030204" pitchFamily="18" charset="0"/>
                        <a:ea typeface="Cambria" panose="02040503050406030204" pitchFamily="18" charset="0"/>
                        <a:cs typeface="+mn-cs"/>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2098780701"/>
                  </a:ext>
                </a:extLst>
              </a:tr>
              <a:tr h="444478">
                <a:tc>
                  <a:txBody>
                    <a:bodyPr/>
                    <a:lstStyle/>
                    <a:p>
                      <a:pPr marL="0" indent="0" algn="ctr" defTabSz="914400" rtl="0" eaLnBrk="1" fontAlgn="b" latinLnBrk="0" hangingPunct="1">
                        <a:buFont typeface="Arial" panose="020B0604020202020204" pitchFamily="34" charset="0"/>
                        <a:buNone/>
                      </a:pPr>
                      <a:r>
                        <a:rPr lang="en-US" sz="1400" b="1" i="1" u="sng" kern="1200" dirty="0">
                          <a:solidFill>
                            <a:schemeClr val="accent2">
                              <a:lumMod val="50000"/>
                            </a:schemeClr>
                          </a:solidFill>
                          <a:latin typeface="Cambria" panose="02040503050406030204" pitchFamily="18" charset="0"/>
                          <a:ea typeface="Cambria" panose="02040503050406030204" pitchFamily="18" charset="0"/>
                          <a:cs typeface="+mn-cs"/>
                        </a:rPr>
                        <a:t>5</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IXL</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dirty="0">
                          <a:effectLst/>
                          <a:latin typeface="Cambria" panose="02040503050406030204" pitchFamily="18" charset="0"/>
                          <a:ea typeface="Cambria" panose="02040503050406030204" pitchFamily="18" charset="0"/>
                        </a:rPr>
                        <a:t>Social Studies</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Grade: 2</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l" defTabSz="914400" rtl="0" eaLnBrk="1" fontAlgn="b" latinLnBrk="0" hangingPunct="1">
                        <a:buFont typeface="Arial" panose="020B0604020202020204" pitchFamily="34" charset="0"/>
                        <a:buNone/>
                      </a:pPr>
                      <a:r>
                        <a:rPr lang="en-US" sz="1400" kern="1200" dirty="0">
                          <a:solidFill>
                            <a:schemeClr val="tx1"/>
                          </a:solidFill>
                          <a:latin typeface="Cambria" panose="02040503050406030204" pitchFamily="18" charset="0"/>
                          <a:ea typeface="Cambria" panose="02040503050406030204" pitchFamily="18" charset="0"/>
                          <a:cs typeface="+mn-cs"/>
                          <a:hlinkClick r:id="rId5"/>
                        </a:rPr>
                        <a:t>https://www.ixl.com/social-studies</a:t>
                      </a:r>
                      <a:r>
                        <a:rPr lang="en-US" sz="1400" kern="1200" dirty="0">
                          <a:solidFill>
                            <a:schemeClr val="tx1"/>
                          </a:solidFill>
                          <a:latin typeface="Cambria" panose="02040503050406030204" pitchFamily="18" charset="0"/>
                          <a:ea typeface="Cambria" panose="02040503050406030204" pitchFamily="18" charset="0"/>
                          <a:cs typeface="+mn-cs"/>
                        </a:rPr>
                        <a:t> </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l" defTabSz="914400" rtl="0" eaLnBrk="1" fontAlgn="b" latinLnBrk="0" hangingPunct="1">
                        <a:buFont typeface="Arial" panose="020B0604020202020204" pitchFamily="34" charset="0"/>
                        <a:buNone/>
                      </a:pPr>
                      <a:endParaRPr lang="en-US" sz="1400" kern="1200" dirty="0">
                        <a:solidFill>
                          <a:schemeClr val="tx1"/>
                        </a:solidFill>
                        <a:latin typeface="Cambria" panose="02040503050406030204" pitchFamily="18" charset="0"/>
                        <a:ea typeface="Cambria" panose="02040503050406030204" pitchFamily="18" charset="0"/>
                        <a:cs typeface="+mn-cs"/>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1705629142"/>
                  </a:ext>
                </a:extLst>
              </a:tr>
              <a:tr h="444478">
                <a:tc>
                  <a:txBody>
                    <a:bodyPr/>
                    <a:lstStyle/>
                    <a:p>
                      <a:pPr marL="0" indent="0" algn="ctr" defTabSz="914400" rtl="0" eaLnBrk="1" fontAlgn="b" latinLnBrk="0" hangingPunct="1">
                        <a:buFont typeface="Arial" panose="020B0604020202020204" pitchFamily="34" charset="0"/>
                        <a:buNone/>
                      </a:pPr>
                      <a:r>
                        <a:rPr lang="en-US" sz="1400" b="1" i="1" u="sng" kern="1200" dirty="0">
                          <a:solidFill>
                            <a:schemeClr val="accent2">
                              <a:lumMod val="50000"/>
                            </a:schemeClr>
                          </a:solidFill>
                          <a:latin typeface="Cambria" panose="02040503050406030204" pitchFamily="18" charset="0"/>
                          <a:ea typeface="Cambria" panose="02040503050406030204" pitchFamily="18" charset="0"/>
                          <a:cs typeface="+mn-cs"/>
                        </a:rPr>
                        <a:t>6</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76200" cap="flat" cmpd="sng" algn="ctr">
                      <a:no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School 8</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76200" cap="flat" cmpd="sng" algn="ctr">
                      <a:no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Social Studies</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76200" cap="flat" cmpd="sng" algn="ctr">
                      <a:no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Grade: 5</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76200" cap="flat" cmpd="sng" algn="ctr">
                      <a:no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1400" kern="1200" dirty="0">
                          <a:solidFill>
                            <a:schemeClr val="tx1"/>
                          </a:solidFill>
                          <a:latin typeface="Cambria" panose="02040503050406030204" pitchFamily="18" charset="0"/>
                          <a:ea typeface="Cambria" panose="02040503050406030204" pitchFamily="18" charset="0"/>
                          <a:cs typeface="+mn-cs"/>
                          <a:hlinkClick r:id="rId3"/>
                        </a:rPr>
                        <a:t>https://school8/this/link/will/not/work</a:t>
                      </a:r>
                      <a:r>
                        <a:rPr lang="en-US" sz="1400" kern="1200" dirty="0">
                          <a:solidFill>
                            <a:schemeClr val="tx1"/>
                          </a:solidFill>
                          <a:latin typeface="Cambria" panose="02040503050406030204" pitchFamily="18" charset="0"/>
                          <a:ea typeface="Cambria" panose="02040503050406030204" pitchFamily="18" charset="0"/>
                          <a:cs typeface="+mn-cs"/>
                        </a:rPr>
                        <a:t> </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76200" cap="flat" cmpd="sng" algn="ctr">
                      <a:noFill/>
                      <a:prstDash val="solid"/>
                      <a:round/>
                      <a:headEnd type="none" w="med" len="med"/>
                      <a:tailEnd type="none" w="med" len="med"/>
                    </a:lnB>
                    <a:noFill/>
                  </a:tcPr>
                </a:tc>
                <a:tc>
                  <a:txBody>
                    <a:bodyPr/>
                    <a:lstStyle/>
                    <a:p>
                      <a:pPr marL="0" indent="0" algn="l" defTabSz="914400" rtl="0" eaLnBrk="1" fontAlgn="b" latinLnBrk="0" hangingPunct="1">
                        <a:buFont typeface="Arial" panose="020B0604020202020204" pitchFamily="34" charset="0"/>
                        <a:buNone/>
                      </a:pPr>
                      <a:endParaRPr lang="en-US" sz="1400" kern="1200" dirty="0">
                        <a:solidFill>
                          <a:schemeClr val="tx1"/>
                        </a:solidFill>
                        <a:latin typeface="Cambria" panose="02040503050406030204" pitchFamily="18" charset="0"/>
                        <a:ea typeface="Cambria" panose="02040503050406030204" pitchFamily="18" charset="0"/>
                        <a:cs typeface="+mn-cs"/>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76200" cap="flat" cmpd="sng" algn="ctr">
                      <a:noFill/>
                      <a:prstDash val="solid"/>
                      <a:round/>
                      <a:headEnd type="none" w="med" len="med"/>
                      <a:tailEnd type="none" w="med" len="med"/>
                    </a:lnB>
                    <a:noFill/>
                  </a:tcPr>
                </a:tc>
                <a:extLst>
                  <a:ext uri="{0D108BD9-81ED-4DB2-BD59-A6C34878D82A}">
                    <a16:rowId xmlns:a16="http://schemas.microsoft.com/office/drawing/2014/main" val="3261770650"/>
                  </a:ext>
                </a:extLst>
              </a:tr>
            </a:tbl>
          </a:graphicData>
        </a:graphic>
      </p:graphicFrame>
      <p:sp>
        <p:nvSpPr>
          <p:cNvPr id="74" name="Heart 73">
            <a:extLst>
              <a:ext uri="{FF2B5EF4-FFF2-40B4-BE49-F238E27FC236}">
                <a16:creationId xmlns:a16="http://schemas.microsoft.com/office/drawing/2014/main" id="{3BBBFA18-6526-A04A-86CE-B5C8A91E63E3}"/>
              </a:ext>
            </a:extLst>
          </p:cNvPr>
          <p:cNvSpPr/>
          <p:nvPr/>
        </p:nvSpPr>
        <p:spPr>
          <a:xfrm>
            <a:off x="11443489" y="3166557"/>
            <a:ext cx="232161" cy="180173"/>
          </a:xfrm>
          <a:prstGeom prst="heart">
            <a:avLst/>
          </a:prstGeom>
          <a:solidFill>
            <a:srgbClr val="A85400"/>
          </a:solidFill>
          <a:ln>
            <a:solidFill>
              <a:srgbClr val="4C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Heart 233">
            <a:extLst>
              <a:ext uri="{FF2B5EF4-FFF2-40B4-BE49-F238E27FC236}">
                <a16:creationId xmlns:a16="http://schemas.microsoft.com/office/drawing/2014/main" id="{D35021B9-99FE-D0C8-7D5D-CC91E5A60C79}"/>
              </a:ext>
            </a:extLst>
          </p:cNvPr>
          <p:cNvSpPr/>
          <p:nvPr/>
        </p:nvSpPr>
        <p:spPr>
          <a:xfrm>
            <a:off x="11268040" y="3615092"/>
            <a:ext cx="250913" cy="194029"/>
          </a:xfrm>
          <a:prstGeom prst="heart">
            <a:avLst/>
          </a:prstGeom>
          <a:noFill/>
          <a:ln w="19050">
            <a:solidFill>
              <a:srgbClr val="4C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Heart 234">
            <a:extLst>
              <a:ext uri="{FF2B5EF4-FFF2-40B4-BE49-F238E27FC236}">
                <a16:creationId xmlns:a16="http://schemas.microsoft.com/office/drawing/2014/main" id="{DC9E4678-916A-B4D4-BABE-F2BD9B62D466}"/>
              </a:ext>
            </a:extLst>
          </p:cNvPr>
          <p:cNvSpPr/>
          <p:nvPr/>
        </p:nvSpPr>
        <p:spPr>
          <a:xfrm>
            <a:off x="11268040" y="4054232"/>
            <a:ext cx="250913" cy="194029"/>
          </a:xfrm>
          <a:prstGeom prst="heart">
            <a:avLst/>
          </a:prstGeom>
          <a:noFill/>
          <a:ln w="19050">
            <a:solidFill>
              <a:srgbClr val="4C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Heart 235">
            <a:extLst>
              <a:ext uri="{FF2B5EF4-FFF2-40B4-BE49-F238E27FC236}">
                <a16:creationId xmlns:a16="http://schemas.microsoft.com/office/drawing/2014/main" id="{9C4F6150-AE98-DE52-DD7A-8C1477E09F0E}"/>
              </a:ext>
            </a:extLst>
          </p:cNvPr>
          <p:cNvSpPr/>
          <p:nvPr/>
        </p:nvSpPr>
        <p:spPr>
          <a:xfrm>
            <a:off x="11266594" y="4495290"/>
            <a:ext cx="250913" cy="194029"/>
          </a:xfrm>
          <a:prstGeom prst="heart">
            <a:avLst/>
          </a:prstGeom>
          <a:solidFill>
            <a:srgbClr val="A85400"/>
          </a:solidFill>
          <a:ln w="19050">
            <a:solidFill>
              <a:srgbClr val="4C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Heart 236">
            <a:extLst>
              <a:ext uri="{FF2B5EF4-FFF2-40B4-BE49-F238E27FC236}">
                <a16:creationId xmlns:a16="http://schemas.microsoft.com/office/drawing/2014/main" id="{6FA350C3-7B82-6772-F24A-16058B864062}"/>
              </a:ext>
            </a:extLst>
          </p:cNvPr>
          <p:cNvSpPr/>
          <p:nvPr/>
        </p:nvSpPr>
        <p:spPr>
          <a:xfrm>
            <a:off x="11266594" y="4934430"/>
            <a:ext cx="250913" cy="194029"/>
          </a:xfrm>
          <a:prstGeom prst="heart">
            <a:avLst/>
          </a:prstGeom>
          <a:noFill/>
          <a:ln w="19050">
            <a:solidFill>
              <a:srgbClr val="4C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Heart 237">
            <a:extLst>
              <a:ext uri="{FF2B5EF4-FFF2-40B4-BE49-F238E27FC236}">
                <a16:creationId xmlns:a16="http://schemas.microsoft.com/office/drawing/2014/main" id="{245F1B90-2634-43AF-BD4B-1D55FF0546E3}"/>
              </a:ext>
            </a:extLst>
          </p:cNvPr>
          <p:cNvSpPr/>
          <p:nvPr/>
        </p:nvSpPr>
        <p:spPr>
          <a:xfrm>
            <a:off x="11266594" y="5373570"/>
            <a:ext cx="250913" cy="194029"/>
          </a:xfrm>
          <a:prstGeom prst="heart">
            <a:avLst/>
          </a:prstGeom>
          <a:noFill/>
          <a:ln w="19050">
            <a:solidFill>
              <a:srgbClr val="4C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TextBox 238">
            <a:extLst>
              <a:ext uri="{FF2B5EF4-FFF2-40B4-BE49-F238E27FC236}">
                <a16:creationId xmlns:a16="http://schemas.microsoft.com/office/drawing/2014/main" id="{DB906E2C-A8BA-D083-3CB8-DD8DA475DDA4}"/>
              </a:ext>
            </a:extLst>
          </p:cNvPr>
          <p:cNvSpPr txBox="1"/>
          <p:nvPr/>
        </p:nvSpPr>
        <p:spPr>
          <a:xfrm>
            <a:off x="10237894" y="6354691"/>
            <a:ext cx="2057400" cy="369332"/>
          </a:xfrm>
          <a:prstGeom prst="rect">
            <a:avLst/>
          </a:prstGeom>
          <a:noFill/>
        </p:spPr>
        <p:txBody>
          <a:bodyPr wrap="square">
            <a:spAutoFit/>
          </a:bodyPr>
          <a:lstStyle/>
          <a:p>
            <a:pPr marL="0" indent="0" algn="ctr" defTabSz="914400" rtl="0" eaLnBrk="1" fontAlgn="b" latinLnBrk="0" hangingPunct="1">
              <a:buFont typeface="Arial" panose="020B0604020202020204" pitchFamily="34" charset="0"/>
              <a:buNone/>
            </a:pPr>
            <a:r>
              <a:rPr lang="en-US" sz="1800" kern="1200" dirty="0">
                <a:solidFill>
                  <a:schemeClr val="accent2">
                    <a:lumMod val="60000"/>
                    <a:lumOff val="4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rPr>
              <a:t>&lt;</a:t>
            </a:r>
            <a:r>
              <a:rPr lang="en-US" sz="1800" kern="1200" dirty="0">
                <a:solidFill>
                  <a:schemeClr val="accent2">
                    <a:lumMod val="5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rPr>
              <a:t> </a:t>
            </a:r>
            <a:r>
              <a:rPr lang="en-US" sz="1800" b="1" u="sng" kern="1200" dirty="0">
                <a:solidFill>
                  <a:schemeClr val="accent2">
                    <a:lumMod val="5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rPr>
              <a:t>1</a:t>
            </a:r>
            <a:r>
              <a:rPr lang="en-US" sz="1800" b="1" kern="1200" dirty="0">
                <a:solidFill>
                  <a:schemeClr val="accent2">
                    <a:lumMod val="5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rPr>
              <a:t> </a:t>
            </a:r>
            <a:r>
              <a:rPr lang="en-US" sz="1800" kern="1200" dirty="0">
                <a:solidFill>
                  <a:schemeClr val="accent2">
                    <a:lumMod val="5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rPr>
              <a:t>2 3 4 </a:t>
            </a:r>
            <a:r>
              <a:rPr lang="en-US" sz="1800" b="1" kern="1200" dirty="0">
                <a:solidFill>
                  <a:schemeClr val="accent2">
                    <a:lumMod val="5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rPr>
              <a:t>&gt;</a:t>
            </a:r>
          </a:p>
        </p:txBody>
      </p:sp>
      <p:grpSp>
        <p:nvGrpSpPr>
          <p:cNvPr id="240" name="Group 239">
            <a:extLst>
              <a:ext uri="{FF2B5EF4-FFF2-40B4-BE49-F238E27FC236}">
                <a16:creationId xmlns:a16="http://schemas.microsoft.com/office/drawing/2014/main" id="{B774C3EA-BBFE-3CB1-865E-C10F4B5A0105}"/>
              </a:ext>
            </a:extLst>
          </p:cNvPr>
          <p:cNvGrpSpPr/>
          <p:nvPr/>
        </p:nvGrpSpPr>
        <p:grpSpPr>
          <a:xfrm>
            <a:off x="7839497" y="1187899"/>
            <a:ext cx="285725" cy="239988"/>
            <a:chOff x="3863977" y="1509872"/>
            <a:chExt cx="285725" cy="239988"/>
          </a:xfrm>
          <a:solidFill>
            <a:schemeClr val="accent2">
              <a:lumMod val="75000"/>
              <a:alpha val="34000"/>
            </a:schemeClr>
          </a:solidFill>
        </p:grpSpPr>
        <p:sp>
          <p:nvSpPr>
            <p:cNvPr id="241" name="Isosceles Triangle 240">
              <a:extLst>
                <a:ext uri="{FF2B5EF4-FFF2-40B4-BE49-F238E27FC236}">
                  <a16:creationId xmlns:a16="http://schemas.microsoft.com/office/drawing/2014/main" id="{08222677-963D-7C43-B0DB-7E3C698A8248}"/>
                </a:ext>
              </a:extLst>
            </p:cNvPr>
            <p:cNvSpPr/>
            <p:nvPr/>
          </p:nvSpPr>
          <p:spPr>
            <a:xfrm rot="10800000">
              <a:off x="3863977" y="1509872"/>
              <a:ext cx="285725" cy="239988"/>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nvGrpSpPr>
            <p:cNvPr id="242" name="Group 241">
              <a:extLst>
                <a:ext uri="{FF2B5EF4-FFF2-40B4-BE49-F238E27FC236}">
                  <a16:creationId xmlns:a16="http://schemas.microsoft.com/office/drawing/2014/main" id="{378DD005-4D38-C26E-E5CC-064B4A0ECABA}"/>
                </a:ext>
              </a:extLst>
            </p:cNvPr>
            <p:cNvGrpSpPr/>
            <p:nvPr/>
          </p:nvGrpSpPr>
          <p:grpSpPr>
            <a:xfrm>
              <a:off x="3892464" y="1556446"/>
              <a:ext cx="228749" cy="190471"/>
              <a:chOff x="3892464" y="1556446"/>
              <a:chExt cx="228749" cy="190471"/>
            </a:xfrm>
            <a:grpFill/>
          </p:grpSpPr>
          <p:sp>
            <p:nvSpPr>
              <p:cNvPr id="243" name="Isosceles Triangle 242">
                <a:extLst>
                  <a:ext uri="{FF2B5EF4-FFF2-40B4-BE49-F238E27FC236}">
                    <a16:creationId xmlns:a16="http://schemas.microsoft.com/office/drawing/2014/main" id="{64D694E3-47F4-A27E-A321-9274BBEBF7B7}"/>
                  </a:ext>
                </a:extLst>
              </p:cNvPr>
              <p:cNvSpPr/>
              <p:nvPr/>
            </p:nvSpPr>
            <p:spPr>
              <a:xfrm rot="10800000">
                <a:off x="3892464" y="1556446"/>
                <a:ext cx="228749" cy="188651"/>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44" name="Isosceles Triangle 243">
                <a:extLst>
                  <a:ext uri="{FF2B5EF4-FFF2-40B4-BE49-F238E27FC236}">
                    <a16:creationId xmlns:a16="http://schemas.microsoft.com/office/drawing/2014/main" id="{DCD2E470-26FD-5C5D-8BA0-66F996F01AE6}"/>
                  </a:ext>
                </a:extLst>
              </p:cNvPr>
              <p:cNvSpPr/>
              <p:nvPr/>
            </p:nvSpPr>
            <p:spPr>
              <a:xfrm rot="10800000">
                <a:off x="3916719" y="1598374"/>
                <a:ext cx="180238" cy="143081"/>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45" name="Isosceles Triangle 244">
                <a:extLst>
                  <a:ext uri="{FF2B5EF4-FFF2-40B4-BE49-F238E27FC236}">
                    <a16:creationId xmlns:a16="http://schemas.microsoft.com/office/drawing/2014/main" id="{A5452A60-3054-9014-D791-1B914ADB67A2}"/>
                  </a:ext>
                </a:extLst>
              </p:cNvPr>
              <p:cNvSpPr/>
              <p:nvPr/>
            </p:nvSpPr>
            <p:spPr>
              <a:xfrm rot="10800000">
                <a:off x="3949467" y="1642207"/>
                <a:ext cx="119749" cy="103720"/>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46" name="Isosceles Triangle 245">
                <a:extLst>
                  <a:ext uri="{FF2B5EF4-FFF2-40B4-BE49-F238E27FC236}">
                    <a16:creationId xmlns:a16="http://schemas.microsoft.com/office/drawing/2014/main" id="{579CD588-045C-9CC4-F1C6-DD08E0678842}"/>
                  </a:ext>
                </a:extLst>
              </p:cNvPr>
              <p:cNvSpPr/>
              <p:nvPr/>
            </p:nvSpPr>
            <p:spPr>
              <a:xfrm rot="10800000">
                <a:off x="3969460" y="1682833"/>
                <a:ext cx="74754" cy="64084"/>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grpSp>
      <p:grpSp>
        <p:nvGrpSpPr>
          <p:cNvPr id="247" name="Group 246">
            <a:extLst>
              <a:ext uri="{FF2B5EF4-FFF2-40B4-BE49-F238E27FC236}">
                <a16:creationId xmlns:a16="http://schemas.microsoft.com/office/drawing/2014/main" id="{2F886804-D450-75A9-2B35-1F70421F8486}"/>
              </a:ext>
            </a:extLst>
          </p:cNvPr>
          <p:cNvGrpSpPr/>
          <p:nvPr/>
        </p:nvGrpSpPr>
        <p:grpSpPr>
          <a:xfrm>
            <a:off x="11523387" y="1185232"/>
            <a:ext cx="285725" cy="239988"/>
            <a:chOff x="3863977" y="1509872"/>
            <a:chExt cx="285725" cy="239988"/>
          </a:xfrm>
          <a:solidFill>
            <a:schemeClr val="accent2">
              <a:lumMod val="75000"/>
              <a:alpha val="34000"/>
            </a:schemeClr>
          </a:solidFill>
        </p:grpSpPr>
        <p:sp>
          <p:nvSpPr>
            <p:cNvPr id="248" name="Isosceles Triangle 247">
              <a:extLst>
                <a:ext uri="{FF2B5EF4-FFF2-40B4-BE49-F238E27FC236}">
                  <a16:creationId xmlns:a16="http://schemas.microsoft.com/office/drawing/2014/main" id="{0D166006-5687-0A16-CE0E-194B49F0EA74}"/>
                </a:ext>
              </a:extLst>
            </p:cNvPr>
            <p:cNvSpPr/>
            <p:nvPr/>
          </p:nvSpPr>
          <p:spPr>
            <a:xfrm rot="10800000">
              <a:off x="3863977" y="1509872"/>
              <a:ext cx="285725" cy="239988"/>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nvGrpSpPr>
            <p:cNvPr id="249" name="Group 248">
              <a:extLst>
                <a:ext uri="{FF2B5EF4-FFF2-40B4-BE49-F238E27FC236}">
                  <a16:creationId xmlns:a16="http://schemas.microsoft.com/office/drawing/2014/main" id="{EB6347F8-D2B6-EA1F-4042-DEC9EE99761F}"/>
                </a:ext>
              </a:extLst>
            </p:cNvPr>
            <p:cNvGrpSpPr/>
            <p:nvPr/>
          </p:nvGrpSpPr>
          <p:grpSpPr>
            <a:xfrm>
              <a:off x="3892464" y="1556446"/>
              <a:ext cx="228749" cy="190471"/>
              <a:chOff x="3892464" y="1556446"/>
              <a:chExt cx="228749" cy="190471"/>
            </a:xfrm>
            <a:grpFill/>
          </p:grpSpPr>
          <p:sp>
            <p:nvSpPr>
              <p:cNvPr id="250" name="Isosceles Triangle 249">
                <a:extLst>
                  <a:ext uri="{FF2B5EF4-FFF2-40B4-BE49-F238E27FC236}">
                    <a16:creationId xmlns:a16="http://schemas.microsoft.com/office/drawing/2014/main" id="{D497B12B-491E-F322-31A2-AC42E4429BAD}"/>
                  </a:ext>
                </a:extLst>
              </p:cNvPr>
              <p:cNvSpPr/>
              <p:nvPr/>
            </p:nvSpPr>
            <p:spPr>
              <a:xfrm rot="10800000">
                <a:off x="3892464" y="1556446"/>
                <a:ext cx="228749" cy="188651"/>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51" name="Isosceles Triangle 250">
                <a:extLst>
                  <a:ext uri="{FF2B5EF4-FFF2-40B4-BE49-F238E27FC236}">
                    <a16:creationId xmlns:a16="http://schemas.microsoft.com/office/drawing/2014/main" id="{54350553-021A-CF9E-A251-D843932E0FB2}"/>
                  </a:ext>
                </a:extLst>
              </p:cNvPr>
              <p:cNvSpPr/>
              <p:nvPr/>
            </p:nvSpPr>
            <p:spPr>
              <a:xfrm rot="10800000">
                <a:off x="3916719" y="1598374"/>
                <a:ext cx="180238" cy="143081"/>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52" name="Isosceles Triangle 251">
                <a:extLst>
                  <a:ext uri="{FF2B5EF4-FFF2-40B4-BE49-F238E27FC236}">
                    <a16:creationId xmlns:a16="http://schemas.microsoft.com/office/drawing/2014/main" id="{A366A4E8-2BDA-DFB4-A7A5-3FEE5C7EEA3B}"/>
                  </a:ext>
                </a:extLst>
              </p:cNvPr>
              <p:cNvSpPr/>
              <p:nvPr/>
            </p:nvSpPr>
            <p:spPr>
              <a:xfrm rot="10800000">
                <a:off x="3949467" y="1642207"/>
                <a:ext cx="119749" cy="103720"/>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53" name="Isosceles Triangle 252">
                <a:extLst>
                  <a:ext uri="{FF2B5EF4-FFF2-40B4-BE49-F238E27FC236}">
                    <a16:creationId xmlns:a16="http://schemas.microsoft.com/office/drawing/2014/main" id="{FAF9C13C-1170-670D-944A-9F8FBAA49AF7}"/>
                  </a:ext>
                </a:extLst>
              </p:cNvPr>
              <p:cNvSpPr/>
              <p:nvPr/>
            </p:nvSpPr>
            <p:spPr>
              <a:xfrm rot="10800000">
                <a:off x="3969460" y="1682833"/>
                <a:ext cx="74754" cy="64084"/>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grpSp>
      <p:grpSp>
        <p:nvGrpSpPr>
          <p:cNvPr id="256" name="Group 255">
            <a:extLst>
              <a:ext uri="{FF2B5EF4-FFF2-40B4-BE49-F238E27FC236}">
                <a16:creationId xmlns:a16="http://schemas.microsoft.com/office/drawing/2014/main" id="{B7C8465D-B557-182B-2807-3A6901238FD1}"/>
              </a:ext>
            </a:extLst>
          </p:cNvPr>
          <p:cNvGrpSpPr/>
          <p:nvPr/>
        </p:nvGrpSpPr>
        <p:grpSpPr>
          <a:xfrm>
            <a:off x="2665366" y="3175943"/>
            <a:ext cx="228749" cy="190471"/>
            <a:chOff x="3892464" y="1556446"/>
            <a:chExt cx="228749" cy="190471"/>
          </a:xfrm>
          <a:solidFill>
            <a:schemeClr val="accent2">
              <a:lumMod val="75000"/>
              <a:alpha val="34000"/>
            </a:schemeClr>
          </a:solidFill>
        </p:grpSpPr>
        <p:sp>
          <p:nvSpPr>
            <p:cNvPr id="257" name="Isosceles Triangle 256">
              <a:extLst>
                <a:ext uri="{FF2B5EF4-FFF2-40B4-BE49-F238E27FC236}">
                  <a16:creationId xmlns:a16="http://schemas.microsoft.com/office/drawing/2014/main" id="{F85D88F8-1C3C-8962-EFC0-6E8E8E0B6784}"/>
                </a:ext>
              </a:extLst>
            </p:cNvPr>
            <p:cNvSpPr/>
            <p:nvPr/>
          </p:nvSpPr>
          <p:spPr>
            <a:xfrm rot="10800000">
              <a:off x="3892464" y="1556446"/>
              <a:ext cx="228749" cy="188651"/>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58" name="Isosceles Triangle 257">
              <a:extLst>
                <a:ext uri="{FF2B5EF4-FFF2-40B4-BE49-F238E27FC236}">
                  <a16:creationId xmlns:a16="http://schemas.microsoft.com/office/drawing/2014/main" id="{21708D4A-06A8-1E81-E7E3-C741FD9E37F4}"/>
                </a:ext>
              </a:extLst>
            </p:cNvPr>
            <p:cNvSpPr/>
            <p:nvPr/>
          </p:nvSpPr>
          <p:spPr>
            <a:xfrm rot="10800000">
              <a:off x="3916719" y="1598374"/>
              <a:ext cx="180238" cy="143081"/>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59" name="Isosceles Triangle 258">
              <a:extLst>
                <a:ext uri="{FF2B5EF4-FFF2-40B4-BE49-F238E27FC236}">
                  <a16:creationId xmlns:a16="http://schemas.microsoft.com/office/drawing/2014/main" id="{872D6BB1-6461-4E2B-D980-4FCC48696AB5}"/>
                </a:ext>
              </a:extLst>
            </p:cNvPr>
            <p:cNvSpPr/>
            <p:nvPr/>
          </p:nvSpPr>
          <p:spPr>
            <a:xfrm rot="10800000">
              <a:off x="3949467" y="1642207"/>
              <a:ext cx="119749" cy="103720"/>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60" name="Isosceles Triangle 259">
              <a:extLst>
                <a:ext uri="{FF2B5EF4-FFF2-40B4-BE49-F238E27FC236}">
                  <a16:creationId xmlns:a16="http://schemas.microsoft.com/office/drawing/2014/main" id="{5E83F180-DFA7-4739-7F40-94015CC46800}"/>
                </a:ext>
              </a:extLst>
            </p:cNvPr>
            <p:cNvSpPr/>
            <p:nvPr/>
          </p:nvSpPr>
          <p:spPr>
            <a:xfrm rot="10800000">
              <a:off x="3969460" y="1682833"/>
              <a:ext cx="74754" cy="64084"/>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grpSp>
        <p:nvGrpSpPr>
          <p:cNvPr id="261" name="Group 260">
            <a:extLst>
              <a:ext uri="{FF2B5EF4-FFF2-40B4-BE49-F238E27FC236}">
                <a16:creationId xmlns:a16="http://schemas.microsoft.com/office/drawing/2014/main" id="{56386EDF-CD0B-D8C2-CC48-E117FDAAAC05}"/>
              </a:ext>
            </a:extLst>
          </p:cNvPr>
          <p:cNvGrpSpPr/>
          <p:nvPr/>
        </p:nvGrpSpPr>
        <p:grpSpPr>
          <a:xfrm>
            <a:off x="4409953" y="3175943"/>
            <a:ext cx="228749" cy="190471"/>
            <a:chOff x="3892464" y="1556446"/>
            <a:chExt cx="228749" cy="190471"/>
          </a:xfrm>
          <a:solidFill>
            <a:schemeClr val="accent2">
              <a:lumMod val="75000"/>
              <a:alpha val="34000"/>
            </a:schemeClr>
          </a:solidFill>
        </p:grpSpPr>
        <p:sp>
          <p:nvSpPr>
            <p:cNvPr id="262" name="Isosceles Triangle 261">
              <a:extLst>
                <a:ext uri="{FF2B5EF4-FFF2-40B4-BE49-F238E27FC236}">
                  <a16:creationId xmlns:a16="http://schemas.microsoft.com/office/drawing/2014/main" id="{B5394CB1-A508-7698-C4D1-A318079A0D81}"/>
                </a:ext>
              </a:extLst>
            </p:cNvPr>
            <p:cNvSpPr/>
            <p:nvPr/>
          </p:nvSpPr>
          <p:spPr>
            <a:xfrm rot="10800000">
              <a:off x="3892464" y="1556446"/>
              <a:ext cx="228749" cy="188651"/>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63" name="Isosceles Triangle 262">
              <a:extLst>
                <a:ext uri="{FF2B5EF4-FFF2-40B4-BE49-F238E27FC236}">
                  <a16:creationId xmlns:a16="http://schemas.microsoft.com/office/drawing/2014/main" id="{442C2FF4-A61C-3920-143B-7C16FAB31EAA}"/>
                </a:ext>
              </a:extLst>
            </p:cNvPr>
            <p:cNvSpPr/>
            <p:nvPr/>
          </p:nvSpPr>
          <p:spPr>
            <a:xfrm rot="10800000">
              <a:off x="3916719" y="1598374"/>
              <a:ext cx="180238" cy="143081"/>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64" name="Isosceles Triangle 263">
              <a:extLst>
                <a:ext uri="{FF2B5EF4-FFF2-40B4-BE49-F238E27FC236}">
                  <a16:creationId xmlns:a16="http://schemas.microsoft.com/office/drawing/2014/main" id="{6C21EF5A-39D7-0A51-36E6-2D1AB0A20B8F}"/>
                </a:ext>
              </a:extLst>
            </p:cNvPr>
            <p:cNvSpPr/>
            <p:nvPr/>
          </p:nvSpPr>
          <p:spPr>
            <a:xfrm rot="10800000">
              <a:off x="3949467" y="1642207"/>
              <a:ext cx="119749" cy="103720"/>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65" name="Isosceles Triangle 264">
              <a:extLst>
                <a:ext uri="{FF2B5EF4-FFF2-40B4-BE49-F238E27FC236}">
                  <a16:creationId xmlns:a16="http://schemas.microsoft.com/office/drawing/2014/main" id="{9A133051-A4E4-B097-C114-46D4E24297BC}"/>
                </a:ext>
              </a:extLst>
            </p:cNvPr>
            <p:cNvSpPr/>
            <p:nvPr/>
          </p:nvSpPr>
          <p:spPr>
            <a:xfrm rot="10800000">
              <a:off x="3969460" y="1682833"/>
              <a:ext cx="74754" cy="64084"/>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grpSp>
        <p:nvGrpSpPr>
          <p:cNvPr id="266" name="Group 265">
            <a:extLst>
              <a:ext uri="{FF2B5EF4-FFF2-40B4-BE49-F238E27FC236}">
                <a16:creationId xmlns:a16="http://schemas.microsoft.com/office/drawing/2014/main" id="{EB8A0995-B819-A53B-1BE8-F5268A6467EB}"/>
              </a:ext>
            </a:extLst>
          </p:cNvPr>
          <p:cNvGrpSpPr/>
          <p:nvPr/>
        </p:nvGrpSpPr>
        <p:grpSpPr>
          <a:xfrm>
            <a:off x="5707645" y="3179585"/>
            <a:ext cx="228749" cy="190471"/>
            <a:chOff x="3892464" y="1556446"/>
            <a:chExt cx="228749" cy="190471"/>
          </a:xfrm>
          <a:solidFill>
            <a:schemeClr val="accent2">
              <a:lumMod val="75000"/>
              <a:alpha val="34000"/>
            </a:schemeClr>
          </a:solidFill>
        </p:grpSpPr>
        <p:sp>
          <p:nvSpPr>
            <p:cNvPr id="267" name="Isosceles Triangle 266">
              <a:extLst>
                <a:ext uri="{FF2B5EF4-FFF2-40B4-BE49-F238E27FC236}">
                  <a16:creationId xmlns:a16="http://schemas.microsoft.com/office/drawing/2014/main" id="{3D56EE2A-7042-4546-7757-8615558E8C84}"/>
                </a:ext>
              </a:extLst>
            </p:cNvPr>
            <p:cNvSpPr/>
            <p:nvPr/>
          </p:nvSpPr>
          <p:spPr>
            <a:xfrm rot="10800000">
              <a:off x="3892464" y="1556446"/>
              <a:ext cx="228749" cy="188651"/>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68" name="Isosceles Triangle 267">
              <a:extLst>
                <a:ext uri="{FF2B5EF4-FFF2-40B4-BE49-F238E27FC236}">
                  <a16:creationId xmlns:a16="http://schemas.microsoft.com/office/drawing/2014/main" id="{83D19B3C-A6DD-97C5-64DC-CCB3FE53A8B6}"/>
                </a:ext>
              </a:extLst>
            </p:cNvPr>
            <p:cNvSpPr/>
            <p:nvPr/>
          </p:nvSpPr>
          <p:spPr>
            <a:xfrm rot="10800000">
              <a:off x="3916719" y="1598374"/>
              <a:ext cx="180238" cy="143081"/>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69" name="Isosceles Triangle 268">
              <a:extLst>
                <a:ext uri="{FF2B5EF4-FFF2-40B4-BE49-F238E27FC236}">
                  <a16:creationId xmlns:a16="http://schemas.microsoft.com/office/drawing/2014/main" id="{1C69B0EB-8501-B456-25D7-DE59563F4630}"/>
                </a:ext>
              </a:extLst>
            </p:cNvPr>
            <p:cNvSpPr/>
            <p:nvPr/>
          </p:nvSpPr>
          <p:spPr>
            <a:xfrm rot="10800000">
              <a:off x="3949467" y="1642207"/>
              <a:ext cx="119749" cy="103720"/>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70" name="Isosceles Triangle 269">
              <a:extLst>
                <a:ext uri="{FF2B5EF4-FFF2-40B4-BE49-F238E27FC236}">
                  <a16:creationId xmlns:a16="http://schemas.microsoft.com/office/drawing/2014/main" id="{B356D033-CE89-C7D5-A644-C11051FAC9AB}"/>
                </a:ext>
              </a:extLst>
            </p:cNvPr>
            <p:cNvSpPr/>
            <p:nvPr/>
          </p:nvSpPr>
          <p:spPr>
            <a:xfrm rot="10800000">
              <a:off x="3969460" y="1682833"/>
              <a:ext cx="74754" cy="64084"/>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grpSp>
        <p:nvGrpSpPr>
          <p:cNvPr id="271" name="Group 270">
            <a:extLst>
              <a:ext uri="{FF2B5EF4-FFF2-40B4-BE49-F238E27FC236}">
                <a16:creationId xmlns:a16="http://schemas.microsoft.com/office/drawing/2014/main" id="{1A80BD40-7CD6-03B1-D04A-345BFEE509EB}"/>
              </a:ext>
            </a:extLst>
          </p:cNvPr>
          <p:cNvGrpSpPr/>
          <p:nvPr/>
        </p:nvGrpSpPr>
        <p:grpSpPr>
          <a:xfrm>
            <a:off x="9909197" y="3161407"/>
            <a:ext cx="228749" cy="190471"/>
            <a:chOff x="3892464" y="1556446"/>
            <a:chExt cx="228749" cy="190471"/>
          </a:xfrm>
          <a:solidFill>
            <a:schemeClr val="accent2">
              <a:lumMod val="75000"/>
              <a:alpha val="34000"/>
            </a:schemeClr>
          </a:solidFill>
        </p:grpSpPr>
        <p:sp>
          <p:nvSpPr>
            <p:cNvPr id="272" name="Isosceles Triangle 271">
              <a:extLst>
                <a:ext uri="{FF2B5EF4-FFF2-40B4-BE49-F238E27FC236}">
                  <a16:creationId xmlns:a16="http://schemas.microsoft.com/office/drawing/2014/main" id="{DF350B17-9488-FDDA-88EA-B9F48A6883EB}"/>
                </a:ext>
              </a:extLst>
            </p:cNvPr>
            <p:cNvSpPr/>
            <p:nvPr/>
          </p:nvSpPr>
          <p:spPr>
            <a:xfrm rot="10800000">
              <a:off x="3892464" y="1556446"/>
              <a:ext cx="228749" cy="188651"/>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73" name="Isosceles Triangle 272">
              <a:extLst>
                <a:ext uri="{FF2B5EF4-FFF2-40B4-BE49-F238E27FC236}">
                  <a16:creationId xmlns:a16="http://schemas.microsoft.com/office/drawing/2014/main" id="{BA8ABF7E-7393-A8C8-3219-34BFB1948EF5}"/>
                </a:ext>
              </a:extLst>
            </p:cNvPr>
            <p:cNvSpPr/>
            <p:nvPr/>
          </p:nvSpPr>
          <p:spPr>
            <a:xfrm rot="10800000">
              <a:off x="3916719" y="1598374"/>
              <a:ext cx="180238" cy="143081"/>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74" name="Isosceles Triangle 273">
              <a:extLst>
                <a:ext uri="{FF2B5EF4-FFF2-40B4-BE49-F238E27FC236}">
                  <a16:creationId xmlns:a16="http://schemas.microsoft.com/office/drawing/2014/main" id="{501C5475-D7F0-571B-0522-15D3770E227F}"/>
                </a:ext>
              </a:extLst>
            </p:cNvPr>
            <p:cNvSpPr/>
            <p:nvPr/>
          </p:nvSpPr>
          <p:spPr>
            <a:xfrm rot="10800000">
              <a:off x="3949467" y="1642207"/>
              <a:ext cx="119749" cy="103720"/>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75" name="Isosceles Triangle 274">
              <a:extLst>
                <a:ext uri="{FF2B5EF4-FFF2-40B4-BE49-F238E27FC236}">
                  <a16:creationId xmlns:a16="http://schemas.microsoft.com/office/drawing/2014/main" id="{5D1FCC22-BCE8-7BC6-7EAB-F0662642FFFE}"/>
                </a:ext>
              </a:extLst>
            </p:cNvPr>
            <p:cNvSpPr/>
            <p:nvPr/>
          </p:nvSpPr>
          <p:spPr>
            <a:xfrm rot="10800000">
              <a:off x="3969460" y="1682833"/>
              <a:ext cx="74754" cy="64084"/>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grpSp>
        <p:nvGrpSpPr>
          <p:cNvPr id="276" name="Group 275">
            <a:extLst>
              <a:ext uri="{FF2B5EF4-FFF2-40B4-BE49-F238E27FC236}">
                <a16:creationId xmlns:a16="http://schemas.microsoft.com/office/drawing/2014/main" id="{62A6E172-4038-8ACD-582D-7D6BEE4E031C}"/>
              </a:ext>
            </a:extLst>
          </p:cNvPr>
          <p:cNvGrpSpPr/>
          <p:nvPr/>
        </p:nvGrpSpPr>
        <p:grpSpPr>
          <a:xfrm>
            <a:off x="11801274" y="3181405"/>
            <a:ext cx="228749" cy="190471"/>
            <a:chOff x="3892464" y="1556446"/>
            <a:chExt cx="228749" cy="190471"/>
          </a:xfrm>
          <a:solidFill>
            <a:schemeClr val="accent2">
              <a:lumMod val="75000"/>
              <a:alpha val="34000"/>
            </a:schemeClr>
          </a:solidFill>
        </p:grpSpPr>
        <p:sp>
          <p:nvSpPr>
            <p:cNvPr id="277" name="Isosceles Triangle 276">
              <a:extLst>
                <a:ext uri="{FF2B5EF4-FFF2-40B4-BE49-F238E27FC236}">
                  <a16:creationId xmlns:a16="http://schemas.microsoft.com/office/drawing/2014/main" id="{B7389A47-CCB2-B93B-1A73-4947E7B5042B}"/>
                </a:ext>
              </a:extLst>
            </p:cNvPr>
            <p:cNvSpPr/>
            <p:nvPr/>
          </p:nvSpPr>
          <p:spPr>
            <a:xfrm rot="10800000">
              <a:off x="3892464" y="1556446"/>
              <a:ext cx="228749" cy="188651"/>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78" name="Isosceles Triangle 277">
              <a:extLst>
                <a:ext uri="{FF2B5EF4-FFF2-40B4-BE49-F238E27FC236}">
                  <a16:creationId xmlns:a16="http://schemas.microsoft.com/office/drawing/2014/main" id="{68B50945-EFE9-0B45-756B-64B2458C2D6D}"/>
                </a:ext>
              </a:extLst>
            </p:cNvPr>
            <p:cNvSpPr/>
            <p:nvPr/>
          </p:nvSpPr>
          <p:spPr>
            <a:xfrm rot="10800000">
              <a:off x="3916719" y="1598374"/>
              <a:ext cx="180238" cy="143081"/>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79" name="Isosceles Triangle 278">
              <a:extLst>
                <a:ext uri="{FF2B5EF4-FFF2-40B4-BE49-F238E27FC236}">
                  <a16:creationId xmlns:a16="http://schemas.microsoft.com/office/drawing/2014/main" id="{C57A5200-8831-E0E1-2FA3-2D6331C98644}"/>
                </a:ext>
              </a:extLst>
            </p:cNvPr>
            <p:cNvSpPr/>
            <p:nvPr/>
          </p:nvSpPr>
          <p:spPr>
            <a:xfrm rot="10800000">
              <a:off x="3949467" y="1642207"/>
              <a:ext cx="119749" cy="103720"/>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80" name="Isosceles Triangle 279">
              <a:extLst>
                <a:ext uri="{FF2B5EF4-FFF2-40B4-BE49-F238E27FC236}">
                  <a16:creationId xmlns:a16="http://schemas.microsoft.com/office/drawing/2014/main" id="{2DCE1600-4E10-9FC7-4502-85321F7AADD8}"/>
                </a:ext>
              </a:extLst>
            </p:cNvPr>
            <p:cNvSpPr/>
            <p:nvPr/>
          </p:nvSpPr>
          <p:spPr>
            <a:xfrm rot="10800000">
              <a:off x="3969460" y="1682833"/>
              <a:ext cx="74754" cy="64084"/>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sp>
        <p:nvSpPr>
          <p:cNvPr id="282" name="Rectangle 281">
            <a:extLst>
              <a:ext uri="{FF2B5EF4-FFF2-40B4-BE49-F238E27FC236}">
                <a16:creationId xmlns:a16="http://schemas.microsoft.com/office/drawing/2014/main" id="{89B15148-8FD4-25A9-A555-4DBD45A43073}"/>
              </a:ext>
            </a:extLst>
          </p:cNvPr>
          <p:cNvSpPr/>
          <p:nvPr/>
        </p:nvSpPr>
        <p:spPr>
          <a:xfrm>
            <a:off x="7903370" y="2081073"/>
            <a:ext cx="157969" cy="153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3" name="Rectangle 282">
            <a:extLst>
              <a:ext uri="{FF2B5EF4-FFF2-40B4-BE49-F238E27FC236}">
                <a16:creationId xmlns:a16="http://schemas.microsoft.com/office/drawing/2014/main" id="{4569D259-A6D7-BDB4-42DA-6A2D25E69FC1}"/>
              </a:ext>
            </a:extLst>
          </p:cNvPr>
          <p:cNvSpPr/>
          <p:nvPr/>
        </p:nvSpPr>
        <p:spPr>
          <a:xfrm>
            <a:off x="7903370" y="1807984"/>
            <a:ext cx="157969" cy="153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10593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rgbClr val="FFB469">
                <a:alpha val="74902"/>
              </a:srgbClr>
            </a:gs>
            <a:gs pos="83000">
              <a:srgbClr val="FF9933">
                <a:alpha val="74902"/>
              </a:srgbClr>
            </a:gs>
            <a:gs pos="100000">
              <a:srgbClr val="FF800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6" name="Rectangle 5"/>
          <p:cNvSpPr/>
          <p:nvPr/>
        </p:nvSpPr>
        <p:spPr>
          <a:xfrm>
            <a:off x="3221757" y="6491200"/>
            <a:ext cx="6469341" cy="520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ambria" panose="02040503050406030204" pitchFamily="18" charset="0"/>
                <a:ea typeface="Cambria" panose="02040503050406030204" pitchFamily="18" charset="0"/>
              </a:rPr>
              <a:t>CS6460: GIACII-K12 – Card Prototype</a:t>
            </a:r>
          </a:p>
        </p:txBody>
      </p:sp>
      <p:sp>
        <p:nvSpPr>
          <p:cNvPr id="78" name="Rectangle 77">
            <a:extLst>
              <a:ext uri="{FF2B5EF4-FFF2-40B4-BE49-F238E27FC236}">
                <a16:creationId xmlns:a16="http://schemas.microsoft.com/office/drawing/2014/main" id="{9A1A2D87-FC71-99AB-5FBA-31751458D1B5}"/>
              </a:ext>
            </a:extLst>
          </p:cNvPr>
          <p:cNvSpPr/>
          <p:nvPr/>
        </p:nvSpPr>
        <p:spPr>
          <a:xfrm>
            <a:off x="1484651" y="796505"/>
            <a:ext cx="9222698" cy="6977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4C2600"/>
                </a:solidFill>
                <a:latin typeface="Cambria" panose="02040503050406030204" pitchFamily="18" charset="0"/>
                <a:ea typeface="Cambria" panose="02040503050406030204" pitchFamily="18" charset="0"/>
              </a:rPr>
              <a:t>Guidelines for Individualized Academic Curriculum and ITS Implementation  for K-12 Students</a:t>
            </a:r>
            <a:r>
              <a:rPr lang="en-US" sz="2400" dirty="0">
                <a:solidFill>
                  <a:srgbClr val="4C2600"/>
                </a:solidFill>
                <a:latin typeface="Cambria" panose="02040503050406030204" pitchFamily="18" charset="0"/>
                <a:ea typeface="Cambria" panose="02040503050406030204" pitchFamily="18" charset="0"/>
              </a:rPr>
              <a:t>: a Resource Guide</a:t>
            </a:r>
          </a:p>
        </p:txBody>
      </p:sp>
      <p:grpSp>
        <p:nvGrpSpPr>
          <p:cNvPr id="19" name="Group 18">
            <a:extLst>
              <a:ext uri="{FF2B5EF4-FFF2-40B4-BE49-F238E27FC236}">
                <a16:creationId xmlns:a16="http://schemas.microsoft.com/office/drawing/2014/main" id="{DA232676-4576-C16D-3CA2-DE2BFBE6960D}"/>
              </a:ext>
            </a:extLst>
          </p:cNvPr>
          <p:cNvGrpSpPr/>
          <p:nvPr/>
        </p:nvGrpSpPr>
        <p:grpSpPr>
          <a:xfrm>
            <a:off x="49799" y="187266"/>
            <a:ext cx="554333" cy="520239"/>
            <a:chOff x="124093" y="187267"/>
            <a:chExt cx="707923" cy="520239"/>
          </a:xfrm>
        </p:grpSpPr>
        <p:sp>
          <p:nvSpPr>
            <p:cNvPr id="2" name="Rectangle: Rounded Corners 1">
              <a:extLst>
                <a:ext uri="{FF2B5EF4-FFF2-40B4-BE49-F238E27FC236}">
                  <a16:creationId xmlns:a16="http://schemas.microsoft.com/office/drawing/2014/main" id="{FC46BE97-5CF8-2BC6-E044-CC58DB7BFFDF}"/>
                </a:ext>
              </a:extLst>
            </p:cNvPr>
            <p:cNvSpPr/>
            <p:nvPr/>
          </p:nvSpPr>
          <p:spPr>
            <a:xfrm>
              <a:off x="124093" y="187267"/>
              <a:ext cx="707923" cy="520239"/>
            </a:xfrm>
            <a:prstGeom prst="roundRect">
              <a:avLst/>
            </a:prstGeom>
            <a:solidFill>
              <a:srgbClr val="FFB469"/>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4E252C6-A7A4-2485-A886-8B534098BDFB}"/>
                </a:ext>
              </a:extLst>
            </p:cNvPr>
            <p:cNvSpPr/>
            <p:nvPr/>
          </p:nvSpPr>
          <p:spPr>
            <a:xfrm>
              <a:off x="202108" y="322928"/>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4B230C69-A3EC-D4AD-F53E-ACADB6E86C8D}"/>
                </a:ext>
              </a:extLst>
            </p:cNvPr>
            <p:cNvSpPr/>
            <p:nvPr/>
          </p:nvSpPr>
          <p:spPr>
            <a:xfrm>
              <a:off x="202108" y="424528"/>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48372335-9DB8-6C7E-F86C-61D30EC2DE58}"/>
                </a:ext>
              </a:extLst>
            </p:cNvPr>
            <p:cNvSpPr/>
            <p:nvPr/>
          </p:nvSpPr>
          <p:spPr>
            <a:xfrm>
              <a:off x="198384" y="533813"/>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5EABB6C9-972F-F4F6-E911-E71366BA8B5D}"/>
              </a:ext>
            </a:extLst>
          </p:cNvPr>
          <p:cNvSpPr/>
          <p:nvPr/>
        </p:nvSpPr>
        <p:spPr>
          <a:xfrm>
            <a:off x="664371" y="0"/>
            <a:ext cx="45719" cy="6858000"/>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B3308436-C464-C37F-43AC-6992FCC939F8}"/>
              </a:ext>
            </a:extLst>
          </p:cNvPr>
          <p:cNvSpPr/>
          <p:nvPr/>
        </p:nvSpPr>
        <p:spPr>
          <a:xfrm>
            <a:off x="6105486" y="6491200"/>
            <a:ext cx="669951" cy="1998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4C2600"/>
                </a:solidFill>
                <a:latin typeface="Cambria" panose="02040503050406030204" pitchFamily="18" charset="0"/>
                <a:ea typeface="Cambria" panose="02040503050406030204" pitchFamily="18" charset="0"/>
              </a:rPr>
              <a:t>Home</a:t>
            </a:r>
            <a:endParaRPr lang="en-US" sz="1400" dirty="0">
              <a:solidFill>
                <a:srgbClr val="4C2600"/>
              </a:solidFill>
              <a:latin typeface="Cambria" panose="02040503050406030204" pitchFamily="18" charset="0"/>
              <a:ea typeface="Cambria" panose="02040503050406030204" pitchFamily="18" charset="0"/>
            </a:endParaRPr>
          </a:p>
        </p:txBody>
      </p:sp>
      <p:sp>
        <p:nvSpPr>
          <p:cNvPr id="126" name="Rectangle 125">
            <a:extLst>
              <a:ext uri="{FF2B5EF4-FFF2-40B4-BE49-F238E27FC236}">
                <a16:creationId xmlns:a16="http://schemas.microsoft.com/office/drawing/2014/main" id="{AEFA0BDF-EBE3-F933-EF03-DEF4C3C92155}"/>
              </a:ext>
            </a:extLst>
          </p:cNvPr>
          <p:cNvSpPr/>
          <p:nvPr/>
        </p:nvSpPr>
        <p:spPr>
          <a:xfrm rot="5400000">
            <a:off x="6425607" y="-4132754"/>
            <a:ext cx="50876" cy="11503077"/>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7" name="Rectangle 96">
            <a:extLst>
              <a:ext uri="{FF2B5EF4-FFF2-40B4-BE49-F238E27FC236}">
                <a16:creationId xmlns:a16="http://schemas.microsoft.com/office/drawing/2014/main" id="{10B5904E-230C-1DBB-88B1-148907136D2A}"/>
              </a:ext>
            </a:extLst>
          </p:cNvPr>
          <p:cNvSpPr/>
          <p:nvPr/>
        </p:nvSpPr>
        <p:spPr>
          <a:xfrm>
            <a:off x="1785711" y="107704"/>
            <a:ext cx="8620579" cy="6888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rgbClr val="4C2600"/>
                </a:solidFill>
                <a:latin typeface="Cambria" panose="02040503050406030204" pitchFamily="18" charset="0"/>
                <a:ea typeface="Cambria" panose="02040503050406030204" pitchFamily="18" charset="0"/>
              </a:rPr>
              <a:t>CS6460: Educational Technology</a:t>
            </a:r>
            <a:endParaRPr lang="en-US" sz="4400" dirty="0">
              <a:solidFill>
                <a:srgbClr val="4C2600"/>
              </a:solidFill>
              <a:latin typeface="Cambria" panose="02040503050406030204" pitchFamily="18" charset="0"/>
              <a:ea typeface="Cambria" panose="02040503050406030204" pitchFamily="18" charset="0"/>
            </a:endParaRPr>
          </a:p>
        </p:txBody>
      </p:sp>
      <p:grpSp>
        <p:nvGrpSpPr>
          <p:cNvPr id="4" name="Group 3">
            <a:extLst>
              <a:ext uri="{FF2B5EF4-FFF2-40B4-BE49-F238E27FC236}">
                <a16:creationId xmlns:a16="http://schemas.microsoft.com/office/drawing/2014/main" id="{D490931C-9B92-D3F5-7943-02887E7E03C1}"/>
              </a:ext>
            </a:extLst>
          </p:cNvPr>
          <p:cNvGrpSpPr/>
          <p:nvPr/>
        </p:nvGrpSpPr>
        <p:grpSpPr>
          <a:xfrm>
            <a:off x="710090" y="1613691"/>
            <a:ext cx="11481910" cy="1757192"/>
            <a:chOff x="710090" y="1997554"/>
            <a:chExt cx="11481910" cy="1757192"/>
          </a:xfrm>
        </p:grpSpPr>
        <p:sp>
          <p:nvSpPr>
            <p:cNvPr id="160" name="Rectangle 159">
              <a:extLst>
                <a:ext uri="{FF2B5EF4-FFF2-40B4-BE49-F238E27FC236}">
                  <a16:creationId xmlns:a16="http://schemas.microsoft.com/office/drawing/2014/main" id="{EF351E8E-9F85-34C0-FE20-F19CDE0E9099}"/>
                </a:ext>
              </a:extLst>
            </p:cNvPr>
            <p:cNvSpPr/>
            <p:nvPr/>
          </p:nvSpPr>
          <p:spPr>
            <a:xfrm>
              <a:off x="710090" y="2363985"/>
              <a:ext cx="11481910" cy="13907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457200" algn="just" rtl="0">
                <a:spcBef>
                  <a:spcPts val="0"/>
                </a:spcBef>
                <a:spcAft>
                  <a:spcPts val="850"/>
                </a:spcAft>
                <a:tabLst>
                  <a:tab pos="461963" algn="l"/>
                </a:tabLst>
              </a:pPr>
              <a:r>
                <a:rPr lang="en-US" sz="1050" b="0" i="0" u="none" strike="noStrike" dirty="0">
                  <a:solidFill>
                    <a:srgbClr val="000000"/>
                  </a:solidFill>
                  <a:effectLst/>
                  <a:latin typeface="Cambria" panose="02040503050406030204" pitchFamily="18" charset="0"/>
                  <a:ea typeface="Cambria" panose="02040503050406030204" pitchFamily="18" charset="0"/>
                </a:rPr>
                <a:t>Intelligent Tutoring Systems (ITSs) and Individualized Education Plans (IEPs) have existed for decades in education. Researchers, through meta-analyses, have demonstrated the efficacy of ITS(s), irrespective of field of study (technical and non-technical subjects) in K-12 education  (Ma et al, 2014). Modern ITS can evaluate and identifying a student’s emotional state and meta-cognitive skills, such as self-monitoring, self-explanation, etc (Conati, 2009). Since the 1970s, IEPs are, by law, implemented for students which are covered by IDEA (Individuals with Disabilities Education Act). An IEP is constructed annually by educators, administrators, and parents of special education students to define specific academic and functional goals per student. </a:t>
              </a:r>
            </a:p>
            <a:p>
              <a:pPr marR="457200" algn="just" rtl="0">
                <a:spcBef>
                  <a:spcPts val="0"/>
                </a:spcBef>
                <a:spcAft>
                  <a:spcPts val="850"/>
                </a:spcAft>
                <a:tabLst>
                  <a:tab pos="461963" algn="l"/>
                </a:tabLst>
              </a:pPr>
              <a:r>
                <a:rPr lang="en-US" sz="1050" b="0" i="0" u="none" strike="noStrike" dirty="0">
                  <a:solidFill>
                    <a:srgbClr val="000000"/>
                  </a:solidFill>
                  <a:effectLst/>
                  <a:latin typeface="Cambria" panose="02040503050406030204" pitchFamily="18" charset="0"/>
                  <a:ea typeface="Cambria" panose="02040503050406030204" pitchFamily="18" charset="0"/>
                </a:rPr>
                <a:t>Building on existing research and education practice, this site offers a resource for any individual constructing a curriculum for a K-12 student, looking to implement ITS(s) within a field of study. This site is </a:t>
              </a:r>
              <a:r>
                <a:rPr lang="en-US" sz="1050" b="1" i="0" u="sng" strike="noStrike" dirty="0">
                  <a:solidFill>
                    <a:srgbClr val="000000"/>
                  </a:solidFill>
                  <a:effectLst/>
                  <a:latin typeface="Cambria" panose="02040503050406030204" pitchFamily="18" charset="0"/>
                  <a:ea typeface="Cambria" panose="02040503050406030204" pitchFamily="18" charset="0"/>
                </a:rPr>
                <a:t>built</a:t>
              </a:r>
              <a:r>
                <a:rPr lang="en-US" sz="1050" i="0" strike="noStrike" dirty="0">
                  <a:solidFill>
                    <a:srgbClr val="000000"/>
                  </a:solidFill>
                  <a:effectLst/>
                  <a:latin typeface="Cambria" panose="02040503050406030204" pitchFamily="18" charset="0"/>
                  <a:ea typeface="Cambria" panose="02040503050406030204" pitchFamily="18" charset="0"/>
                </a:rPr>
                <a:t> for </a:t>
              </a:r>
              <a:r>
                <a:rPr lang="en-US" sz="1050" b="1" i="0" u="sng" strike="noStrike" dirty="0">
                  <a:solidFill>
                    <a:srgbClr val="000000"/>
                  </a:solidFill>
                  <a:effectLst/>
                  <a:latin typeface="Cambria" panose="02040503050406030204" pitchFamily="18" charset="0"/>
                  <a:ea typeface="Cambria" panose="02040503050406030204" pitchFamily="18" charset="0"/>
                </a:rPr>
                <a:t>parents</a:t>
              </a:r>
              <a:r>
                <a:rPr lang="en-US" sz="1050" b="1" i="0" strike="noStrike" dirty="0">
                  <a:solidFill>
                    <a:srgbClr val="000000"/>
                  </a:solidFill>
                  <a:effectLst/>
                  <a:latin typeface="Cambria" panose="02040503050406030204" pitchFamily="18" charset="0"/>
                  <a:ea typeface="Cambria" panose="02040503050406030204" pitchFamily="18" charset="0"/>
                </a:rPr>
                <a:t> </a:t>
              </a:r>
              <a:r>
                <a:rPr lang="en-US" sz="1050" i="0" strike="noStrike" dirty="0">
                  <a:solidFill>
                    <a:srgbClr val="000000"/>
                  </a:solidFill>
                  <a:effectLst/>
                  <a:latin typeface="Cambria" panose="02040503050406030204" pitchFamily="18" charset="0"/>
                  <a:ea typeface="Cambria" panose="02040503050406030204" pitchFamily="18" charset="0"/>
                </a:rPr>
                <a:t>/ </a:t>
              </a:r>
              <a:r>
                <a:rPr lang="en-US" sz="1050" b="1" i="0" u="sng" strike="noStrike" dirty="0">
                  <a:solidFill>
                    <a:srgbClr val="000000"/>
                  </a:solidFill>
                  <a:effectLst/>
                  <a:latin typeface="Cambria" panose="02040503050406030204" pitchFamily="18" charset="0"/>
                  <a:ea typeface="Cambria" panose="02040503050406030204" pitchFamily="18" charset="0"/>
                </a:rPr>
                <a:t>tutors</a:t>
              </a:r>
              <a:r>
                <a:rPr lang="en-US" sz="1050" b="1" i="0" strike="noStrike" dirty="0">
                  <a:solidFill>
                    <a:srgbClr val="000000"/>
                  </a:solidFill>
                  <a:effectLst/>
                  <a:latin typeface="Cambria" panose="02040503050406030204" pitchFamily="18" charset="0"/>
                  <a:ea typeface="Cambria" panose="02040503050406030204" pitchFamily="18" charset="0"/>
                </a:rPr>
                <a:t> </a:t>
              </a:r>
              <a:r>
                <a:rPr lang="en-US" sz="1050" i="0" strike="noStrike" dirty="0">
                  <a:solidFill>
                    <a:srgbClr val="000000"/>
                  </a:solidFill>
                  <a:effectLst/>
                  <a:latin typeface="Cambria" panose="02040503050406030204" pitchFamily="18" charset="0"/>
                  <a:ea typeface="Cambria" panose="02040503050406030204" pitchFamily="18" charset="0"/>
                </a:rPr>
                <a:t>/ </a:t>
              </a:r>
              <a:r>
                <a:rPr lang="en-US" sz="1050" b="1" i="0" u="sng" strike="noStrike" dirty="0">
                  <a:solidFill>
                    <a:srgbClr val="000000"/>
                  </a:solidFill>
                  <a:effectLst/>
                  <a:latin typeface="Cambria" panose="02040503050406030204" pitchFamily="18" charset="0"/>
                  <a:ea typeface="Cambria" panose="02040503050406030204" pitchFamily="18" charset="0"/>
                </a:rPr>
                <a:t>teachers</a:t>
              </a:r>
              <a:r>
                <a:rPr lang="en-US" sz="1050" b="1" i="0" strike="noStrike" dirty="0">
                  <a:solidFill>
                    <a:srgbClr val="000000"/>
                  </a:solidFill>
                  <a:effectLst/>
                  <a:latin typeface="Cambria" panose="02040503050406030204" pitchFamily="18" charset="0"/>
                  <a:ea typeface="Cambria" panose="02040503050406030204" pitchFamily="18" charset="0"/>
                </a:rPr>
                <a:t> </a:t>
              </a:r>
              <a:r>
                <a:rPr lang="en-US" sz="1050" i="0" strike="noStrike" dirty="0">
                  <a:solidFill>
                    <a:srgbClr val="000000"/>
                  </a:solidFill>
                  <a:effectLst/>
                  <a:latin typeface="Cambria" panose="02040503050406030204" pitchFamily="18" charset="0"/>
                  <a:ea typeface="Cambria" panose="02040503050406030204" pitchFamily="18" charset="0"/>
                </a:rPr>
                <a:t>and </a:t>
              </a:r>
              <a:r>
                <a:rPr lang="en-US" sz="1050" b="1" i="0" u="sng" strike="noStrike" dirty="0">
                  <a:solidFill>
                    <a:srgbClr val="000000"/>
                  </a:solidFill>
                  <a:effectLst/>
                  <a:latin typeface="Cambria" panose="02040503050406030204" pitchFamily="18" charset="0"/>
                  <a:ea typeface="Cambria" panose="02040503050406030204" pitchFamily="18" charset="0"/>
                </a:rPr>
                <a:t>students </a:t>
              </a:r>
              <a:r>
                <a:rPr lang="en-US" sz="1050" b="0" i="0" u="none" strike="noStrike" dirty="0">
                  <a:solidFill>
                    <a:srgbClr val="000000"/>
                  </a:solidFill>
                  <a:effectLst/>
                  <a:latin typeface="Cambria" panose="02040503050406030204" pitchFamily="18" charset="0"/>
                  <a:ea typeface="Cambria" panose="02040503050406030204" pitchFamily="18" charset="0"/>
                </a:rPr>
                <a:t>to provide: </a:t>
              </a:r>
              <a:r>
                <a:rPr lang="en-US" sz="1050" b="1" i="0" u="none" strike="noStrike" dirty="0">
                  <a:solidFill>
                    <a:srgbClr val="000000"/>
                  </a:solidFill>
                  <a:effectLst/>
                  <a:latin typeface="Cambria" panose="02040503050406030204" pitchFamily="18" charset="0"/>
                  <a:ea typeface="Cambria" panose="02040503050406030204" pitchFamily="18" charset="0"/>
                </a:rPr>
                <a:t>(1)</a:t>
              </a:r>
              <a:r>
                <a:rPr lang="en-US" sz="1050" b="0" i="0" u="none" strike="noStrike" dirty="0">
                  <a:solidFill>
                    <a:srgbClr val="000000"/>
                  </a:solidFill>
                  <a:effectLst/>
                  <a:latin typeface="Cambria" panose="02040503050406030204" pitchFamily="18" charset="0"/>
                  <a:ea typeface="Cambria" panose="02040503050406030204" pitchFamily="18" charset="0"/>
                </a:rPr>
                <a:t> </a:t>
              </a:r>
              <a:r>
                <a:rPr lang="en-US" sz="1050" b="1" strike="noStrike" dirty="0">
                  <a:solidFill>
                    <a:srgbClr val="000000"/>
                  </a:solidFill>
                  <a:effectLst/>
                  <a:latin typeface="Cambria" panose="02040503050406030204" pitchFamily="18" charset="0"/>
                  <a:ea typeface="Cambria" panose="02040503050406030204" pitchFamily="18" charset="0"/>
                </a:rPr>
                <a:t>a background on IEP history and usage</a:t>
              </a:r>
              <a:r>
                <a:rPr lang="en-US" sz="1050" b="0" i="0" u="none" strike="noStrike" dirty="0">
                  <a:solidFill>
                    <a:srgbClr val="000000"/>
                  </a:solidFill>
                  <a:effectLst/>
                  <a:latin typeface="Cambria" panose="02040503050406030204" pitchFamily="18" charset="0"/>
                  <a:ea typeface="Cambria" panose="02040503050406030204" pitchFamily="18" charset="0"/>
                </a:rPr>
                <a:t>; </a:t>
              </a:r>
              <a:r>
                <a:rPr lang="en-US" sz="1050" b="1" i="0" u="none" strike="noStrike" dirty="0">
                  <a:solidFill>
                    <a:srgbClr val="000000"/>
                  </a:solidFill>
                  <a:effectLst/>
                  <a:latin typeface="Cambria" panose="02040503050406030204" pitchFamily="18" charset="0"/>
                  <a:ea typeface="Cambria" panose="02040503050406030204" pitchFamily="18" charset="0"/>
                </a:rPr>
                <a:t>(2) guidelines for planning a student’s curriculum with ITS(s) implemented</a:t>
              </a:r>
              <a:r>
                <a:rPr lang="en-US" sz="1050" b="0" i="0" u="none" strike="noStrike" dirty="0">
                  <a:solidFill>
                    <a:srgbClr val="000000"/>
                  </a:solidFill>
                  <a:effectLst/>
                  <a:latin typeface="Cambria" panose="02040503050406030204" pitchFamily="18" charset="0"/>
                  <a:ea typeface="Cambria" panose="02040503050406030204" pitchFamily="18" charset="0"/>
                </a:rPr>
                <a:t>; </a:t>
              </a:r>
              <a:r>
                <a:rPr lang="en-US" sz="1050" b="1" i="0" u="none" strike="noStrike" dirty="0">
                  <a:solidFill>
                    <a:srgbClr val="000000"/>
                  </a:solidFill>
                  <a:effectLst/>
                  <a:latin typeface="Cambria" panose="02040503050406030204" pitchFamily="18" charset="0"/>
                  <a:ea typeface="Cambria" panose="02040503050406030204" pitchFamily="18" charset="0"/>
                </a:rPr>
                <a:t>(3) a repository and search tool for commercially available ITS</a:t>
              </a:r>
              <a:r>
                <a:rPr lang="en-US" sz="1050" b="0" i="0" u="none" strike="noStrike" dirty="0">
                  <a:solidFill>
                    <a:srgbClr val="000000"/>
                  </a:solidFill>
                  <a:effectLst/>
                  <a:latin typeface="Cambria" panose="02040503050406030204" pitchFamily="18" charset="0"/>
                  <a:ea typeface="Cambria" panose="02040503050406030204" pitchFamily="18" charset="0"/>
                </a:rPr>
                <a:t>.</a:t>
              </a:r>
              <a:endParaRPr lang="en-US" sz="800" b="0" dirty="0">
                <a:effectLst/>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CBDCBFD4-4F9F-27C1-BF39-500EEC555FEB}"/>
                </a:ext>
              </a:extLst>
            </p:cNvPr>
            <p:cNvSpPr txBox="1"/>
            <p:nvPr/>
          </p:nvSpPr>
          <p:spPr>
            <a:xfrm>
              <a:off x="710090" y="1997554"/>
              <a:ext cx="2190064" cy="400110"/>
            </a:xfrm>
            <a:prstGeom prst="rect">
              <a:avLst/>
            </a:prstGeom>
            <a:noFill/>
          </p:spPr>
          <p:txBody>
            <a:bodyPr wrap="square" rtlCol="0">
              <a:spAutoFit/>
            </a:bodyPr>
            <a:lstStyle/>
            <a:p>
              <a:r>
                <a:rPr lang="en-US" sz="2000" b="1" i="1" dirty="0">
                  <a:solidFill>
                    <a:srgbClr val="4C2600"/>
                  </a:solidFill>
                  <a:latin typeface="Cambria" panose="02040503050406030204" pitchFamily="18" charset="0"/>
                  <a:ea typeface="Cambria" panose="02040503050406030204" pitchFamily="18" charset="0"/>
                </a:rPr>
                <a:t>Project Abstract</a:t>
              </a:r>
            </a:p>
          </p:txBody>
        </p:sp>
      </p:grpSp>
      <p:grpSp>
        <p:nvGrpSpPr>
          <p:cNvPr id="5" name="Group 4">
            <a:extLst>
              <a:ext uri="{FF2B5EF4-FFF2-40B4-BE49-F238E27FC236}">
                <a16:creationId xmlns:a16="http://schemas.microsoft.com/office/drawing/2014/main" id="{69386D91-DDAE-B38D-DF70-022FA616284B}"/>
              </a:ext>
            </a:extLst>
          </p:cNvPr>
          <p:cNvGrpSpPr/>
          <p:nvPr/>
        </p:nvGrpSpPr>
        <p:grpSpPr>
          <a:xfrm>
            <a:off x="710090" y="3613229"/>
            <a:ext cx="11481910" cy="2905877"/>
            <a:chOff x="710090" y="3782195"/>
            <a:chExt cx="11481910" cy="2905877"/>
          </a:xfrm>
        </p:grpSpPr>
        <p:sp>
          <p:nvSpPr>
            <p:cNvPr id="100" name="TextBox 99">
              <a:extLst>
                <a:ext uri="{FF2B5EF4-FFF2-40B4-BE49-F238E27FC236}">
                  <a16:creationId xmlns:a16="http://schemas.microsoft.com/office/drawing/2014/main" id="{4FF10D82-F7C8-4BFD-F876-D0A9509F373B}"/>
                </a:ext>
              </a:extLst>
            </p:cNvPr>
            <p:cNvSpPr txBox="1"/>
            <p:nvPr/>
          </p:nvSpPr>
          <p:spPr>
            <a:xfrm>
              <a:off x="710090" y="3782195"/>
              <a:ext cx="2190064" cy="400110"/>
            </a:xfrm>
            <a:prstGeom prst="rect">
              <a:avLst/>
            </a:prstGeom>
            <a:noFill/>
          </p:spPr>
          <p:txBody>
            <a:bodyPr wrap="square" rtlCol="0">
              <a:spAutoFit/>
            </a:bodyPr>
            <a:lstStyle/>
            <a:p>
              <a:r>
                <a:rPr lang="en-US" sz="2000" b="1" i="1" dirty="0">
                  <a:solidFill>
                    <a:srgbClr val="4C2600"/>
                  </a:solidFill>
                  <a:latin typeface="Cambria" panose="02040503050406030204" pitchFamily="18" charset="0"/>
                  <a:ea typeface="Cambria" panose="02040503050406030204" pitchFamily="18" charset="0"/>
                </a:rPr>
                <a:t>Site Overview</a:t>
              </a:r>
            </a:p>
          </p:txBody>
        </p:sp>
        <p:sp>
          <p:nvSpPr>
            <p:cNvPr id="101" name="Rectangle 100">
              <a:extLst>
                <a:ext uri="{FF2B5EF4-FFF2-40B4-BE49-F238E27FC236}">
                  <a16:creationId xmlns:a16="http://schemas.microsoft.com/office/drawing/2014/main" id="{A471C8D6-AA81-8924-288E-86919524D957}"/>
                </a:ext>
              </a:extLst>
            </p:cNvPr>
            <p:cNvSpPr/>
            <p:nvPr/>
          </p:nvSpPr>
          <p:spPr>
            <a:xfrm>
              <a:off x="710090" y="4138477"/>
              <a:ext cx="11481910" cy="25495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457200" indent="-171450" rtl="0">
                <a:spcBef>
                  <a:spcPts val="0"/>
                </a:spcBef>
                <a:buFont typeface="Wingdings" panose="05000000000000000000" pitchFamily="2" charset="2"/>
                <a:buChar char="v"/>
                <a:tabLst>
                  <a:tab pos="461963" algn="l"/>
                </a:tabLst>
              </a:pPr>
              <a:r>
                <a:rPr lang="en-US" sz="1600" dirty="0">
                  <a:solidFill>
                    <a:srgbClr val="4C2600"/>
                  </a:solidFill>
                  <a:latin typeface="Cambria" panose="02040503050406030204" pitchFamily="18" charset="0"/>
                  <a:ea typeface="Cambria" panose="02040503050406030204" pitchFamily="18" charset="0"/>
                </a:rPr>
                <a:t>When building an individualized curriculum, use the guidelines as a reference.</a:t>
              </a:r>
            </a:p>
            <a:p>
              <a:pPr marL="628650" marR="457200" lvl="1" indent="-171450">
                <a:buFont typeface="Wingdings" panose="05000000000000000000" pitchFamily="2" charset="2"/>
                <a:buChar char="v"/>
                <a:tabLst>
                  <a:tab pos="461963" algn="l"/>
                </a:tabLst>
              </a:pPr>
              <a:r>
                <a:rPr lang="en-US" sz="1400" dirty="0">
                  <a:solidFill>
                    <a:srgbClr val="4C2600"/>
                  </a:solidFill>
                  <a:latin typeface="Cambria" panose="02040503050406030204" pitchFamily="18" charset="0"/>
                  <a:ea typeface="Cambria" panose="02040503050406030204" pitchFamily="18" charset="0"/>
                </a:rPr>
                <a:t>Subpages included:</a:t>
              </a:r>
            </a:p>
            <a:p>
              <a:pPr marL="1085850" marR="457200" lvl="2" indent="-171450">
                <a:buFont typeface="Wingdings" panose="05000000000000000000" pitchFamily="2" charset="2"/>
                <a:buChar char="v"/>
                <a:tabLst>
                  <a:tab pos="461963" algn="l"/>
                </a:tabLst>
              </a:pPr>
              <a:r>
                <a:rPr lang="en-US" sz="1200" dirty="0">
                  <a:solidFill>
                    <a:srgbClr val="4C2600"/>
                  </a:solidFill>
                  <a:latin typeface="Cambria" panose="02040503050406030204" pitchFamily="18" charset="0"/>
                  <a:ea typeface="Cambria" panose="02040503050406030204" pitchFamily="18" charset="0"/>
                </a:rPr>
                <a:t>Guidelines</a:t>
              </a:r>
            </a:p>
            <a:p>
              <a:pPr marL="1085850" marR="457200" lvl="2" indent="-171450">
                <a:buFont typeface="Wingdings" panose="05000000000000000000" pitchFamily="2" charset="2"/>
                <a:buChar char="v"/>
                <a:tabLst>
                  <a:tab pos="461963" algn="l"/>
                </a:tabLst>
              </a:pPr>
              <a:r>
                <a:rPr lang="en-US" sz="1200" dirty="0">
                  <a:solidFill>
                    <a:srgbClr val="4C2600"/>
                  </a:solidFill>
                  <a:latin typeface="Cambria" panose="02040503050406030204" pitchFamily="18" charset="0"/>
                  <a:ea typeface="Cambria" panose="02040503050406030204" pitchFamily="18" charset="0"/>
                </a:rPr>
                <a:t>Background Information</a:t>
              </a:r>
            </a:p>
            <a:p>
              <a:pPr marL="1085850" marR="457200" lvl="2" indent="-171450">
                <a:buFont typeface="Wingdings" panose="05000000000000000000" pitchFamily="2" charset="2"/>
                <a:buChar char="v"/>
                <a:tabLst>
                  <a:tab pos="461963" algn="l"/>
                </a:tabLst>
              </a:pPr>
              <a:r>
                <a:rPr lang="en-US" sz="1200" dirty="0">
                  <a:solidFill>
                    <a:srgbClr val="4C2600"/>
                  </a:solidFill>
                  <a:latin typeface="Cambria" panose="02040503050406030204" pitchFamily="18" charset="0"/>
                  <a:ea typeface="Cambria" panose="02040503050406030204" pitchFamily="18" charset="0"/>
                </a:rPr>
                <a:t>Resources/Assessment</a:t>
              </a:r>
            </a:p>
            <a:p>
              <a:pPr marL="1085850" marR="457200" lvl="2" indent="-171450">
                <a:buFont typeface="Wingdings" panose="05000000000000000000" pitchFamily="2" charset="2"/>
                <a:buChar char="v"/>
                <a:tabLst>
                  <a:tab pos="461963" algn="l"/>
                </a:tabLst>
              </a:pPr>
              <a:r>
                <a:rPr lang="en-US" sz="1200" dirty="0">
                  <a:solidFill>
                    <a:srgbClr val="4C2600"/>
                  </a:solidFill>
                  <a:latin typeface="Cambria" panose="02040503050406030204" pitchFamily="18" charset="0"/>
                  <a:ea typeface="Cambria" panose="02040503050406030204" pitchFamily="18" charset="0"/>
                </a:rPr>
                <a:t>Research Log</a:t>
              </a:r>
            </a:p>
            <a:p>
              <a:pPr marL="171450" marR="457200" indent="-171450" rtl="0">
                <a:spcBef>
                  <a:spcPts val="0"/>
                </a:spcBef>
                <a:buFont typeface="Wingdings" panose="05000000000000000000" pitchFamily="2" charset="2"/>
                <a:buChar char="v"/>
                <a:tabLst>
                  <a:tab pos="461963" algn="l"/>
                </a:tabLst>
              </a:pPr>
              <a:r>
                <a:rPr lang="en-US" sz="1600" dirty="0">
                  <a:solidFill>
                    <a:srgbClr val="4C2600"/>
                  </a:solidFill>
                  <a:latin typeface="Cambria" panose="02040503050406030204" pitchFamily="18" charset="0"/>
                  <a:ea typeface="Cambria" panose="02040503050406030204" pitchFamily="18" charset="0"/>
                </a:rPr>
                <a:t>Use the ITS Search page to find a solution.</a:t>
              </a:r>
            </a:p>
            <a:p>
              <a:pPr marL="628650" marR="457200" lvl="1" indent="-171450">
                <a:buFont typeface="Wingdings" panose="05000000000000000000" pitchFamily="2" charset="2"/>
                <a:buChar char="v"/>
                <a:tabLst>
                  <a:tab pos="461963" algn="l"/>
                </a:tabLst>
              </a:pPr>
              <a:r>
                <a:rPr lang="en-US" sz="1400" dirty="0">
                  <a:solidFill>
                    <a:srgbClr val="4C2600"/>
                  </a:solidFill>
                  <a:latin typeface="Cambria" panose="02040503050406030204" pitchFamily="18" charset="0"/>
                  <a:ea typeface="Cambria" panose="02040503050406030204" pitchFamily="18" charset="0"/>
                </a:rPr>
                <a:t>Subpages included:</a:t>
              </a:r>
            </a:p>
            <a:p>
              <a:pPr marL="1085850" marR="457200" lvl="2" indent="-171450">
                <a:buFont typeface="Wingdings" panose="05000000000000000000" pitchFamily="2" charset="2"/>
                <a:buChar char="v"/>
                <a:tabLst>
                  <a:tab pos="461963" algn="l"/>
                </a:tabLst>
              </a:pPr>
              <a:r>
                <a:rPr lang="en-US" sz="1200" dirty="0">
                  <a:solidFill>
                    <a:srgbClr val="4C2600"/>
                  </a:solidFill>
                  <a:latin typeface="Cambria" panose="02040503050406030204" pitchFamily="18" charset="0"/>
                  <a:ea typeface="Cambria" panose="02040503050406030204" pitchFamily="18" charset="0"/>
                </a:rPr>
                <a:t>Guidelines</a:t>
              </a:r>
            </a:p>
            <a:p>
              <a:pPr marL="1085850" marR="457200" lvl="2" indent="-171450">
                <a:buFont typeface="Wingdings" panose="05000000000000000000" pitchFamily="2" charset="2"/>
                <a:buChar char="v"/>
                <a:tabLst>
                  <a:tab pos="461963" algn="l"/>
                </a:tabLst>
              </a:pPr>
              <a:r>
                <a:rPr lang="en-US" sz="1200" dirty="0">
                  <a:solidFill>
                    <a:srgbClr val="4C2600"/>
                  </a:solidFill>
                  <a:latin typeface="Cambria" panose="02040503050406030204" pitchFamily="18" charset="0"/>
                  <a:ea typeface="Cambria" panose="02040503050406030204" pitchFamily="18" charset="0"/>
                </a:rPr>
                <a:t>Background Information</a:t>
              </a:r>
            </a:p>
            <a:p>
              <a:pPr marL="1085850" marR="457200" lvl="2" indent="-171450">
                <a:buFont typeface="Wingdings" panose="05000000000000000000" pitchFamily="2" charset="2"/>
                <a:buChar char="v"/>
                <a:tabLst>
                  <a:tab pos="461963" algn="l"/>
                </a:tabLst>
              </a:pPr>
              <a:r>
                <a:rPr lang="en-US" sz="1200" dirty="0">
                  <a:solidFill>
                    <a:srgbClr val="4C2600"/>
                  </a:solidFill>
                  <a:latin typeface="Cambria" panose="02040503050406030204" pitchFamily="18" charset="0"/>
                  <a:ea typeface="Cambria" panose="02040503050406030204" pitchFamily="18" charset="0"/>
                </a:rPr>
                <a:t>Resources/Assessment</a:t>
              </a:r>
            </a:p>
            <a:p>
              <a:pPr marL="1085850" marR="457200" lvl="2" indent="-171450">
                <a:buFont typeface="Wingdings" panose="05000000000000000000" pitchFamily="2" charset="2"/>
                <a:buChar char="v"/>
                <a:tabLst>
                  <a:tab pos="461963" algn="l"/>
                </a:tabLst>
              </a:pPr>
              <a:r>
                <a:rPr lang="en-US" sz="1200" dirty="0">
                  <a:solidFill>
                    <a:srgbClr val="4C2600"/>
                  </a:solidFill>
                  <a:latin typeface="Cambria" panose="02040503050406030204" pitchFamily="18" charset="0"/>
                  <a:ea typeface="Cambria" panose="02040503050406030204" pitchFamily="18" charset="0"/>
                </a:rPr>
                <a:t>Research Log</a:t>
              </a:r>
            </a:p>
          </p:txBody>
        </p:sp>
      </p:grpSp>
    </p:spTree>
    <p:extLst>
      <p:ext uri="{BB962C8B-B14F-4D97-AF65-F5344CB8AC3E}">
        <p14:creationId xmlns:p14="http://schemas.microsoft.com/office/powerpoint/2010/main" val="3987977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rgbClr val="FFB469">
                <a:alpha val="74902"/>
              </a:srgbClr>
            </a:gs>
            <a:gs pos="83000">
              <a:srgbClr val="FF9933">
                <a:alpha val="74902"/>
              </a:srgbClr>
            </a:gs>
            <a:gs pos="100000">
              <a:srgbClr val="FF800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6" name="Rectangle 5"/>
          <p:cNvSpPr/>
          <p:nvPr/>
        </p:nvSpPr>
        <p:spPr>
          <a:xfrm>
            <a:off x="3221757" y="6491200"/>
            <a:ext cx="6469341" cy="520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ambria" panose="02040503050406030204" pitchFamily="18" charset="0"/>
                <a:ea typeface="Cambria" panose="02040503050406030204" pitchFamily="18" charset="0"/>
              </a:rPr>
              <a:t>CS6460: GIACII-K12 – Card Prototype</a:t>
            </a:r>
          </a:p>
        </p:txBody>
      </p:sp>
      <p:grpSp>
        <p:nvGrpSpPr>
          <p:cNvPr id="19" name="Group 18">
            <a:extLst>
              <a:ext uri="{FF2B5EF4-FFF2-40B4-BE49-F238E27FC236}">
                <a16:creationId xmlns:a16="http://schemas.microsoft.com/office/drawing/2014/main" id="{DA232676-4576-C16D-3CA2-DE2BFBE6960D}"/>
              </a:ext>
            </a:extLst>
          </p:cNvPr>
          <p:cNvGrpSpPr/>
          <p:nvPr/>
        </p:nvGrpSpPr>
        <p:grpSpPr>
          <a:xfrm>
            <a:off x="49800" y="187266"/>
            <a:ext cx="378801" cy="520239"/>
            <a:chOff x="124093" y="187267"/>
            <a:chExt cx="707923" cy="520239"/>
          </a:xfrm>
        </p:grpSpPr>
        <p:sp>
          <p:nvSpPr>
            <p:cNvPr id="2" name="Rectangle: Rounded Corners 1">
              <a:extLst>
                <a:ext uri="{FF2B5EF4-FFF2-40B4-BE49-F238E27FC236}">
                  <a16:creationId xmlns:a16="http://schemas.microsoft.com/office/drawing/2014/main" id="{FC46BE97-5CF8-2BC6-E044-CC58DB7BFFDF}"/>
                </a:ext>
              </a:extLst>
            </p:cNvPr>
            <p:cNvSpPr/>
            <p:nvPr/>
          </p:nvSpPr>
          <p:spPr>
            <a:xfrm>
              <a:off x="124093" y="187267"/>
              <a:ext cx="707923" cy="520239"/>
            </a:xfrm>
            <a:prstGeom prst="roundRect">
              <a:avLst/>
            </a:prstGeom>
            <a:solidFill>
              <a:srgbClr val="FFB469"/>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4" name="Rectangle 13">
              <a:extLst>
                <a:ext uri="{FF2B5EF4-FFF2-40B4-BE49-F238E27FC236}">
                  <a16:creationId xmlns:a16="http://schemas.microsoft.com/office/drawing/2014/main" id="{A4E252C6-A7A4-2485-A886-8B534098BDFB}"/>
                </a:ext>
              </a:extLst>
            </p:cNvPr>
            <p:cNvSpPr/>
            <p:nvPr/>
          </p:nvSpPr>
          <p:spPr>
            <a:xfrm>
              <a:off x="202108" y="322928"/>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21" name="Rectangle 120">
              <a:extLst>
                <a:ext uri="{FF2B5EF4-FFF2-40B4-BE49-F238E27FC236}">
                  <a16:creationId xmlns:a16="http://schemas.microsoft.com/office/drawing/2014/main" id="{4B230C69-A3EC-D4AD-F53E-ACADB6E86C8D}"/>
                </a:ext>
              </a:extLst>
            </p:cNvPr>
            <p:cNvSpPr/>
            <p:nvPr/>
          </p:nvSpPr>
          <p:spPr>
            <a:xfrm>
              <a:off x="202108" y="424528"/>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22" name="Rectangle 121">
              <a:extLst>
                <a:ext uri="{FF2B5EF4-FFF2-40B4-BE49-F238E27FC236}">
                  <a16:creationId xmlns:a16="http://schemas.microsoft.com/office/drawing/2014/main" id="{48372335-9DB8-6C7E-F86C-61D30EC2DE58}"/>
                </a:ext>
              </a:extLst>
            </p:cNvPr>
            <p:cNvSpPr/>
            <p:nvPr/>
          </p:nvSpPr>
          <p:spPr>
            <a:xfrm>
              <a:off x="198384" y="533813"/>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sp>
        <p:nvSpPr>
          <p:cNvPr id="124" name="Rectangle 123">
            <a:extLst>
              <a:ext uri="{FF2B5EF4-FFF2-40B4-BE49-F238E27FC236}">
                <a16:creationId xmlns:a16="http://schemas.microsoft.com/office/drawing/2014/main" id="{B3308436-C464-C37F-43AC-6992FCC939F8}"/>
              </a:ext>
            </a:extLst>
          </p:cNvPr>
          <p:cNvSpPr/>
          <p:nvPr/>
        </p:nvSpPr>
        <p:spPr>
          <a:xfrm>
            <a:off x="6105486" y="6491200"/>
            <a:ext cx="669951" cy="1998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4C2600"/>
                </a:solidFill>
                <a:latin typeface="Cambria" panose="02040503050406030204" pitchFamily="18" charset="0"/>
                <a:ea typeface="Cambria" panose="02040503050406030204" pitchFamily="18" charset="0"/>
              </a:rPr>
              <a:t>Home</a:t>
            </a:r>
            <a:endParaRPr lang="en-US" sz="1400" dirty="0">
              <a:solidFill>
                <a:srgbClr val="4C2600"/>
              </a:solidFill>
              <a:latin typeface="Cambria" panose="02040503050406030204" pitchFamily="18" charset="0"/>
              <a:ea typeface="Cambria" panose="02040503050406030204" pitchFamily="18" charset="0"/>
            </a:endParaRPr>
          </a:p>
        </p:txBody>
      </p:sp>
      <p:grpSp>
        <p:nvGrpSpPr>
          <p:cNvPr id="9" name="Group 8">
            <a:extLst>
              <a:ext uri="{FF2B5EF4-FFF2-40B4-BE49-F238E27FC236}">
                <a16:creationId xmlns:a16="http://schemas.microsoft.com/office/drawing/2014/main" id="{BDB05A92-16E9-3A7F-84EF-BD51DC815375}"/>
              </a:ext>
            </a:extLst>
          </p:cNvPr>
          <p:cNvGrpSpPr/>
          <p:nvPr/>
        </p:nvGrpSpPr>
        <p:grpSpPr>
          <a:xfrm>
            <a:off x="2076451" y="0"/>
            <a:ext cx="10126132" cy="6858000"/>
            <a:chOff x="664371" y="0"/>
            <a:chExt cx="11538212" cy="6858000"/>
          </a:xfrm>
        </p:grpSpPr>
        <p:sp>
          <p:nvSpPr>
            <p:cNvPr id="78" name="Rectangle 77">
              <a:extLst>
                <a:ext uri="{FF2B5EF4-FFF2-40B4-BE49-F238E27FC236}">
                  <a16:creationId xmlns:a16="http://schemas.microsoft.com/office/drawing/2014/main" id="{9A1A2D87-FC71-99AB-5FBA-31751458D1B5}"/>
                </a:ext>
              </a:extLst>
            </p:cNvPr>
            <p:cNvSpPr/>
            <p:nvPr/>
          </p:nvSpPr>
          <p:spPr>
            <a:xfrm>
              <a:off x="1484651" y="729887"/>
              <a:ext cx="9907526" cy="830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2400" b="1" dirty="0">
                  <a:solidFill>
                    <a:srgbClr val="4C2600"/>
                  </a:solidFill>
                  <a:latin typeface="Cambria" panose="02040503050406030204" pitchFamily="18" charset="0"/>
                  <a:ea typeface="Cambria" panose="02040503050406030204" pitchFamily="18" charset="0"/>
                </a:rPr>
                <a:t>Guidelines for Individualized Academic Curriculum and ITS Implementation  for K-12 Students</a:t>
              </a:r>
              <a:r>
                <a:rPr lang="en-US" sz="2400" dirty="0">
                  <a:solidFill>
                    <a:srgbClr val="4C2600"/>
                  </a:solidFill>
                  <a:latin typeface="Cambria" panose="02040503050406030204" pitchFamily="18" charset="0"/>
                  <a:ea typeface="Cambria" panose="02040503050406030204" pitchFamily="18" charset="0"/>
                </a:rPr>
                <a:t>: a Resource Guide</a:t>
              </a:r>
            </a:p>
          </p:txBody>
        </p:sp>
        <p:sp>
          <p:nvSpPr>
            <p:cNvPr id="29" name="Rectangle 28">
              <a:extLst>
                <a:ext uri="{FF2B5EF4-FFF2-40B4-BE49-F238E27FC236}">
                  <a16:creationId xmlns:a16="http://schemas.microsoft.com/office/drawing/2014/main" id="{5EABB6C9-972F-F4F6-E911-E71366BA8B5D}"/>
                </a:ext>
              </a:extLst>
            </p:cNvPr>
            <p:cNvSpPr/>
            <p:nvPr/>
          </p:nvSpPr>
          <p:spPr>
            <a:xfrm>
              <a:off x="664371" y="0"/>
              <a:ext cx="45719" cy="6858000"/>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26" name="Rectangle 125">
              <a:extLst>
                <a:ext uri="{FF2B5EF4-FFF2-40B4-BE49-F238E27FC236}">
                  <a16:creationId xmlns:a16="http://schemas.microsoft.com/office/drawing/2014/main" id="{AEFA0BDF-EBE3-F933-EF03-DEF4C3C92155}"/>
                </a:ext>
              </a:extLst>
            </p:cNvPr>
            <p:cNvSpPr/>
            <p:nvPr/>
          </p:nvSpPr>
          <p:spPr>
            <a:xfrm rot="5400000">
              <a:off x="6433396" y="-4135332"/>
              <a:ext cx="35297" cy="11503077"/>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Cambria" panose="02040503050406030204" pitchFamily="18" charset="0"/>
                <a:ea typeface="Cambria" panose="02040503050406030204" pitchFamily="18" charset="0"/>
              </a:endParaRPr>
            </a:p>
          </p:txBody>
        </p:sp>
        <p:sp>
          <p:nvSpPr>
            <p:cNvPr id="97" name="Rectangle 96">
              <a:extLst>
                <a:ext uri="{FF2B5EF4-FFF2-40B4-BE49-F238E27FC236}">
                  <a16:creationId xmlns:a16="http://schemas.microsoft.com/office/drawing/2014/main" id="{10B5904E-230C-1DBB-88B1-148907136D2A}"/>
                </a:ext>
              </a:extLst>
            </p:cNvPr>
            <p:cNvSpPr/>
            <p:nvPr/>
          </p:nvSpPr>
          <p:spPr>
            <a:xfrm>
              <a:off x="1484651" y="67384"/>
              <a:ext cx="10645520" cy="7694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4400" b="1" dirty="0">
                  <a:solidFill>
                    <a:srgbClr val="4C2600"/>
                  </a:solidFill>
                  <a:latin typeface="Cambria" panose="02040503050406030204" pitchFamily="18" charset="0"/>
                  <a:ea typeface="Cambria" panose="02040503050406030204" pitchFamily="18" charset="0"/>
                </a:rPr>
                <a:t>CS6460: Educational Technology</a:t>
              </a:r>
              <a:endParaRPr lang="en-US" sz="4400" dirty="0">
                <a:solidFill>
                  <a:srgbClr val="4C2600"/>
                </a:solidFill>
                <a:latin typeface="Cambria" panose="02040503050406030204" pitchFamily="18" charset="0"/>
                <a:ea typeface="Cambria" panose="02040503050406030204" pitchFamily="18" charset="0"/>
              </a:endParaRPr>
            </a:p>
          </p:txBody>
        </p:sp>
        <p:grpSp>
          <p:nvGrpSpPr>
            <p:cNvPr id="4" name="Group 3">
              <a:extLst>
                <a:ext uri="{FF2B5EF4-FFF2-40B4-BE49-F238E27FC236}">
                  <a16:creationId xmlns:a16="http://schemas.microsoft.com/office/drawing/2014/main" id="{D490931C-9B92-D3F5-7943-02887E7E03C1}"/>
                </a:ext>
              </a:extLst>
            </p:cNvPr>
            <p:cNvGrpSpPr/>
            <p:nvPr/>
          </p:nvGrpSpPr>
          <p:grpSpPr>
            <a:xfrm>
              <a:off x="710090" y="1613691"/>
              <a:ext cx="11481910" cy="1960202"/>
              <a:chOff x="710090" y="1997554"/>
              <a:chExt cx="11481910" cy="1960202"/>
            </a:xfrm>
          </p:grpSpPr>
          <p:sp>
            <p:nvSpPr>
              <p:cNvPr id="160" name="Rectangle 159">
                <a:extLst>
                  <a:ext uri="{FF2B5EF4-FFF2-40B4-BE49-F238E27FC236}">
                    <a16:creationId xmlns:a16="http://schemas.microsoft.com/office/drawing/2014/main" id="{EF351E8E-9F85-34C0-FE20-F19CDE0E9099}"/>
                  </a:ext>
                </a:extLst>
              </p:cNvPr>
              <p:cNvSpPr/>
              <p:nvPr/>
            </p:nvSpPr>
            <p:spPr>
              <a:xfrm>
                <a:off x="710090" y="2457345"/>
                <a:ext cx="11481910" cy="15004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R="457200" algn="just" rtl="0">
                  <a:spcBef>
                    <a:spcPts val="0"/>
                  </a:spcBef>
                  <a:spcAft>
                    <a:spcPts val="850"/>
                  </a:spcAft>
                  <a:tabLst>
                    <a:tab pos="461963" algn="l"/>
                  </a:tabLst>
                </a:pPr>
                <a:r>
                  <a:rPr lang="en-US" sz="1050" b="0" i="0" u="none" strike="noStrike" dirty="0">
                    <a:solidFill>
                      <a:srgbClr val="000000"/>
                    </a:solidFill>
                    <a:effectLst/>
                    <a:latin typeface="Cambria" panose="02040503050406030204" pitchFamily="18" charset="0"/>
                    <a:ea typeface="Cambria" panose="02040503050406030204" pitchFamily="18" charset="0"/>
                  </a:rPr>
                  <a:t>Intelligent Tutoring Systems (ITSs) and Individualized Education Plans (IEPs) have existed for decades in education. Researchers, through meta-analyses, have demonstrated the efficacy of ITS(s), irrespective of field of study (technical and non-technical subjects) in K-12 education  (Ma et al, 2014). Modern ITS can evaluate and identifying a student’s emotional state and meta-cognitive skills, such as self-monitoring, self-explanation, etc (Conati, 2009). Since the 1970s, IEPs are, by law, implemented for students which are covered by IDEA (Individuals with Disabilities Education Act). An IEP is constructed annually by educators, administrators, and parents of special education students to define specific academic and functional goals per student. </a:t>
                </a:r>
              </a:p>
              <a:p>
                <a:pPr marR="457200" algn="just" rtl="0">
                  <a:spcBef>
                    <a:spcPts val="0"/>
                  </a:spcBef>
                  <a:spcAft>
                    <a:spcPts val="850"/>
                  </a:spcAft>
                  <a:tabLst>
                    <a:tab pos="461963" algn="l"/>
                  </a:tabLst>
                </a:pPr>
                <a:r>
                  <a:rPr lang="en-US" sz="1050" b="0" i="0" u="none" strike="noStrike" dirty="0">
                    <a:solidFill>
                      <a:srgbClr val="000000"/>
                    </a:solidFill>
                    <a:effectLst/>
                    <a:latin typeface="Cambria" panose="02040503050406030204" pitchFamily="18" charset="0"/>
                    <a:ea typeface="Cambria" panose="02040503050406030204" pitchFamily="18" charset="0"/>
                  </a:rPr>
                  <a:t>Building on existing research and education practice, this site offers a resource for any individual constructing a curriculum for a K-12 student, looking to implement ITS(s) within a field of study. This site is </a:t>
                </a:r>
                <a:r>
                  <a:rPr lang="en-US" sz="1050" b="1" i="0" u="sng" strike="noStrike" dirty="0">
                    <a:solidFill>
                      <a:srgbClr val="000000"/>
                    </a:solidFill>
                    <a:effectLst/>
                    <a:latin typeface="Cambria" panose="02040503050406030204" pitchFamily="18" charset="0"/>
                    <a:ea typeface="Cambria" panose="02040503050406030204" pitchFamily="18" charset="0"/>
                  </a:rPr>
                  <a:t>built</a:t>
                </a:r>
                <a:r>
                  <a:rPr lang="en-US" sz="1050" i="0" strike="noStrike" dirty="0">
                    <a:solidFill>
                      <a:srgbClr val="000000"/>
                    </a:solidFill>
                    <a:effectLst/>
                    <a:latin typeface="Cambria" panose="02040503050406030204" pitchFamily="18" charset="0"/>
                    <a:ea typeface="Cambria" panose="02040503050406030204" pitchFamily="18" charset="0"/>
                  </a:rPr>
                  <a:t> for </a:t>
                </a:r>
                <a:r>
                  <a:rPr lang="en-US" sz="1050" b="1" i="0" u="sng" strike="noStrike" dirty="0">
                    <a:solidFill>
                      <a:srgbClr val="000000"/>
                    </a:solidFill>
                    <a:effectLst/>
                    <a:latin typeface="Cambria" panose="02040503050406030204" pitchFamily="18" charset="0"/>
                    <a:ea typeface="Cambria" panose="02040503050406030204" pitchFamily="18" charset="0"/>
                  </a:rPr>
                  <a:t>parents</a:t>
                </a:r>
                <a:r>
                  <a:rPr lang="en-US" sz="1050" b="1" i="0" strike="noStrike" dirty="0">
                    <a:solidFill>
                      <a:srgbClr val="000000"/>
                    </a:solidFill>
                    <a:effectLst/>
                    <a:latin typeface="Cambria" panose="02040503050406030204" pitchFamily="18" charset="0"/>
                    <a:ea typeface="Cambria" panose="02040503050406030204" pitchFamily="18" charset="0"/>
                  </a:rPr>
                  <a:t> </a:t>
                </a:r>
                <a:r>
                  <a:rPr lang="en-US" sz="1050" i="0" strike="noStrike" dirty="0">
                    <a:solidFill>
                      <a:srgbClr val="000000"/>
                    </a:solidFill>
                    <a:effectLst/>
                    <a:latin typeface="Cambria" panose="02040503050406030204" pitchFamily="18" charset="0"/>
                    <a:ea typeface="Cambria" panose="02040503050406030204" pitchFamily="18" charset="0"/>
                  </a:rPr>
                  <a:t>/ </a:t>
                </a:r>
                <a:r>
                  <a:rPr lang="en-US" sz="1050" b="1" i="0" u="sng" strike="noStrike" dirty="0">
                    <a:solidFill>
                      <a:srgbClr val="000000"/>
                    </a:solidFill>
                    <a:effectLst/>
                    <a:latin typeface="Cambria" panose="02040503050406030204" pitchFamily="18" charset="0"/>
                    <a:ea typeface="Cambria" panose="02040503050406030204" pitchFamily="18" charset="0"/>
                  </a:rPr>
                  <a:t>tutors</a:t>
                </a:r>
                <a:r>
                  <a:rPr lang="en-US" sz="1050" b="1" i="0" strike="noStrike" dirty="0">
                    <a:solidFill>
                      <a:srgbClr val="000000"/>
                    </a:solidFill>
                    <a:effectLst/>
                    <a:latin typeface="Cambria" panose="02040503050406030204" pitchFamily="18" charset="0"/>
                    <a:ea typeface="Cambria" panose="02040503050406030204" pitchFamily="18" charset="0"/>
                  </a:rPr>
                  <a:t> </a:t>
                </a:r>
                <a:r>
                  <a:rPr lang="en-US" sz="1050" i="0" strike="noStrike" dirty="0">
                    <a:solidFill>
                      <a:srgbClr val="000000"/>
                    </a:solidFill>
                    <a:effectLst/>
                    <a:latin typeface="Cambria" panose="02040503050406030204" pitchFamily="18" charset="0"/>
                    <a:ea typeface="Cambria" panose="02040503050406030204" pitchFamily="18" charset="0"/>
                  </a:rPr>
                  <a:t>/ </a:t>
                </a:r>
                <a:r>
                  <a:rPr lang="en-US" sz="1050" b="1" i="0" u="sng" strike="noStrike" dirty="0">
                    <a:solidFill>
                      <a:srgbClr val="000000"/>
                    </a:solidFill>
                    <a:effectLst/>
                    <a:latin typeface="Cambria" panose="02040503050406030204" pitchFamily="18" charset="0"/>
                    <a:ea typeface="Cambria" panose="02040503050406030204" pitchFamily="18" charset="0"/>
                  </a:rPr>
                  <a:t>teachers</a:t>
                </a:r>
                <a:r>
                  <a:rPr lang="en-US" sz="1050" b="1" i="0" strike="noStrike" dirty="0">
                    <a:solidFill>
                      <a:srgbClr val="000000"/>
                    </a:solidFill>
                    <a:effectLst/>
                    <a:latin typeface="Cambria" panose="02040503050406030204" pitchFamily="18" charset="0"/>
                    <a:ea typeface="Cambria" panose="02040503050406030204" pitchFamily="18" charset="0"/>
                  </a:rPr>
                  <a:t> </a:t>
                </a:r>
                <a:r>
                  <a:rPr lang="en-US" sz="1050" i="0" strike="noStrike" dirty="0">
                    <a:solidFill>
                      <a:srgbClr val="000000"/>
                    </a:solidFill>
                    <a:effectLst/>
                    <a:latin typeface="Cambria" panose="02040503050406030204" pitchFamily="18" charset="0"/>
                    <a:ea typeface="Cambria" panose="02040503050406030204" pitchFamily="18" charset="0"/>
                  </a:rPr>
                  <a:t>and </a:t>
                </a:r>
                <a:r>
                  <a:rPr lang="en-US" sz="1050" b="1" i="0" u="sng" strike="noStrike" dirty="0">
                    <a:solidFill>
                      <a:srgbClr val="000000"/>
                    </a:solidFill>
                    <a:effectLst/>
                    <a:latin typeface="Cambria" panose="02040503050406030204" pitchFamily="18" charset="0"/>
                    <a:ea typeface="Cambria" panose="02040503050406030204" pitchFamily="18" charset="0"/>
                  </a:rPr>
                  <a:t>students </a:t>
                </a:r>
                <a:r>
                  <a:rPr lang="en-US" sz="1050" b="0" i="0" u="none" strike="noStrike" dirty="0">
                    <a:solidFill>
                      <a:srgbClr val="000000"/>
                    </a:solidFill>
                    <a:effectLst/>
                    <a:latin typeface="Cambria" panose="02040503050406030204" pitchFamily="18" charset="0"/>
                    <a:ea typeface="Cambria" panose="02040503050406030204" pitchFamily="18" charset="0"/>
                  </a:rPr>
                  <a:t>to provide: </a:t>
                </a:r>
                <a:r>
                  <a:rPr lang="en-US" sz="1050" b="1" i="0" u="none" strike="noStrike" dirty="0">
                    <a:solidFill>
                      <a:srgbClr val="000000"/>
                    </a:solidFill>
                    <a:effectLst/>
                    <a:latin typeface="Cambria" panose="02040503050406030204" pitchFamily="18" charset="0"/>
                    <a:ea typeface="Cambria" panose="02040503050406030204" pitchFamily="18" charset="0"/>
                  </a:rPr>
                  <a:t>(1)</a:t>
                </a:r>
                <a:r>
                  <a:rPr lang="en-US" sz="1050" b="0" i="0" u="none" strike="noStrike" dirty="0">
                    <a:solidFill>
                      <a:srgbClr val="000000"/>
                    </a:solidFill>
                    <a:effectLst/>
                    <a:latin typeface="Cambria" panose="02040503050406030204" pitchFamily="18" charset="0"/>
                    <a:ea typeface="Cambria" panose="02040503050406030204" pitchFamily="18" charset="0"/>
                  </a:rPr>
                  <a:t> </a:t>
                </a:r>
                <a:r>
                  <a:rPr lang="en-US" sz="1050" b="1" strike="noStrike" dirty="0">
                    <a:solidFill>
                      <a:srgbClr val="000000"/>
                    </a:solidFill>
                    <a:effectLst/>
                    <a:latin typeface="Cambria" panose="02040503050406030204" pitchFamily="18" charset="0"/>
                    <a:ea typeface="Cambria" panose="02040503050406030204" pitchFamily="18" charset="0"/>
                  </a:rPr>
                  <a:t>a background on IEP history and usage</a:t>
                </a:r>
                <a:r>
                  <a:rPr lang="en-US" sz="1050" b="0" i="0" u="none" strike="noStrike" dirty="0">
                    <a:solidFill>
                      <a:srgbClr val="000000"/>
                    </a:solidFill>
                    <a:effectLst/>
                    <a:latin typeface="Cambria" panose="02040503050406030204" pitchFamily="18" charset="0"/>
                    <a:ea typeface="Cambria" panose="02040503050406030204" pitchFamily="18" charset="0"/>
                  </a:rPr>
                  <a:t>; </a:t>
                </a:r>
                <a:r>
                  <a:rPr lang="en-US" sz="1050" b="1" i="0" u="none" strike="noStrike" dirty="0">
                    <a:solidFill>
                      <a:srgbClr val="000000"/>
                    </a:solidFill>
                    <a:effectLst/>
                    <a:latin typeface="Cambria" panose="02040503050406030204" pitchFamily="18" charset="0"/>
                    <a:ea typeface="Cambria" panose="02040503050406030204" pitchFamily="18" charset="0"/>
                  </a:rPr>
                  <a:t>(2) guidelines for planning a student’s curriculum with ITS(s) implemented</a:t>
                </a:r>
                <a:r>
                  <a:rPr lang="en-US" sz="1050" b="0" i="0" u="none" strike="noStrike" dirty="0">
                    <a:solidFill>
                      <a:srgbClr val="000000"/>
                    </a:solidFill>
                    <a:effectLst/>
                    <a:latin typeface="Cambria" panose="02040503050406030204" pitchFamily="18" charset="0"/>
                    <a:ea typeface="Cambria" panose="02040503050406030204" pitchFamily="18" charset="0"/>
                  </a:rPr>
                  <a:t>; </a:t>
                </a:r>
                <a:r>
                  <a:rPr lang="en-US" sz="1050" b="1" i="0" u="none" strike="noStrike" dirty="0">
                    <a:solidFill>
                      <a:srgbClr val="000000"/>
                    </a:solidFill>
                    <a:effectLst/>
                    <a:latin typeface="Cambria" panose="02040503050406030204" pitchFamily="18" charset="0"/>
                    <a:ea typeface="Cambria" panose="02040503050406030204" pitchFamily="18" charset="0"/>
                  </a:rPr>
                  <a:t>(3) a repository and search tool for commercially available ITS</a:t>
                </a:r>
                <a:r>
                  <a:rPr lang="en-US" sz="1050" b="0" i="0" u="none" strike="noStrike" dirty="0">
                    <a:solidFill>
                      <a:srgbClr val="000000"/>
                    </a:solidFill>
                    <a:effectLst/>
                    <a:latin typeface="Cambria" panose="02040503050406030204" pitchFamily="18" charset="0"/>
                    <a:ea typeface="Cambria" panose="02040503050406030204" pitchFamily="18" charset="0"/>
                  </a:rPr>
                  <a:t>.</a:t>
                </a:r>
                <a:endParaRPr lang="en-US" sz="800" b="0" dirty="0">
                  <a:effectLst/>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CBDCBFD4-4F9F-27C1-BF39-500EEC555FEB}"/>
                  </a:ext>
                </a:extLst>
              </p:cNvPr>
              <p:cNvSpPr txBox="1"/>
              <p:nvPr/>
            </p:nvSpPr>
            <p:spPr>
              <a:xfrm>
                <a:off x="710090" y="1997554"/>
                <a:ext cx="2489249" cy="400110"/>
              </a:xfrm>
              <a:prstGeom prst="rect">
                <a:avLst/>
              </a:prstGeom>
              <a:noFill/>
            </p:spPr>
            <p:txBody>
              <a:bodyPr wrap="square" rtlCol="0">
                <a:spAutoFit/>
              </a:bodyPr>
              <a:lstStyle/>
              <a:p>
                <a:r>
                  <a:rPr lang="en-US" sz="2000" b="1" i="1" dirty="0">
                    <a:solidFill>
                      <a:srgbClr val="4C2600"/>
                    </a:solidFill>
                    <a:latin typeface="Cambria" panose="02040503050406030204" pitchFamily="18" charset="0"/>
                    <a:ea typeface="Cambria" panose="02040503050406030204" pitchFamily="18" charset="0"/>
                  </a:rPr>
                  <a:t>Project Abstract</a:t>
                </a:r>
              </a:p>
            </p:txBody>
          </p:sp>
        </p:grpSp>
        <p:grpSp>
          <p:nvGrpSpPr>
            <p:cNvPr id="5" name="Group 4">
              <a:extLst>
                <a:ext uri="{FF2B5EF4-FFF2-40B4-BE49-F238E27FC236}">
                  <a16:creationId xmlns:a16="http://schemas.microsoft.com/office/drawing/2014/main" id="{69386D91-DDAE-B38D-DF70-022FA616284B}"/>
                </a:ext>
              </a:extLst>
            </p:cNvPr>
            <p:cNvGrpSpPr/>
            <p:nvPr/>
          </p:nvGrpSpPr>
          <p:grpSpPr>
            <a:xfrm>
              <a:off x="710090" y="3674476"/>
              <a:ext cx="11481910" cy="2908353"/>
              <a:chOff x="710090" y="3843442"/>
              <a:chExt cx="11481910" cy="2908353"/>
            </a:xfrm>
          </p:grpSpPr>
          <p:sp>
            <p:nvSpPr>
              <p:cNvPr id="100" name="TextBox 99">
                <a:extLst>
                  <a:ext uri="{FF2B5EF4-FFF2-40B4-BE49-F238E27FC236}">
                    <a16:creationId xmlns:a16="http://schemas.microsoft.com/office/drawing/2014/main" id="{4FF10D82-F7C8-4BFD-F876-D0A9509F373B}"/>
                  </a:ext>
                </a:extLst>
              </p:cNvPr>
              <p:cNvSpPr txBox="1"/>
              <p:nvPr/>
            </p:nvSpPr>
            <p:spPr>
              <a:xfrm>
                <a:off x="710090" y="3843442"/>
                <a:ext cx="2190063" cy="400110"/>
              </a:xfrm>
              <a:prstGeom prst="rect">
                <a:avLst/>
              </a:prstGeom>
              <a:noFill/>
            </p:spPr>
            <p:txBody>
              <a:bodyPr wrap="square" rtlCol="0">
                <a:spAutoFit/>
              </a:bodyPr>
              <a:lstStyle/>
              <a:p>
                <a:r>
                  <a:rPr lang="en-US" sz="2000" b="1" i="1" dirty="0">
                    <a:solidFill>
                      <a:srgbClr val="4C2600"/>
                    </a:solidFill>
                    <a:latin typeface="Cambria" panose="02040503050406030204" pitchFamily="18" charset="0"/>
                    <a:ea typeface="Cambria" panose="02040503050406030204" pitchFamily="18" charset="0"/>
                  </a:rPr>
                  <a:t>Site Overview</a:t>
                </a:r>
              </a:p>
            </p:txBody>
          </p:sp>
          <p:sp>
            <p:nvSpPr>
              <p:cNvPr id="101" name="Rectangle 100">
                <a:extLst>
                  <a:ext uri="{FF2B5EF4-FFF2-40B4-BE49-F238E27FC236}">
                    <a16:creationId xmlns:a16="http://schemas.microsoft.com/office/drawing/2014/main" id="{A471C8D6-AA81-8924-288E-86919524D957}"/>
                  </a:ext>
                </a:extLst>
              </p:cNvPr>
              <p:cNvSpPr/>
              <p:nvPr/>
            </p:nvSpPr>
            <p:spPr>
              <a:xfrm>
                <a:off x="710090" y="4197250"/>
                <a:ext cx="11481910" cy="25545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171450" marR="457200" indent="-171450">
                  <a:buFont typeface="Wingdings" panose="05000000000000000000" pitchFamily="2" charset="2"/>
                  <a:buChar char="v"/>
                  <a:tabLst>
                    <a:tab pos="461963" algn="l"/>
                  </a:tabLst>
                </a:pPr>
                <a:r>
                  <a:rPr lang="en-US" dirty="0">
                    <a:solidFill>
                      <a:srgbClr val="000000"/>
                    </a:solidFill>
                    <a:latin typeface="Cambria" panose="02040503050406030204" pitchFamily="18" charset="0"/>
                    <a:ea typeface="Cambria" panose="02040503050406030204" pitchFamily="18" charset="0"/>
                  </a:rPr>
                  <a:t>When building an individualized curriculum, use the guidelines as a reference.</a:t>
                </a:r>
              </a:p>
              <a:p>
                <a:pPr marL="628650" marR="457200" lvl="1" indent="-171450">
                  <a:buFont typeface="Wingdings" panose="05000000000000000000" pitchFamily="2" charset="2"/>
                  <a:buChar char="v"/>
                  <a:tabLst>
                    <a:tab pos="461963" algn="l"/>
                  </a:tabLst>
                </a:pPr>
                <a:r>
                  <a:rPr lang="en-US" sz="1400" dirty="0">
                    <a:solidFill>
                      <a:srgbClr val="000000"/>
                    </a:solidFill>
                    <a:latin typeface="Cambria" panose="02040503050406030204" pitchFamily="18" charset="0"/>
                    <a:ea typeface="Cambria" panose="02040503050406030204" pitchFamily="18" charset="0"/>
                  </a:rPr>
                  <a:t>Subpages included:</a:t>
                </a:r>
              </a:p>
              <a:p>
                <a:pPr marL="1085850" marR="457200" lvl="2" indent="-171450">
                  <a:buFont typeface="Wingdings" panose="05000000000000000000" pitchFamily="2" charset="2"/>
                  <a:buChar char="v"/>
                  <a:tabLst>
                    <a:tab pos="461963" algn="l"/>
                  </a:tabLst>
                </a:pPr>
                <a:r>
                  <a:rPr lang="en-US" sz="1200" dirty="0">
                    <a:solidFill>
                      <a:srgbClr val="000000"/>
                    </a:solidFill>
                    <a:latin typeface="Cambria" panose="02040503050406030204" pitchFamily="18" charset="0"/>
                    <a:ea typeface="Cambria" panose="02040503050406030204" pitchFamily="18" charset="0"/>
                  </a:rPr>
                  <a:t>Guidelines</a:t>
                </a:r>
              </a:p>
              <a:p>
                <a:pPr marL="1085850" marR="457200" lvl="2" indent="-171450">
                  <a:buFont typeface="Wingdings" panose="05000000000000000000" pitchFamily="2" charset="2"/>
                  <a:buChar char="v"/>
                  <a:tabLst>
                    <a:tab pos="461963" algn="l"/>
                  </a:tabLst>
                </a:pPr>
                <a:r>
                  <a:rPr lang="en-US" sz="1200" dirty="0">
                    <a:solidFill>
                      <a:srgbClr val="000000"/>
                    </a:solidFill>
                    <a:latin typeface="Cambria" panose="02040503050406030204" pitchFamily="18" charset="0"/>
                    <a:ea typeface="Cambria" panose="02040503050406030204" pitchFamily="18" charset="0"/>
                  </a:rPr>
                  <a:t>Background Information</a:t>
                </a:r>
              </a:p>
              <a:p>
                <a:pPr marL="1085850" marR="457200" lvl="2" indent="-171450">
                  <a:buFont typeface="Wingdings" panose="05000000000000000000" pitchFamily="2" charset="2"/>
                  <a:buChar char="v"/>
                  <a:tabLst>
                    <a:tab pos="461963" algn="l"/>
                  </a:tabLst>
                </a:pPr>
                <a:r>
                  <a:rPr lang="en-US" sz="1200" dirty="0">
                    <a:solidFill>
                      <a:srgbClr val="000000"/>
                    </a:solidFill>
                    <a:latin typeface="Cambria" panose="02040503050406030204" pitchFamily="18" charset="0"/>
                    <a:ea typeface="Cambria" panose="02040503050406030204" pitchFamily="18" charset="0"/>
                  </a:rPr>
                  <a:t>Resources/Assessment</a:t>
                </a:r>
              </a:p>
              <a:p>
                <a:pPr marL="1085850" marR="457200" lvl="2" indent="-171450">
                  <a:buFont typeface="Wingdings" panose="05000000000000000000" pitchFamily="2" charset="2"/>
                  <a:buChar char="v"/>
                  <a:tabLst>
                    <a:tab pos="461963" algn="l"/>
                  </a:tabLst>
                </a:pPr>
                <a:r>
                  <a:rPr lang="en-US" sz="1200" dirty="0">
                    <a:solidFill>
                      <a:srgbClr val="000000"/>
                    </a:solidFill>
                    <a:latin typeface="Cambria" panose="02040503050406030204" pitchFamily="18" charset="0"/>
                    <a:ea typeface="Cambria" panose="02040503050406030204" pitchFamily="18" charset="0"/>
                  </a:rPr>
                  <a:t>Research Log</a:t>
                </a:r>
              </a:p>
              <a:p>
                <a:pPr marL="171450" marR="457200" indent="-171450" rtl="0">
                  <a:spcBef>
                    <a:spcPts val="0"/>
                  </a:spcBef>
                  <a:buFont typeface="Wingdings" panose="05000000000000000000" pitchFamily="2" charset="2"/>
                  <a:buChar char="v"/>
                  <a:tabLst>
                    <a:tab pos="461963" algn="l"/>
                  </a:tabLst>
                </a:pPr>
                <a:r>
                  <a:rPr lang="en-US" dirty="0">
                    <a:solidFill>
                      <a:srgbClr val="000000"/>
                    </a:solidFill>
                    <a:latin typeface="Cambria" panose="02040503050406030204" pitchFamily="18" charset="0"/>
                    <a:ea typeface="Cambria" panose="02040503050406030204" pitchFamily="18" charset="0"/>
                  </a:rPr>
                  <a:t>Use the ITS Search page to find a solution.</a:t>
                </a:r>
              </a:p>
              <a:p>
                <a:pPr marL="628650" marR="457200" lvl="1" indent="-171450">
                  <a:buFont typeface="Wingdings" panose="05000000000000000000" pitchFamily="2" charset="2"/>
                  <a:buChar char="v"/>
                  <a:tabLst>
                    <a:tab pos="461963" algn="l"/>
                  </a:tabLst>
                </a:pPr>
                <a:r>
                  <a:rPr lang="en-US" sz="1400" dirty="0">
                    <a:solidFill>
                      <a:srgbClr val="000000"/>
                    </a:solidFill>
                    <a:latin typeface="Cambria" panose="02040503050406030204" pitchFamily="18" charset="0"/>
                    <a:ea typeface="Cambria" panose="02040503050406030204" pitchFamily="18" charset="0"/>
                  </a:rPr>
                  <a:t>Subpages included:</a:t>
                </a:r>
              </a:p>
              <a:p>
                <a:pPr marL="1085850" marR="457200" lvl="2" indent="-171450">
                  <a:buFont typeface="Wingdings" panose="05000000000000000000" pitchFamily="2" charset="2"/>
                  <a:buChar char="v"/>
                  <a:tabLst>
                    <a:tab pos="461963" algn="l"/>
                  </a:tabLst>
                </a:pPr>
                <a:r>
                  <a:rPr lang="en-US" sz="1200" dirty="0">
                    <a:solidFill>
                      <a:srgbClr val="000000"/>
                    </a:solidFill>
                    <a:latin typeface="Cambria" panose="02040503050406030204" pitchFamily="18" charset="0"/>
                    <a:ea typeface="Cambria" panose="02040503050406030204" pitchFamily="18" charset="0"/>
                  </a:rPr>
                  <a:t>Guidelines</a:t>
                </a:r>
              </a:p>
              <a:p>
                <a:pPr marL="1085850" marR="457200" lvl="2" indent="-171450">
                  <a:buFont typeface="Wingdings" panose="05000000000000000000" pitchFamily="2" charset="2"/>
                  <a:buChar char="v"/>
                  <a:tabLst>
                    <a:tab pos="461963" algn="l"/>
                  </a:tabLst>
                </a:pPr>
                <a:r>
                  <a:rPr lang="en-US" sz="1200" dirty="0">
                    <a:solidFill>
                      <a:srgbClr val="000000"/>
                    </a:solidFill>
                    <a:latin typeface="Cambria" panose="02040503050406030204" pitchFamily="18" charset="0"/>
                    <a:ea typeface="Cambria" panose="02040503050406030204" pitchFamily="18" charset="0"/>
                  </a:rPr>
                  <a:t>Background Information</a:t>
                </a:r>
              </a:p>
              <a:p>
                <a:pPr marL="1085850" marR="457200" lvl="2" indent="-171450">
                  <a:buFont typeface="Wingdings" panose="05000000000000000000" pitchFamily="2" charset="2"/>
                  <a:buChar char="v"/>
                  <a:tabLst>
                    <a:tab pos="461963" algn="l"/>
                  </a:tabLst>
                </a:pPr>
                <a:r>
                  <a:rPr lang="en-US" sz="1200" dirty="0">
                    <a:solidFill>
                      <a:srgbClr val="000000"/>
                    </a:solidFill>
                    <a:latin typeface="Cambria" panose="02040503050406030204" pitchFamily="18" charset="0"/>
                    <a:ea typeface="Cambria" panose="02040503050406030204" pitchFamily="18" charset="0"/>
                  </a:rPr>
                  <a:t>Resources/Assessment</a:t>
                </a:r>
              </a:p>
              <a:p>
                <a:pPr marL="1085850" marR="457200" lvl="2" indent="-171450">
                  <a:buFont typeface="Wingdings" panose="05000000000000000000" pitchFamily="2" charset="2"/>
                  <a:buChar char="v"/>
                  <a:tabLst>
                    <a:tab pos="461963" algn="l"/>
                  </a:tabLst>
                </a:pPr>
                <a:r>
                  <a:rPr lang="en-US" sz="1200" dirty="0">
                    <a:solidFill>
                      <a:srgbClr val="000000"/>
                    </a:solidFill>
                    <a:latin typeface="Cambria" panose="02040503050406030204" pitchFamily="18" charset="0"/>
                    <a:ea typeface="Cambria" panose="02040503050406030204" pitchFamily="18" charset="0"/>
                  </a:rPr>
                  <a:t>Research Log</a:t>
                </a:r>
              </a:p>
            </p:txBody>
          </p:sp>
        </p:grpSp>
      </p:grpSp>
      <p:sp>
        <p:nvSpPr>
          <p:cNvPr id="22" name="Rectangle 21">
            <a:extLst>
              <a:ext uri="{FF2B5EF4-FFF2-40B4-BE49-F238E27FC236}">
                <a16:creationId xmlns:a16="http://schemas.microsoft.com/office/drawing/2014/main" id="{E5F0859E-4088-44FD-125B-0390480F9BC0}"/>
              </a:ext>
            </a:extLst>
          </p:cNvPr>
          <p:cNvSpPr/>
          <p:nvPr/>
        </p:nvSpPr>
        <p:spPr>
          <a:xfrm>
            <a:off x="161973" y="1613690"/>
            <a:ext cx="1865065" cy="50570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pPr marR="457200" defTabSz="3086100" rtl="0">
              <a:spcBef>
                <a:spcPts val="0"/>
              </a:spcBef>
            </a:pPr>
            <a:r>
              <a:rPr lang="en-US" sz="1600" b="1" u="sng" dirty="0">
                <a:solidFill>
                  <a:schemeClr val="bg2">
                    <a:lumMod val="10000"/>
                  </a:schemeClr>
                </a:solidFill>
                <a:latin typeface="Cambria" panose="02040503050406030204" pitchFamily="18" charset="0"/>
                <a:ea typeface="Cambria" panose="02040503050406030204" pitchFamily="18" charset="0"/>
              </a:rPr>
              <a:t>Academic Planning</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Background Information</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Guidelines</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Assessment Links</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Research Log</a:t>
            </a:r>
          </a:p>
          <a:p>
            <a:pPr marR="457200" rtl="0">
              <a:spcBef>
                <a:spcPts val="0"/>
              </a:spcBef>
              <a:tabLst>
                <a:tab pos="461963" algn="l"/>
              </a:tabLst>
            </a:pPr>
            <a:endParaRPr lang="en-US" sz="1600" b="1" dirty="0">
              <a:solidFill>
                <a:schemeClr val="bg2">
                  <a:lumMod val="10000"/>
                </a:schemeClr>
              </a:solidFill>
              <a:latin typeface="Cambria" panose="02040503050406030204" pitchFamily="18" charset="0"/>
              <a:ea typeface="Cambria" panose="02040503050406030204" pitchFamily="18" charset="0"/>
            </a:endParaRPr>
          </a:p>
          <a:p>
            <a:pPr marR="457200" rtl="0">
              <a:spcBef>
                <a:spcPts val="0"/>
              </a:spcBef>
              <a:tabLst>
                <a:tab pos="461963" algn="l"/>
              </a:tabLst>
            </a:pPr>
            <a:r>
              <a:rPr lang="en-US" sz="1600" b="1" u="sng" dirty="0">
                <a:solidFill>
                  <a:schemeClr val="bg2">
                    <a:lumMod val="10000"/>
                  </a:schemeClr>
                </a:solidFill>
                <a:latin typeface="Cambria" panose="02040503050406030204" pitchFamily="18" charset="0"/>
                <a:ea typeface="Cambria" panose="02040503050406030204" pitchFamily="18" charset="0"/>
              </a:rPr>
              <a:t>ITS Search</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Background Information</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Search Tool</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Full School List</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Research Log</a:t>
            </a:r>
          </a:p>
          <a:p>
            <a:pPr marL="171450" marR="457200" lvl="2" indent="-171450">
              <a:spcAft>
                <a:spcPts val="600"/>
              </a:spcAft>
              <a:buFont typeface="Wingdings" panose="05000000000000000000" pitchFamily="2" charset="2"/>
              <a:buChar char="q"/>
              <a:tabLst>
                <a:tab pos="461963" algn="l"/>
              </a:tabLst>
            </a:pPr>
            <a:endParaRPr lang="en-US" sz="1200" dirty="0">
              <a:solidFill>
                <a:schemeClr val="bg2">
                  <a:lumMod val="10000"/>
                </a:schemeClr>
              </a:solidFill>
              <a:latin typeface="Cambria" panose="02040503050406030204" pitchFamily="18" charset="0"/>
              <a:ea typeface="Cambria" panose="02040503050406030204" pitchFamily="18" charset="0"/>
            </a:endParaRPr>
          </a:p>
          <a:p>
            <a:pPr marR="457200" rtl="0">
              <a:spcBef>
                <a:spcPts val="0"/>
              </a:spcBef>
              <a:tabLst>
                <a:tab pos="461963" algn="l"/>
              </a:tabLst>
            </a:pPr>
            <a:r>
              <a:rPr lang="en-US" sz="1600" b="1" u="sng" dirty="0">
                <a:solidFill>
                  <a:schemeClr val="bg2">
                    <a:lumMod val="10000"/>
                  </a:schemeClr>
                </a:solidFill>
                <a:latin typeface="Cambria" panose="02040503050406030204" pitchFamily="18" charset="0"/>
                <a:ea typeface="Cambria" panose="02040503050406030204" pitchFamily="18" charset="0"/>
              </a:rPr>
              <a:t>More</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GIACII-K12 is…</a:t>
            </a:r>
          </a:p>
          <a:p>
            <a:pPr marL="171450" marR="457200" lvl="2" indent="-171450">
              <a:spcAft>
                <a:spcPts val="600"/>
              </a:spcAft>
              <a:buFont typeface="Wingdings" panose="05000000000000000000" pitchFamily="2" charset="2"/>
              <a:buChar char="q"/>
              <a:tabLst>
                <a:tab pos="461963" algn="l"/>
              </a:tabLst>
            </a:pPr>
            <a:r>
              <a:rPr lang="en-US" sz="1200" dirty="0">
                <a:solidFill>
                  <a:schemeClr val="tx1"/>
                </a:solidFill>
                <a:latin typeface="Cambria" panose="02040503050406030204" pitchFamily="18" charset="0"/>
                <a:ea typeface="Cambria" panose="02040503050406030204" pitchFamily="18" charset="0"/>
              </a:rPr>
              <a:t>GIACII-K12 </a:t>
            </a:r>
            <a:r>
              <a:rPr lang="en-US" sz="1200" dirty="0">
                <a:solidFill>
                  <a:schemeClr val="bg2">
                    <a:lumMod val="10000"/>
                  </a:schemeClr>
                </a:solidFill>
                <a:latin typeface="Cambria" panose="02040503050406030204" pitchFamily="18" charset="0"/>
                <a:ea typeface="Cambria" panose="02040503050406030204" pitchFamily="18" charset="0"/>
              </a:rPr>
              <a:t>is not…</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Terminology</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Additional Resources</a:t>
            </a:r>
          </a:p>
        </p:txBody>
      </p:sp>
    </p:spTree>
    <p:extLst>
      <p:ext uri="{BB962C8B-B14F-4D97-AF65-F5344CB8AC3E}">
        <p14:creationId xmlns:p14="http://schemas.microsoft.com/office/powerpoint/2010/main" val="2356902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rgbClr val="FFB469">
                <a:alpha val="74902"/>
              </a:srgbClr>
            </a:gs>
            <a:gs pos="83000">
              <a:srgbClr val="FF9933">
                <a:alpha val="74902"/>
              </a:srgbClr>
            </a:gs>
            <a:gs pos="100000">
              <a:srgbClr val="FF8001"/>
            </a:gs>
          </a:gsLst>
          <a:path path="circle">
            <a:fillToRect l="100000" t="100000"/>
          </a:path>
          <a:tileRect r="-100000" b="-100000"/>
        </a:gradFill>
        <a:effectLst/>
      </p:bgPr>
    </p:bg>
    <p:spTree>
      <p:nvGrpSpPr>
        <p:cNvPr id="1" name=""/>
        <p:cNvGrpSpPr/>
        <p:nvPr/>
      </p:nvGrpSpPr>
      <p:grpSpPr>
        <a:xfrm>
          <a:off x="0" y="0"/>
          <a:ext cx="0" cy="0"/>
          <a:chOff x="0" y="0"/>
          <a:chExt cx="0" cy="0"/>
        </a:xfrm>
      </p:grpSpPr>
      <p:graphicFrame>
        <p:nvGraphicFramePr>
          <p:cNvPr id="227" name="Table 226">
            <a:extLst>
              <a:ext uri="{FF2B5EF4-FFF2-40B4-BE49-F238E27FC236}">
                <a16:creationId xmlns:a16="http://schemas.microsoft.com/office/drawing/2014/main" id="{8EC4E954-1674-BB6E-68A5-40414D8469E6}"/>
              </a:ext>
            </a:extLst>
          </p:cNvPr>
          <p:cNvGraphicFramePr>
            <a:graphicFrameLocks noGrp="1"/>
          </p:cNvGraphicFramePr>
          <p:nvPr/>
        </p:nvGraphicFramePr>
        <p:xfrm>
          <a:off x="10007341" y="1138101"/>
          <a:ext cx="1790668" cy="1159278"/>
        </p:xfrm>
        <a:graphic>
          <a:graphicData uri="http://schemas.openxmlformats.org/drawingml/2006/table">
            <a:tbl>
              <a:tblPr>
                <a:tableStyleId>{5C22544A-7EE6-4342-B048-85BDC9FD1C3A}</a:tableStyleId>
              </a:tblPr>
              <a:tblGrid>
                <a:gridCol w="1790668">
                  <a:extLst>
                    <a:ext uri="{9D8B030D-6E8A-4147-A177-3AD203B41FA5}">
                      <a16:colId xmlns:a16="http://schemas.microsoft.com/office/drawing/2014/main" val="920285146"/>
                    </a:ext>
                  </a:extLst>
                </a:gridCol>
              </a:tblGrid>
              <a:tr h="342030">
                <a:tc>
                  <a:txBody>
                    <a:bodyPr/>
                    <a:lstStyle/>
                    <a:p>
                      <a:pPr marL="0" indent="0" algn="r" fontAlgn="b">
                        <a:buFont typeface="Arial" panose="020B0604020202020204" pitchFamily="34" charset="0"/>
                        <a:buNone/>
                      </a:pPr>
                      <a:endParaRPr lang="en-US" sz="1600" kern="1200" dirty="0">
                        <a:solidFill>
                          <a:schemeClr val="tx1"/>
                        </a:solidFill>
                        <a:latin typeface="Cambria" panose="02040503050406030204" pitchFamily="18" charset="0"/>
                        <a:ea typeface="Cambria" panose="02040503050406030204" pitchFamily="18" charset="0"/>
                        <a:cs typeface="+mn-cs"/>
                      </a:endParaRP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6576076"/>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Core Curriculum</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851075243"/>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Complimentary</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890843025"/>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Catch-Up</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359820836"/>
                  </a:ext>
                </a:extLst>
              </a:tr>
            </a:tbl>
          </a:graphicData>
        </a:graphic>
      </p:graphicFrame>
      <p:sp>
        <p:nvSpPr>
          <p:cNvPr id="152" name="TextBox 151">
            <a:extLst>
              <a:ext uri="{FF2B5EF4-FFF2-40B4-BE49-F238E27FC236}">
                <a16:creationId xmlns:a16="http://schemas.microsoft.com/office/drawing/2014/main" id="{1757BF51-903E-CA7B-E6BE-3FE6D0CA080D}"/>
              </a:ext>
            </a:extLst>
          </p:cNvPr>
          <p:cNvSpPr txBox="1"/>
          <p:nvPr/>
        </p:nvSpPr>
        <p:spPr>
          <a:xfrm>
            <a:off x="775989" y="1128906"/>
            <a:ext cx="11360879" cy="338554"/>
          </a:xfrm>
          <a:prstGeom prst="rect">
            <a:avLst/>
          </a:prstGeom>
          <a:solidFill>
            <a:schemeClr val="accent2">
              <a:lumMod val="20000"/>
              <a:lumOff val="80000"/>
            </a:schemeClr>
          </a:solidFill>
        </p:spPr>
        <p:txBody>
          <a:bodyPr wrap="square" rtlCol="0" anchor="ctr">
            <a:spAutoFit/>
          </a:bodyPr>
          <a:lstStyle/>
          <a:p>
            <a:r>
              <a:rPr lang="en-US" sz="1600" dirty="0">
                <a:latin typeface="Cambria" panose="02040503050406030204" pitchFamily="18" charset="0"/>
                <a:ea typeface="Cambria" panose="02040503050406030204" pitchFamily="18" charset="0"/>
              </a:rPr>
              <a:t>Search Criterion:     	-- Subject(s)/Domain --		-- Grade Range --		-- Tutor/Instruction Type --</a:t>
            </a:r>
          </a:p>
        </p:txBody>
      </p:sp>
      <p:sp>
        <p:nvSpPr>
          <p:cNvPr id="6" name="Rectangle 5"/>
          <p:cNvSpPr/>
          <p:nvPr/>
        </p:nvSpPr>
        <p:spPr>
          <a:xfrm>
            <a:off x="3221757" y="6491200"/>
            <a:ext cx="6469341" cy="520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ambria" panose="02040503050406030204" pitchFamily="18" charset="0"/>
                <a:ea typeface="Cambria" panose="02040503050406030204" pitchFamily="18" charset="0"/>
              </a:rPr>
              <a:t>CS6460: GIACII-K12 – Wireframe Prototype</a:t>
            </a:r>
          </a:p>
        </p:txBody>
      </p:sp>
      <p:sp>
        <p:nvSpPr>
          <p:cNvPr id="78" name="Rectangle 77">
            <a:extLst>
              <a:ext uri="{FF2B5EF4-FFF2-40B4-BE49-F238E27FC236}">
                <a16:creationId xmlns:a16="http://schemas.microsoft.com/office/drawing/2014/main" id="{9A1A2D87-FC71-99AB-5FBA-31751458D1B5}"/>
              </a:ext>
            </a:extLst>
          </p:cNvPr>
          <p:cNvSpPr/>
          <p:nvPr/>
        </p:nvSpPr>
        <p:spPr>
          <a:xfrm>
            <a:off x="2799871" y="-7554"/>
            <a:ext cx="6469341" cy="520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rgbClr val="4C2600"/>
                </a:solidFill>
                <a:latin typeface="Cambria" panose="02040503050406030204" pitchFamily="18" charset="0"/>
                <a:ea typeface="Cambria" panose="02040503050406030204" pitchFamily="18" charset="0"/>
              </a:rPr>
              <a:t>Guidelines for Individualized Academic Curriculum and ITS Implementation  for K-12 Students</a:t>
            </a:r>
            <a:r>
              <a:rPr lang="en-US" dirty="0">
                <a:solidFill>
                  <a:srgbClr val="4C2600"/>
                </a:solidFill>
                <a:latin typeface="Cambria" panose="02040503050406030204" pitchFamily="18" charset="0"/>
                <a:ea typeface="Cambria" panose="02040503050406030204" pitchFamily="18" charset="0"/>
              </a:rPr>
              <a:t>: </a:t>
            </a:r>
            <a:r>
              <a:rPr lang="en-US" i="1" dirty="0">
                <a:solidFill>
                  <a:srgbClr val="4C2600"/>
                </a:solidFill>
                <a:latin typeface="Cambria" panose="02040503050406030204" pitchFamily="18" charset="0"/>
                <a:ea typeface="Cambria" panose="02040503050406030204" pitchFamily="18" charset="0"/>
              </a:rPr>
              <a:t>a Resource Guide</a:t>
            </a:r>
          </a:p>
        </p:txBody>
      </p:sp>
      <p:grpSp>
        <p:nvGrpSpPr>
          <p:cNvPr id="19" name="Group 18">
            <a:extLst>
              <a:ext uri="{FF2B5EF4-FFF2-40B4-BE49-F238E27FC236}">
                <a16:creationId xmlns:a16="http://schemas.microsoft.com/office/drawing/2014/main" id="{DA232676-4576-C16D-3CA2-DE2BFBE6960D}"/>
              </a:ext>
            </a:extLst>
          </p:cNvPr>
          <p:cNvGrpSpPr/>
          <p:nvPr/>
        </p:nvGrpSpPr>
        <p:grpSpPr>
          <a:xfrm>
            <a:off x="49799" y="187266"/>
            <a:ext cx="554333" cy="520239"/>
            <a:chOff x="124093" y="187267"/>
            <a:chExt cx="707923" cy="520239"/>
          </a:xfrm>
        </p:grpSpPr>
        <p:sp>
          <p:nvSpPr>
            <p:cNvPr id="2" name="Rectangle: Rounded Corners 1">
              <a:extLst>
                <a:ext uri="{FF2B5EF4-FFF2-40B4-BE49-F238E27FC236}">
                  <a16:creationId xmlns:a16="http://schemas.microsoft.com/office/drawing/2014/main" id="{FC46BE97-5CF8-2BC6-E044-CC58DB7BFFDF}"/>
                </a:ext>
              </a:extLst>
            </p:cNvPr>
            <p:cNvSpPr/>
            <p:nvPr/>
          </p:nvSpPr>
          <p:spPr>
            <a:xfrm>
              <a:off x="124093" y="187267"/>
              <a:ext cx="707923" cy="520239"/>
            </a:xfrm>
            <a:prstGeom prst="roundRect">
              <a:avLst/>
            </a:prstGeom>
            <a:solidFill>
              <a:srgbClr val="FFB469"/>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4E252C6-A7A4-2485-A886-8B534098BDFB}"/>
                </a:ext>
              </a:extLst>
            </p:cNvPr>
            <p:cNvSpPr/>
            <p:nvPr/>
          </p:nvSpPr>
          <p:spPr>
            <a:xfrm>
              <a:off x="202108" y="322928"/>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4B230C69-A3EC-D4AD-F53E-ACADB6E86C8D}"/>
                </a:ext>
              </a:extLst>
            </p:cNvPr>
            <p:cNvSpPr/>
            <p:nvPr/>
          </p:nvSpPr>
          <p:spPr>
            <a:xfrm>
              <a:off x="202108" y="424528"/>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48372335-9DB8-6C7E-F86C-61D30EC2DE58}"/>
                </a:ext>
              </a:extLst>
            </p:cNvPr>
            <p:cNvSpPr/>
            <p:nvPr/>
          </p:nvSpPr>
          <p:spPr>
            <a:xfrm>
              <a:off x="198384" y="533813"/>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5EABB6C9-972F-F4F6-E911-E71366BA8B5D}"/>
              </a:ext>
            </a:extLst>
          </p:cNvPr>
          <p:cNvSpPr/>
          <p:nvPr/>
        </p:nvSpPr>
        <p:spPr>
          <a:xfrm>
            <a:off x="664371" y="0"/>
            <a:ext cx="45719" cy="6858000"/>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B3308436-C464-C37F-43AC-6992FCC939F8}"/>
              </a:ext>
            </a:extLst>
          </p:cNvPr>
          <p:cNvSpPr/>
          <p:nvPr/>
        </p:nvSpPr>
        <p:spPr>
          <a:xfrm>
            <a:off x="4886719" y="6315098"/>
            <a:ext cx="3107485" cy="448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4C2600"/>
                </a:solidFill>
                <a:latin typeface="Cambria" panose="02040503050406030204" pitchFamily="18" charset="0"/>
                <a:ea typeface="Cambria" panose="02040503050406030204" pitchFamily="18" charset="0"/>
              </a:rPr>
              <a:t>ITS Implementation Resource Page</a:t>
            </a:r>
            <a:endParaRPr lang="en-US" sz="1400" dirty="0">
              <a:solidFill>
                <a:srgbClr val="4C2600"/>
              </a:solidFill>
              <a:latin typeface="Cambria" panose="02040503050406030204" pitchFamily="18" charset="0"/>
              <a:ea typeface="Cambria" panose="02040503050406030204" pitchFamily="18" charset="0"/>
            </a:endParaRPr>
          </a:p>
        </p:txBody>
      </p:sp>
      <p:sp>
        <p:nvSpPr>
          <p:cNvPr id="126" name="Rectangle 125">
            <a:extLst>
              <a:ext uri="{FF2B5EF4-FFF2-40B4-BE49-F238E27FC236}">
                <a16:creationId xmlns:a16="http://schemas.microsoft.com/office/drawing/2014/main" id="{AEFA0BDF-EBE3-F933-EF03-DEF4C3C92155}"/>
              </a:ext>
            </a:extLst>
          </p:cNvPr>
          <p:cNvSpPr/>
          <p:nvPr/>
        </p:nvSpPr>
        <p:spPr>
          <a:xfrm rot="5400000">
            <a:off x="6415024" y="-5197445"/>
            <a:ext cx="50876" cy="11503077"/>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BA11B98F-7CE1-9ECD-88E4-07E0C74653A8}"/>
              </a:ext>
            </a:extLst>
          </p:cNvPr>
          <p:cNvGrpSpPr/>
          <p:nvPr/>
        </p:nvGrpSpPr>
        <p:grpSpPr>
          <a:xfrm>
            <a:off x="11527628" y="8753"/>
            <a:ext cx="565403" cy="429397"/>
            <a:chOff x="11527628" y="8753"/>
            <a:chExt cx="565403" cy="429397"/>
          </a:xfrm>
        </p:grpSpPr>
        <p:sp>
          <p:nvSpPr>
            <p:cNvPr id="33" name="Isosceles Triangle 32">
              <a:extLst>
                <a:ext uri="{FF2B5EF4-FFF2-40B4-BE49-F238E27FC236}">
                  <a16:creationId xmlns:a16="http://schemas.microsoft.com/office/drawing/2014/main" id="{897E5A46-EB61-3C04-B78C-2B3AEDF173F1}"/>
                </a:ext>
              </a:extLst>
            </p:cNvPr>
            <p:cNvSpPr/>
            <p:nvPr/>
          </p:nvSpPr>
          <p:spPr>
            <a:xfrm>
              <a:off x="11527628" y="8753"/>
              <a:ext cx="565403" cy="212417"/>
            </a:xfrm>
            <a:prstGeom prst="triangle">
              <a:avLst/>
            </a:prstGeom>
            <a:solidFill>
              <a:srgbClr val="A85400"/>
            </a:solidFill>
            <a:ln>
              <a:solidFill>
                <a:srgbClr val="4C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61B15A7-6A1D-F2C9-B8E8-836C3B9C70CF}"/>
                </a:ext>
              </a:extLst>
            </p:cNvPr>
            <p:cNvSpPr/>
            <p:nvPr/>
          </p:nvSpPr>
          <p:spPr>
            <a:xfrm>
              <a:off x="11633200" y="225733"/>
              <a:ext cx="355600" cy="212417"/>
            </a:xfrm>
            <a:prstGeom prst="rect">
              <a:avLst/>
            </a:prstGeom>
            <a:solidFill>
              <a:srgbClr val="A85400"/>
            </a:solidFill>
            <a:ln>
              <a:solidFill>
                <a:srgbClr val="4C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144" name="Table 143">
            <a:extLst>
              <a:ext uri="{FF2B5EF4-FFF2-40B4-BE49-F238E27FC236}">
                <a16:creationId xmlns:a16="http://schemas.microsoft.com/office/drawing/2014/main" id="{4C6F2203-ACBE-F4FA-F03E-F2E99E4AED85}"/>
              </a:ext>
            </a:extLst>
          </p:cNvPr>
          <p:cNvGraphicFramePr>
            <a:graphicFrameLocks noGrp="1"/>
          </p:cNvGraphicFramePr>
          <p:nvPr/>
        </p:nvGraphicFramePr>
        <p:xfrm>
          <a:off x="3622997" y="1131170"/>
          <a:ext cx="1400712" cy="1704110"/>
        </p:xfrm>
        <a:graphic>
          <a:graphicData uri="http://schemas.openxmlformats.org/drawingml/2006/table">
            <a:tbl>
              <a:tblPr>
                <a:tableStyleId>{5C22544A-7EE6-4342-B048-85BDC9FD1C3A}</a:tableStyleId>
              </a:tblPr>
              <a:tblGrid>
                <a:gridCol w="1400712">
                  <a:extLst>
                    <a:ext uri="{9D8B030D-6E8A-4147-A177-3AD203B41FA5}">
                      <a16:colId xmlns:a16="http://schemas.microsoft.com/office/drawing/2014/main" val="920285146"/>
                    </a:ext>
                  </a:extLst>
                </a:gridCol>
              </a:tblGrid>
              <a:tr h="342030">
                <a:tc>
                  <a:txBody>
                    <a:bodyPr/>
                    <a:lstStyle/>
                    <a:p>
                      <a:pPr marL="0" indent="0" algn="r" fontAlgn="b">
                        <a:buFont typeface="Arial" panose="020B0604020202020204" pitchFamily="34" charset="0"/>
                        <a:buNone/>
                      </a:pPr>
                      <a:endParaRPr lang="en-US" sz="1600" kern="1200" dirty="0">
                        <a:solidFill>
                          <a:schemeClr val="tx1"/>
                        </a:solidFill>
                        <a:latin typeface="Cambria" panose="02040503050406030204" pitchFamily="18" charset="0"/>
                        <a:ea typeface="Cambria" panose="02040503050406030204" pitchFamily="18" charset="0"/>
                        <a:cs typeface="+mn-cs"/>
                      </a:endParaRP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6576076"/>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Math</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560258080"/>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ELA</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851075243"/>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Science</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890843025"/>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History</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253374724"/>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English</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359820836"/>
                  </a:ext>
                </a:extLst>
              </a:tr>
            </a:tbl>
          </a:graphicData>
        </a:graphic>
      </p:graphicFrame>
      <p:sp>
        <p:nvSpPr>
          <p:cNvPr id="160" name="Rectangle 159">
            <a:extLst>
              <a:ext uri="{FF2B5EF4-FFF2-40B4-BE49-F238E27FC236}">
                <a16:creationId xmlns:a16="http://schemas.microsoft.com/office/drawing/2014/main" id="{EF351E8E-9F85-34C0-FE20-F19CDE0E9099}"/>
              </a:ext>
            </a:extLst>
          </p:cNvPr>
          <p:cNvSpPr/>
          <p:nvPr/>
        </p:nvSpPr>
        <p:spPr>
          <a:xfrm>
            <a:off x="770330" y="636136"/>
            <a:ext cx="2943152" cy="448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u="sng" dirty="0">
                <a:solidFill>
                  <a:srgbClr val="4C2600"/>
                </a:solidFill>
                <a:latin typeface="Cambria" panose="02040503050406030204" pitchFamily="18" charset="0"/>
                <a:ea typeface="Cambria" panose="02040503050406030204" pitchFamily="18" charset="0"/>
                <a:cs typeface="Sanskrit Text" panose="020B0502040204020203" pitchFamily="18" charset="0"/>
              </a:rPr>
              <a:t>ITS</a:t>
            </a:r>
            <a:r>
              <a:rPr lang="en-US" sz="3200" b="1" dirty="0">
                <a:solidFill>
                  <a:srgbClr val="4C2600"/>
                </a:solidFill>
                <a:latin typeface="Cambria" panose="02040503050406030204" pitchFamily="18" charset="0"/>
                <a:ea typeface="Cambria" panose="02040503050406030204" pitchFamily="18" charset="0"/>
                <a:cs typeface="Sanskrit Text" panose="020B0502040204020203" pitchFamily="18" charset="0"/>
              </a:rPr>
              <a:t> </a:t>
            </a:r>
            <a:r>
              <a:rPr lang="en-US" sz="3200" dirty="0">
                <a:solidFill>
                  <a:srgbClr val="4C2600"/>
                </a:solidFill>
                <a:latin typeface="Cambria" panose="02040503050406030204" pitchFamily="18" charset="0"/>
                <a:ea typeface="Cambria" panose="02040503050406030204" pitchFamily="18" charset="0"/>
                <a:cs typeface="Sanskrit Text" panose="020B0502040204020203" pitchFamily="18" charset="0"/>
              </a:rPr>
              <a:t>search tool</a:t>
            </a:r>
          </a:p>
        </p:txBody>
      </p:sp>
      <p:grpSp>
        <p:nvGrpSpPr>
          <p:cNvPr id="59" name="Group 58">
            <a:extLst>
              <a:ext uri="{FF2B5EF4-FFF2-40B4-BE49-F238E27FC236}">
                <a16:creationId xmlns:a16="http://schemas.microsoft.com/office/drawing/2014/main" id="{6F100402-FF04-4D46-2F23-24F94B2206BF}"/>
              </a:ext>
            </a:extLst>
          </p:cNvPr>
          <p:cNvGrpSpPr/>
          <p:nvPr/>
        </p:nvGrpSpPr>
        <p:grpSpPr>
          <a:xfrm>
            <a:off x="4773946" y="1503322"/>
            <a:ext cx="218965" cy="1295216"/>
            <a:chOff x="3848107" y="1503322"/>
            <a:chExt cx="218965" cy="1295216"/>
          </a:xfrm>
        </p:grpSpPr>
        <p:grpSp>
          <p:nvGrpSpPr>
            <p:cNvPr id="52" name="Group 51">
              <a:extLst>
                <a:ext uri="{FF2B5EF4-FFF2-40B4-BE49-F238E27FC236}">
                  <a16:creationId xmlns:a16="http://schemas.microsoft.com/office/drawing/2014/main" id="{9407437A-B68B-7739-F79A-8A244CB84363}"/>
                </a:ext>
              </a:extLst>
            </p:cNvPr>
            <p:cNvGrpSpPr/>
            <p:nvPr/>
          </p:nvGrpSpPr>
          <p:grpSpPr>
            <a:xfrm>
              <a:off x="3848107" y="1503322"/>
              <a:ext cx="218965" cy="1295216"/>
              <a:chOff x="3848107" y="1503322"/>
              <a:chExt cx="218965" cy="1295216"/>
            </a:xfrm>
          </p:grpSpPr>
          <p:sp>
            <p:nvSpPr>
              <p:cNvPr id="170" name="Rectangle 169">
                <a:extLst>
                  <a:ext uri="{FF2B5EF4-FFF2-40B4-BE49-F238E27FC236}">
                    <a16:creationId xmlns:a16="http://schemas.microsoft.com/office/drawing/2014/main" id="{7AF7D7A2-C5BD-2F55-E9F4-C301B52E85DA}"/>
                  </a:ext>
                </a:extLst>
              </p:cNvPr>
              <p:cNvSpPr/>
              <p:nvPr/>
            </p:nvSpPr>
            <p:spPr>
              <a:xfrm>
                <a:off x="3854713" y="2593782"/>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77EF7085-D838-5191-205F-32E9288970DB}"/>
                  </a:ext>
                </a:extLst>
              </p:cNvPr>
              <p:cNvSpPr/>
              <p:nvPr/>
            </p:nvSpPr>
            <p:spPr>
              <a:xfrm>
                <a:off x="3854713" y="2326462"/>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311FF225-8071-ECF5-820A-F2D3DF17CD5A}"/>
                  </a:ext>
                </a:extLst>
              </p:cNvPr>
              <p:cNvSpPr/>
              <p:nvPr/>
            </p:nvSpPr>
            <p:spPr>
              <a:xfrm>
                <a:off x="3854681" y="2052082"/>
                <a:ext cx="212391"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32433400-0808-3A75-9374-F1D857868FD7}"/>
                  </a:ext>
                </a:extLst>
              </p:cNvPr>
              <p:cNvSpPr/>
              <p:nvPr/>
            </p:nvSpPr>
            <p:spPr>
              <a:xfrm>
                <a:off x="3848107" y="1777702"/>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59AE75F7-5F98-B534-FD9D-BC39CBB76FF2}"/>
                  </a:ext>
                </a:extLst>
              </p:cNvPr>
              <p:cNvSpPr/>
              <p:nvPr/>
            </p:nvSpPr>
            <p:spPr>
              <a:xfrm>
                <a:off x="3848107" y="1503322"/>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E259679E-CB83-EA21-AF7F-B1AB1B52AC7A}"/>
                </a:ext>
              </a:extLst>
            </p:cNvPr>
            <p:cNvGrpSpPr/>
            <p:nvPr/>
          </p:nvGrpSpPr>
          <p:grpSpPr>
            <a:xfrm>
              <a:off x="3875301" y="1525938"/>
              <a:ext cx="159611" cy="429486"/>
              <a:chOff x="3875301" y="1525938"/>
              <a:chExt cx="159611" cy="429486"/>
            </a:xfrm>
          </p:grpSpPr>
          <p:sp>
            <p:nvSpPr>
              <p:cNvPr id="179" name="Rectangle 178">
                <a:extLst>
                  <a:ext uri="{FF2B5EF4-FFF2-40B4-BE49-F238E27FC236}">
                    <a16:creationId xmlns:a16="http://schemas.microsoft.com/office/drawing/2014/main" id="{D61F6AD5-EA7D-7DB0-8300-BEEEAE8C6F23}"/>
                  </a:ext>
                </a:extLst>
              </p:cNvPr>
              <p:cNvSpPr/>
              <p:nvPr/>
            </p:nvSpPr>
            <p:spPr>
              <a:xfrm>
                <a:off x="3876943" y="1801589"/>
                <a:ext cx="157969" cy="153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8E18DA4F-6C9A-A30C-9AC0-AAB76EDB44CB}"/>
                  </a:ext>
                </a:extLst>
              </p:cNvPr>
              <p:cNvSpPr/>
              <p:nvPr/>
            </p:nvSpPr>
            <p:spPr>
              <a:xfrm>
                <a:off x="3875301" y="1525938"/>
                <a:ext cx="157969" cy="153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aphicFrame>
        <p:nvGraphicFramePr>
          <p:cNvPr id="215" name="Table 214">
            <a:extLst>
              <a:ext uri="{FF2B5EF4-FFF2-40B4-BE49-F238E27FC236}">
                <a16:creationId xmlns:a16="http://schemas.microsoft.com/office/drawing/2014/main" id="{CC1EFB5E-644C-410E-BF93-023F720B1737}"/>
              </a:ext>
            </a:extLst>
          </p:cNvPr>
          <p:cNvGraphicFramePr>
            <a:graphicFrameLocks noGrp="1"/>
          </p:cNvGraphicFramePr>
          <p:nvPr/>
        </p:nvGraphicFramePr>
        <p:xfrm>
          <a:off x="6713602" y="1131170"/>
          <a:ext cx="1400712" cy="1431694"/>
        </p:xfrm>
        <a:graphic>
          <a:graphicData uri="http://schemas.openxmlformats.org/drawingml/2006/table">
            <a:tbl>
              <a:tblPr>
                <a:tableStyleId>{5C22544A-7EE6-4342-B048-85BDC9FD1C3A}</a:tableStyleId>
              </a:tblPr>
              <a:tblGrid>
                <a:gridCol w="1400712">
                  <a:extLst>
                    <a:ext uri="{9D8B030D-6E8A-4147-A177-3AD203B41FA5}">
                      <a16:colId xmlns:a16="http://schemas.microsoft.com/office/drawing/2014/main" val="920285146"/>
                    </a:ext>
                  </a:extLst>
                </a:gridCol>
              </a:tblGrid>
              <a:tr h="342030">
                <a:tc>
                  <a:txBody>
                    <a:bodyPr/>
                    <a:lstStyle/>
                    <a:p>
                      <a:pPr marL="0" indent="0" algn="r" fontAlgn="b">
                        <a:buFont typeface="Arial" panose="020B0604020202020204" pitchFamily="34" charset="0"/>
                        <a:buNone/>
                      </a:pPr>
                      <a:endParaRPr lang="en-US" sz="1600" kern="1200" dirty="0">
                        <a:solidFill>
                          <a:schemeClr val="tx1"/>
                        </a:solidFill>
                        <a:latin typeface="Cambria" panose="02040503050406030204" pitchFamily="18" charset="0"/>
                        <a:ea typeface="Cambria" panose="02040503050406030204" pitchFamily="18" charset="0"/>
                        <a:cs typeface="+mn-cs"/>
                      </a:endParaRP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6576076"/>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Pre-K</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560258080"/>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Elementary</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851075243"/>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Middle</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890843025"/>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High</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359820836"/>
                  </a:ext>
                </a:extLst>
              </a:tr>
            </a:tbl>
          </a:graphicData>
        </a:graphic>
      </p:graphicFrame>
      <p:grpSp>
        <p:nvGrpSpPr>
          <p:cNvPr id="42" name="Group 41">
            <a:extLst>
              <a:ext uri="{FF2B5EF4-FFF2-40B4-BE49-F238E27FC236}">
                <a16:creationId xmlns:a16="http://schemas.microsoft.com/office/drawing/2014/main" id="{6819A3B7-8E31-1C7A-B4AB-317971D83404}"/>
              </a:ext>
            </a:extLst>
          </p:cNvPr>
          <p:cNvGrpSpPr/>
          <p:nvPr/>
        </p:nvGrpSpPr>
        <p:grpSpPr>
          <a:xfrm>
            <a:off x="4743856" y="1189648"/>
            <a:ext cx="285725" cy="239988"/>
            <a:chOff x="3863977" y="1509872"/>
            <a:chExt cx="285725" cy="239988"/>
          </a:xfrm>
          <a:solidFill>
            <a:schemeClr val="accent2">
              <a:lumMod val="75000"/>
              <a:alpha val="34000"/>
            </a:schemeClr>
          </a:solidFill>
        </p:grpSpPr>
        <p:sp>
          <p:nvSpPr>
            <p:cNvPr id="139" name="Isosceles Triangle 138">
              <a:extLst>
                <a:ext uri="{FF2B5EF4-FFF2-40B4-BE49-F238E27FC236}">
                  <a16:creationId xmlns:a16="http://schemas.microsoft.com/office/drawing/2014/main" id="{0D209122-F19E-F2E5-EFF3-7F02FA2BDB2E}"/>
                </a:ext>
              </a:extLst>
            </p:cNvPr>
            <p:cNvSpPr/>
            <p:nvPr/>
          </p:nvSpPr>
          <p:spPr>
            <a:xfrm rot="10800000">
              <a:off x="3863977" y="1509872"/>
              <a:ext cx="285725" cy="239988"/>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nvGrpSpPr>
            <p:cNvPr id="40" name="Group 39">
              <a:extLst>
                <a:ext uri="{FF2B5EF4-FFF2-40B4-BE49-F238E27FC236}">
                  <a16:creationId xmlns:a16="http://schemas.microsoft.com/office/drawing/2014/main" id="{0E7FF8F3-6E77-9116-92FC-7DED92226629}"/>
                </a:ext>
              </a:extLst>
            </p:cNvPr>
            <p:cNvGrpSpPr/>
            <p:nvPr/>
          </p:nvGrpSpPr>
          <p:grpSpPr>
            <a:xfrm>
              <a:off x="3892464" y="1556446"/>
              <a:ext cx="228749" cy="190471"/>
              <a:chOff x="3892464" y="1556446"/>
              <a:chExt cx="228749" cy="190471"/>
            </a:xfrm>
            <a:grpFill/>
          </p:grpSpPr>
          <p:sp>
            <p:nvSpPr>
              <p:cNvPr id="140" name="Isosceles Triangle 139">
                <a:extLst>
                  <a:ext uri="{FF2B5EF4-FFF2-40B4-BE49-F238E27FC236}">
                    <a16:creationId xmlns:a16="http://schemas.microsoft.com/office/drawing/2014/main" id="{1D0A2EC6-E804-611B-72D9-BE48F26E5127}"/>
                  </a:ext>
                </a:extLst>
              </p:cNvPr>
              <p:cNvSpPr/>
              <p:nvPr/>
            </p:nvSpPr>
            <p:spPr>
              <a:xfrm rot="10800000">
                <a:off x="3892464" y="1556446"/>
                <a:ext cx="228749" cy="188651"/>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41" name="Isosceles Triangle 140">
                <a:extLst>
                  <a:ext uri="{FF2B5EF4-FFF2-40B4-BE49-F238E27FC236}">
                    <a16:creationId xmlns:a16="http://schemas.microsoft.com/office/drawing/2014/main" id="{30C157BA-6172-9B99-35CD-DD5C7162B5DE}"/>
                  </a:ext>
                </a:extLst>
              </p:cNvPr>
              <p:cNvSpPr/>
              <p:nvPr/>
            </p:nvSpPr>
            <p:spPr>
              <a:xfrm rot="10800000">
                <a:off x="3916719" y="1598374"/>
                <a:ext cx="180238" cy="143081"/>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42" name="Isosceles Triangle 141">
                <a:extLst>
                  <a:ext uri="{FF2B5EF4-FFF2-40B4-BE49-F238E27FC236}">
                    <a16:creationId xmlns:a16="http://schemas.microsoft.com/office/drawing/2014/main" id="{6BEB94F2-23C7-9C0E-8794-CB6D5C00BA64}"/>
                  </a:ext>
                </a:extLst>
              </p:cNvPr>
              <p:cNvSpPr/>
              <p:nvPr/>
            </p:nvSpPr>
            <p:spPr>
              <a:xfrm rot="10800000">
                <a:off x="3949467" y="1642207"/>
                <a:ext cx="119749" cy="103720"/>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43" name="Isosceles Triangle 142">
                <a:extLst>
                  <a:ext uri="{FF2B5EF4-FFF2-40B4-BE49-F238E27FC236}">
                    <a16:creationId xmlns:a16="http://schemas.microsoft.com/office/drawing/2014/main" id="{A291098A-F8AB-700F-D670-3B87C9DF120D}"/>
                  </a:ext>
                </a:extLst>
              </p:cNvPr>
              <p:cNvSpPr/>
              <p:nvPr/>
            </p:nvSpPr>
            <p:spPr>
              <a:xfrm rot="10800000">
                <a:off x="3969460" y="1682833"/>
                <a:ext cx="74754" cy="64084"/>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grpSp>
      <p:grpSp>
        <p:nvGrpSpPr>
          <p:cNvPr id="217" name="Group 216">
            <a:extLst>
              <a:ext uri="{FF2B5EF4-FFF2-40B4-BE49-F238E27FC236}">
                <a16:creationId xmlns:a16="http://schemas.microsoft.com/office/drawing/2014/main" id="{7218058E-3CE5-DD6C-14BB-417CA9074D90}"/>
              </a:ext>
            </a:extLst>
          </p:cNvPr>
          <p:cNvGrpSpPr/>
          <p:nvPr/>
        </p:nvGrpSpPr>
        <p:grpSpPr>
          <a:xfrm>
            <a:off x="7876378" y="1504044"/>
            <a:ext cx="212361" cy="1027174"/>
            <a:chOff x="3864495" y="1494549"/>
            <a:chExt cx="212361" cy="1027174"/>
          </a:xfrm>
        </p:grpSpPr>
        <p:sp>
          <p:nvSpPr>
            <p:cNvPr id="222" name="Rectangle 221">
              <a:extLst>
                <a:ext uri="{FF2B5EF4-FFF2-40B4-BE49-F238E27FC236}">
                  <a16:creationId xmlns:a16="http://schemas.microsoft.com/office/drawing/2014/main" id="{6FA641EE-053A-A83A-CE96-552E57F0B44C}"/>
                </a:ext>
              </a:extLst>
            </p:cNvPr>
            <p:cNvSpPr/>
            <p:nvPr/>
          </p:nvSpPr>
          <p:spPr>
            <a:xfrm>
              <a:off x="3864495" y="2316967"/>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 name="Rectangle 222">
              <a:extLst>
                <a:ext uri="{FF2B5EF4-FFF2-40B4-BE49-F238E27FC236}">
                  <a16:creationId xmlns:a16="http://schemas.microsoft.com/office/drawing/2014/main" id="{10013AEA-ABF6-BBCC-798B-055A78CEF615}"/>
                </a:ext>
              </a:extLst>
            </p:cNvPr>
            <p:cNvSpPr/>
            <p:nvPr/>
          </p:nvSpPr>
          <p:spPr>
            <a:xfrm>
              <a:off x="3864495" y="2042587"/>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6C2CAF4B-2090-B7B2-D71A-A361796AF301}"/>
                </a:ext>
              </a:extLst>
            </p:cNvPr>
            <p:cNvSpPr/>
            <p:nvPr/>
          </p:nvSpPr>
          <p:spPr>
            <a:xfrm>
              <a:off x="3864497" y="1768207"/>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224">
              <a:extLst>
                <a:ext uri="{FF2B5EF4-FFF2-40B4-BE49-F238E27FC236}">
                  <a16:creationId xmlns:a16="http://schemas.microsoft.com/office/drawing/2014/main" id="{66E8F963-FC21-70EE-0081-27B2B06E10D0}"/>
                </a:ext>
              </a:extLst>
            </p:cNvPr>
            <p:cNvSpPr/>
            <p:nvPr/>
          </p:nvSpPr>
          <p:spPr>
            <a:xfrm>
              <a:off x="3864497" y="1494549"/>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6" name="Rectangle 225">
            <a:extLst>
              <a:ext uri="{FF2B5EF4-FFF2-40B4-BE49-F238E27FC236}">
                <a16:creationId xmlns:a16="http://schemas.microsoft.com/office/drawing/2014/main" id="{9646615E-30F2-032C-A2ED-C5D59BEBD665}"/>
              </a:ext>
            </a:extLst>
          </p:cNvPr>
          <p:cNvSpPr/>
          <p:nvPr/>
        </p:nvSpPr>
        <p:spPr>
          <a:xfrm>
            <a:off x="7903372" y="2351922"/>
            <a:ext cx="157969" cy="153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8" name="Group 227">
            <a:extLst>
              <a:ext uri="{FF2B5EF4-FFF2-40B4-BE49-F238E27FC236}">
                <a16:creationId xmlns:a16="http://schemas.microsoft.com/office/drawing/2014/main" id="{9EEE0D3C-F55E-4A03-DDF4-E3DD68887080}"/>
              </a:ext>
            </a:extLst>
          </p:cNvPr>
          <p:cNvGrpSpPr/>
          <p:nvPr/>
        </p:nvGrpSpPr>
        <p:grpSpPr>
          <a:xfrm>
            <a:off x="11560074" y="1510975"/>
            <a:ext cx="212359" cy="753749"/>
            <a:chOff x="3864497" y="1494549"/>
            <a:chExt cx="212359" cy="753749"/>
          </a:xfrm>
        </p:grpSpPr>
        <p:sp>
          <p:nvSpPr>
            <p:cNvPr id="230" name="Rectangle 229">
              <a:extLst>
                <a:ext uri="{FF2B5EF4-FFF2-40B4-BE49-F238E27FC236}">
                  <a16:creationId xmlns:a16="http://schemas.microsoft.com/office/drawing/2014/main" id="{CC9F7778-CE53-37DF-7D8A-473CF90BC919}"/>
                </a:ext>
              </a:extLst>
            </p:cNvPr>
            <p:cNvSpPr/>
            <p:nvPr/>
          </p:nvSpPr>
          <p:spPr>
            <a:xfrm>
              <a:off x="3864497" y="2043542"/>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a:extLst>
                <a:ext uri="{FF2B5EF4-FFF2-40B4-BE49-F238E27FC236}">
                  <a16:creationId xmlns:a16="http://schemas.microsoft.com/office/drawing/2014/main" id="{0C4A4489-654D-BE7E-431B-E5B365994089}"/>
                </a:ext>
              </a:extLst>
            </p:cNvPr>
            <p:cNvSpPr/>
            <p:nvPr/>
          </p:nvSpPr>
          <p:spPr>
            <a:xfrm>
              <a:off x="3864497" y="1768207"/>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ectangle 231">
              <a:extLst>
                <a:ext uri="{FF2B5EF4-FFF2-40B4-BE49-F238E27FC236}">
                  <a16:creationId xmlns:a16="http://schemas.microsoft.com/office/drawing/2014/main" id="{58A5B9DE-0E2C-2B2B-D20C-65FBD134AD8E}"/>
                </a:ext>
              </a:extLst>
            </p:cNvPr>
            <p:cNvSpPr/>
            <p:nvPr/>
          </p:nvSpPr>
          <p:spPr>
            <a:xfrm>
              <a:off x="3864497" y="1494549"/>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3" name="Rectangle 232">
            <a:extLst>
              <a:ext uri="{FF2B5EF4-FFF2-40B4-BE49-F238E27FC236}">
                <a16:creationId xmlns:a16="http://schemas.microsoft.com/office/drawing/2014/main" id="{ED1EAC10-08E0-1289-78DE-E42339D50351}"/>
              </a:ext>
            </a:extLst>
          </p:cNvPr>
          <p:cNvSpPr/>
          <p:nvPr/>
        </p:nvSpPr>
        <p:spPr>
          <a:xfrm>
            <a:off x="11587266" y="1539584"/>
            <a:ext cx="157969" cy="153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9" name="Table 73">
            <a:extLst>
              <a:ext uri="{FF2B5EF4-FFF2-40B4-BE49-F238E27FC236}">
                <a16:creationId xmlns:a16="http://schemas.microsoft.com/office/drawing/2014/main" id="{FE034F70-3174-57FF-FCCB-334F3F632AC8}"/>
              </a:ext>
            </a:extLst>
          </p:cNvPr>
          <p:cNvGraphicFramePr>
            <a:graphicFrameLocks noGrp="1"/>
          </p:cNvGraphicFramePr>
          <p:nvPr/>
        </p:nvGraphicFramePr>
        <p:xfrm>
          <a:off x="896131" y="3042910"/>
          <a:ext cx="10970345" cy="3111346"/>
        </p:xfrm>
        <a:graphic>
          <a:graphicData uri="http://schemas.openxmlformats.org/drawingml/2006/table">
            <a:tbl>
              <a:tblPr firstRow="1" bandRow="1">
                <a:tableStyleId>{5C22544A-7EE6-4342-B048-85BDC9FD1C3A}</a:tableStyleId>
              </a:tblPr>
              <a:tblGrid>
                <a:gridCol w="433905">
                  <a:extLst>
                    <a:ext uri="{9D8B030D-6E8A-4147-A177-3AD203B41FA5}">
                      <a16:colId xmlns:a16="http://schemas.microsoft.com/office/drawing/2014/main" val="2980535094"/>
                    </a:ext>
                  </a:extLst>
                </a:gridCol>
                <a:gridCol w="1654233">
                  <a:extLst>
                    <a:ext uri="{9D8B030D-6E8A-4147-A177-3AD203B41FA5}">
                      <a16:colId xmlns:a16="http://schemas.microsoft.com/office/drawing/2014/main" val="2259543416"/>
                    </a:ext>
                  </a:extLst>
                </a:gridCol>
                <a:gridCol w="1720735">
                  <a:extLst>
                    <a:ext uri="{9D8B030D-6E8A-4147-A177-3AD203B41FA5}">
                      <a16:colId xmlns:a16="http://schemas.microsoft.com/office/drawing/2014/main" val="781682288"/>
                    </a:ext>
                  </a:extLst>
                </a:gridCol>
                <a:gridCol w="1305098">
                  <a:extLst>
                    <a:ext uri="{9D8B030D-6E8A-4147-A177-3AD203B41FA5}">
                      <a16:colId xmlns:a16="http://schemas.microsoft.com/office/drawing/2014/main" val="1406420279"/>
                    </a:ext>
                  </a:extLst>
                </a:gridCol>
                <a:gridCol w="4247803">
                  <a:extLst>
                    <a:ext uri="{9D8B030D-6E8A-4147-A177-3AD203B41FA5}">
                      <a16:colId xmlns:a16="http://schemas.microsoft.com/office/drawing/2014/main" val="3356388029"/>
                    </a:ext>
                  </a:extLst>
                </a:gridCol>
                <a:gridCol w="1608571">
                  <a:extLst>
                    <a:ext uri="{9D8B030D-6E8A-4147-A177-3AD203B41FA5}">
                      <a16:colId xmlns:a16="http://schemas.microsoft.com/office/drawing/2014/main" val="2134827846"/>
                    </a:ext>
                  </a:extLst>
                </a:gridCol>
              </a:tblGrid>
              <a:tr h="444478">
                <a:tc>
                  <a:txBody>
                    <a:bodyPr/>
                    <a:lstStyle/>
                    <a:p>
                      <a:pPr marL="0" indent="0" algn="ctr" defTabSz="914400" rtl="0" eaLnBrk="1" fontAlgn="b" latinLnBrk="0" hangingPunct="1">
                        <a:buFont typeface="Arial" panose="020B0604020202020204" pitchFamily="34" charset="0"/>
                        <a:buNone/>
                      </a:pPr>
                      <a:endParaRPr lang="en-US" sz="1600" kern="1200" dirty="0">
                        <a:solidFill>
                          <a:schemeClr val="tx1"/>
                        </a:solidFill>
                        <a:latin typeface="Cambria" panose="02040503050406030204" pitchFamily="18" charset="0"/>
                        <a:ea typeface="Cambria" panose="02040503050406030204" pitchFamily="18" charset="0"/>
                        <a:cs typeface="+mn-cs"/>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ctr" defTabSz="914400" rtl="0" eaLnBrk="1" fontAlgn="b" latinLnBrk="0" hangingPunct="1">
                        <a:buFont typeface="Arial" panose="020B0604020202020204" pitchFamily="34" charset="0"/>
                        <a:buNone/>
                      </a:pPr>
                      <a:r>
                        <a:rPr lang="en-US" sz="1600" b="1" i="1" u="sng" kern="1200" dirty="0">
                          <a:solidFill>
                            <a:schemeClr val="accent2">
                              <a:lumMod val="50000"/>
                            </a:schemeClr>
                          </a:solidFill>
                          <a:latin typeface="Cambria" panose="02040503050406030204" pitchFamily="18" charset="0"/>
                          <a:ea typeface="Cambria" panose="02040503050406030204" pitchFamily="18" charset="0"/>
                          <a:cs typeface="+mn-cs"/>
                        </a:rPr>
                        <a:t>School</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ctr" defTabSz="914400" rtl="0" eaLnBrk="1" fontAlgn="b" latinLnBrk="0" hangingPunct="1">
                        <a:buFont typeface="Arial" panose="020B0604020202020204" pitchFamily="34" charset="0"/>
                        <a:buNone/>
                      </a:pPr>
                      <a:r>
                        <a:rPr lang="en-US" sz="1600" b="1" i="1" u="sng" kern="1200" dirty="0">
                          <a:solidFill>
                            <a:schemeClr val="accent2">
                              <a:lumMod val="50000"/>
                            </a:schemeClr>
                          </a:solidFill>
                          <a:latin typeface="Cambria" panose="02040503050406030204" pitchFamily="18" charset="0"/>
                          <a:ea typeface="Cambria" panose="02040503050406030204" pitchFamily="18" charset="0"/>
                          <a:cs typeface="+mn-cs"/>
                        </a:rPr>
                        <a:t>Subject</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ctr" defTabSz="914400" rtl="0" eaLnBrk="1" fontAlgn="b" latinLnBrk="0" hangingPunct="1">
                        <a:buFont typeface="Arial" panose="020B0604020202020204" pitchFamily="34" charset="0"/>
                        <a:buNone/>
                      </a:pPr>
                      <a:r>
                        <a:rPr lang="en-US" sz="1600" b="1" i="1" u="sng" kern="1200" dirty="0">
                          <a:solidFill>
                            <a:schemeClr val="accent2">
                              <a:lumMod val="50000"/>
                            </a:schemeClr>
                          </a:solidFill>
                          <a:latin typeface="Cambria" panose="02040503050406030204" pitchFamily="18" charset="0"/>
                          <a:ea typeface="Cambria" panose="02040503050406030204" pitchFamily="18" charset="0"/>
                          <a:cs typeface="+mn-cs"/>
                        </a:rPr>
                        <a:t>Grade</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ctr" defTabSz="914400" rtl="0" eaLnBrk="1" fontAlgn="b" latinLnBrk="0" hangingPunct="1">
                        <a:buFont typeface="Arial" panose="020B0604020202020204" pitchFamily="34" charset="0"/>
                        <a:buNone/>
                      </a:pPr>
                      <a:r>
                        <a:rPr lang="en-US" sz="1600" b="1" i="1" u="sng" kern="1200" dirty="0">
                          <a:solidFill>
                            <a:schemeClr val="accent2">
                              <a:lumMod val="50000"/>
                            </a:schemeClr>
                          </a:solidFill>
                          <a:latin typeface="Cambria" panose="02040503050406030204" pitchFamily="18" charset="0"/>
                          <a:ea typeface="Cambria" panose="02040503050406030204" pitchFamily="18" charset="0"/>
                          <a:cs typeface="+mn-cs"/>
                        </a:rPr>
                        <a:t>Link</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ctr" defTabSz="914400" rtl="0" eaLnBrk="1" fontAlgn="b" latinLnBrk="0" hangingPunct="1">
                        <a:buFont typeface="Arial" panose="020B0604020202020204" pitchFamily="34" charset="0"/>
                        <a:buNone/>
                      </a:pPr>
                      <a:r>
                        <a:rPr lang="en-US" sz="1600" b="1" i="1" u="sng" kern="1200" dirty="0">
                          <a:solidFill>
                            <a:schemeClr val="accent2">
                              <a:lumMod val="50000"/>
                            </a:schemeClr>
                          </a:solidFill>
                          <a:latin typeface="Cambria" panose="02040503050406030204" pitchFamily="18" charset="0"/>
                          <a:ea typeface="Cambria" panose="02040503050406030204" pitchFamily="18" charset="0"/>
                          <a:cs typeface="+mn-cs"/>
                        </a:rPr>
                        <a:t>Add to</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3244376954"/>
                  </a:ext>
                </a:extLst>
              </a:tr>
              <a:tr h="444478">
                <a:tc>
                  <a:txBody>
                    <a:bodyPr/>
                    <a:lstStyle/>
                    <a:p>
                      <a:pPr marL="0" indent="0" algn="ctr" defTabSz="914400" rtl="0" eaLnBrk="1" fontAlgn="b" latinLnBrk="0" hangingPunct="1">
                        <a:buFont typeface="Arial" panose="020B0604020202020204" pitchFamily="34" charset="0"/>
                        <a:buNone/>
                      </a:pPr>
                      <a:r>
                        <a:rPr lang="en-US" sz="1400" b="1" i="1" u="sng" kern="1200" dirty="0">
                          <a:solidFill>
                            <a:schemeClr val="accent2">
                              <a:lumMod val="50000"/>
                            </a:schemeClr>
                          </a:solidFill>
                          <a:latin typeface="Cambria" panose="02040503050406030204" pitchFamily="18" charset="0"/>
                          <a:ea typeface="Cambria" panose="02040503050406030204" pitchFamily="18" charset="0"/>
                          <a:cs typeface="+mn-cs"/>
                        </a:rPr>
                        <a:t>1</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Carnegie Learning</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Math (Algebra)</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Grade: 9</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l" defTabSz="914400" rtl="0" eaLnBrk="1" fontAlgn="b" latinLnBrk="0" hangingPunct="1">
                        <a:buFont typeface="Arial" panose="020B0604020202020204" pitchFamily="34" charset="0"/>
                        <a:buNone/>
                      </a:pPr>
                      <a:r>
                        <a:rPr lang="en-US" sz="1400" i="0" u="sng" kern="1200" dirty="0">
                          <a:solidFill>
                            <a:schemeClr val="dk1"/>
                          </a:solidFill>
                          <a:effectLst/>
                          <a:latin typeface="Cambria" panose="02040503050406030204" pitchFamily="18" charset="0"/>
                          <a:ea typeface="Cambria" panose="02040503050406030204" pitchFamily="18" charset="0"/>
                          <a:cs typeface="+mn-cs"/>
                          <a:hlinkClick r:id="rId2"/>
                        </a:rPr>
                        <a:t>https://www.carnegielearning.com/solutions/math</a:t>
                      </a:r>
                      <a:r>
                        <a:rPr lang="en-US" sz="1400" i="0" u="sng" kern="1200" dirty="0">
                          <a:solidFill>
                            <a:schemeClr val="dk1"/>
                          </a:solidFill>
                          <a:effectLst/>
                          <a:latin typeface="Cambria" panose="02040503050406030204" pitchFamily="18" charset="0"/>
                          <a:ea typeface="Cambria" panose="02040503050406030204" pitchFamily="18" charset="0"/>
                          <a:cs typeface="+mn-cs"/>
                        </a:rPr>
                        <a:t> </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l" defTabSz="914400" rtl="0" eaLnBrk="1" fontAlgn="b" latinLnBrk="0" hangingPunct="1">
                        <a:buFont typeface="Arial" panose="020B0604020202020204" pitchFamily="34" charset="0"/>
                        <a:buNone/>
                      </a:pPr>
                      <a:endParaRPr lang="en-US" sz="1400" kern="1200" dirty="0">
                        <a:solidFill>
                          <a:schemeClr val="tx1"/>
                        </a:solidFill>
                        <a:latin typeface="Cambria" panose="02040503050406030204" pitchFamily="18" charset="0"/>
                        <a:ea typeface="Cambria" panose="02040503050406030204" pitchFamily="18" charset="0"/>
                        <a:cs typeface="+mn-cs"/>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2249818828"/>
                  </a:ext>
                </a:extLst>
              </a:tr>
              <a:tr h="444478">
                <a:tc>
                  <a:txBody>
                    <a:bodyPr/>
                    <a:lstStyle/>
                    <a:p>
                      <a:pPr marL="0" indent="0" algn="ctr" defTabSz="914400" rtl="0" eaLnBrk="1" fontAlgn="b" latinLnBrk="0" hangingPunct="1">
                        <a:buFont typeface="Arial" panose="020B0604020202020204" pitchFamily="34" charset="0"/>
                        <a:buNone/>
                      </a:pPr>
                      <a:r>
                        <a:rPr lang="en-US" sz="1400" b="1" i="1" u="sng" kern="1200" dirty="0">
                          <a:solidFill>
                            <a:schemeClr val="accent2">
                              <a:lumMod val="50000"/>
                            </a:schemeClr>
                          </a:solidFill>
                          <a:latin typeface="Cambria" panose="02040503050406030204" pitchFamily="18" charset="0"/>
                          <a:ea typeface="Cambria" panose="02040503050406030204" pitchFamily="18" charset="0"/>
                          <a:cs typeface="+mn-cs"/>
                        </a:rPr>
                        <a:t>2</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School 2</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ELA</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Grade: 7</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l" defTabSz="914400" rtl="0" eaLnBrk="1" fontAlgn="b" latinLnBrk="0" hangingPunct="1">
                        <a:buFont typeface="Arial" panose="020B0604020202020204" pitchFamily="34" charset="0"/>
                        <a:buNone/>
                      </a:pPr>
                      <a:r>
                        <a:rPr lang="en-US" sz="1400" kern="1200" dirty="0">
                          <a:solidFill>
                            <a:schemeClr val="tx1"/>
                          </a:solidFill>
                          <a:latin typeface="Cambria" panose="02040503050406030204" pitchFamily="18" charset="0"/>
                          <a:ea typeface="Cambria" panose="02040503050406030204" pitchFamily="18" charset="0"/>
                          <a:cs typeface="+mn-cs"/>
                          <a:hlinkClick r:id="rId3"/>
                        </a:rPr>
                        <a:t>https://school2/this/link/will/not/work</a:t>
                      </a:r>
                      <a:r>
                        <a:rPr lang="en-US" sz="1400" kern="1200" dirty="0">
                          <a:solidFill>
                            <a:schemeClr val="tx1"/>
                          </a:solidFill>
                          <a:latin typeface="Cambria" panose="02040503050406030204" pitchFamily="18" charset="0"/>
                          <a:ea typeface="Cambria" panose="02040503050406030204" pitchFamily="18" charset="0"/>
                          <a:cs typeface="+mn-cs"/>
                        </a:rPr>
                        <a:t> </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l" defTabSz="914400" rtl="0" eaLnBrk="1" fontAlgn="b" latinLnBrk="0" hangingPunct="1">
                        <a:buFont typeface="Arial" panose="020B0604020202020204" pitchFamily="34" charset="0"/>
                        <a:buNone/>
                      </a:pPr>
                      <a:endParaRPr lang="en-US" sz="1400" kern="1200">
                        <a:solidFill>
                          <a:schemeClr val="tx1"/>
                        </a:solidFill>
                        <a:latin typeface="Cambria" panose="02040503050406030204" pitchFamily="18" charset="0"/>
                        <a:ea typeface="Cambria" panose="02040503050406030204" pitchFamily="18" charset="0"/>
                        <a:cs typeface="+mn-cs"/>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2610950278"/>
                  </a:ext>
                </a:extLst>
              </a:tr>
              <a:tr h="444478">
                <a:tc>
                  <a:txBody>
                    <a:bodyPr/>
                    <a:lstStyle/>
                    <a:p>
                      <a:pPr marL="0" indent="0" algn="ctr" defTabSz="914400" rtl="0" eaLnBrk="1" fontAlgn="b" latinLnBrk="0" hangingPunct="1">
                        <a:buFont typeface="Arial" panose="020B0604020202020204" pitchFamily="34" charset="0"/>
                        <a:buNone/>
                      </a:pPr>
                      <a:r>
                        <a:rPr lang="en-US" sz="1400" b="1" i="1" u="sng" kern="1200" dirty="0">
                          <a:solidFill>
                            <a:schemeClr val="accent2">
                              <a:lumMod val="50000"/>
                            </a:schemeClr>
                          </a:solidFill>
                          <a:latin typeface="Cambria" panose="02040503050406030204" pitchFamily="18" charset="0"/>
                          <a:ea typeface="Cambria" panose="02040503050406030204" pitchFamily="18" charset="0"/>
                          <a:cs typeface="+mn-cs"/>
                        </a:rPr>
                        <a:t>3</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School 3</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ELA</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Grade: 7</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1400" kern="1200" dirty="0">
                          <a:solidFill>
                            <a:schemeClr val="tx1"/>
                          </a:solidFill>
                          <a:latin typeface="Cambria" panose="02040503050406030204" pitchFamily="18" charset="0"/>
                          <a:ea typeface="Cambria" panose="02040503050406030204" pitchFamily="18" charset="0"/>
                          <a:cs typeface="+mn-cs"/>
                          <a:hlinkClick r:id="rId3"/>
                        </a:rPr>
                        <a:t>https://school3/this/link/will/not/work</a:t>
                      </a:r>
                      <a:r>
                        <a:rPr lang="en-US" sz="1400" kern="1200" dirty="0">
                          <a:solidFill>
                            <a:schemeClr val="tx1"/>
                          </a:solidFill>
                          <a:latin typeface="Cambria" panose="02040503050406030204" pitchFamily="18" charset="0"/>
                          <a:ea typeface="Cambria" panose="02040503050406030204" pitchFamily="18" charset="0"/>
                          <a:cs typeface="+mn-cs"/>
                        </a:rPr>
                        <a:t> </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l" defTabSz="914400" rtl="0" eaLnBrk="1" fontAlgn="b" latinLnBrk="0" hangingPunct="1">
                        <a:buFont typeface="Arial" panose="020B0604020202020204" pitchFamily="34" charset="0"/>
                        <a:buNone/>
                      </a:pPr>
                      <a:endParaRPr lang="en-US" sz="1400" kern="1200" dirty="0">
                        <a:solidFill>
                          <a:schemeClr val="tx1"/>
                        </a:solidFill>
                        <a:latin typeface="Cambria" panose="02040503050406030204" pitchFamily="18" charset="0"/>
                        <a:ea typeface="Cambria" panose="02040503050406030204" pitchFamily="18" charset="0"/>
                        <a:cs typeface="+mn-cs"/>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1465235838"/>
                  </a:ext>
                </a:extLst>
              </a:tr>
              <a:tr h="444478">
                <a:tc>
                  <a:txBody>
                    <a:bodyPr/>
                    <a:lstStyle/>
                    <a:p>
                      <a:pPr marL="0" indent="0" algn="ctr" defTabSz="914400" rtl="0" eaLnBrk="1" fontAlgn="b" latinLnBrk="0" hangingPunct="1">
                        <a:buFont typeface="Arial" panose="020B0604020202020204" pitchFamily="34" charset="0"/>
                        <a:buNone/>
                      </a:pPr>
                      <a:r>
                        <a:rPr lang="en-US" sz="1400" b="1" i="1" u="sng" kern="1200" dirty="0">
                          <a:solidFill>
                            <a:schemeClr val="accent2">
                              <a:lumMod val="50000"/>
                            </a:schemeClr>
                          </a:solidFill>
                          <a:latin typeface="Cambria" panose="02040503050406030204" pitchFamily="18" charset="0"/>
                          <a:ea typeface="Cambria" panose="02040503050406030204" pitchFamily="18" charset="0"/>
                          <a:cs typeface="+mn-cs"/>
                        </a:rPr>
                        <a:t>4</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IXL</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Science (Chemistry)</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Grade: 12</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l" defTabSz="914400" rtl="0" eaLnBrk="1" fontAlgn="b" latinLnBrk="0" hangingPunct="1">
                        <a:buFont typeface="Arial" panose="020B0604020202020204" pitchFamily="34" charset="0"/>
                        <a:buNone/>
                      </a:pPr>
                      <a:r>
                        <a:rPr lang="en-US" sz="1400" i="0" u="sng" kern="1200" dirty="0">
                          <a:solidFill>
                            <a:schemeClr val="dk1"/>
                          </a:solidFill>
                          <a:effectLst/>
                          <a:latin typeface="Cambria" panose="02040503050406030204" pitchFamily="18" charset="0"/>
                          <a:ea typeface="Cambria" panose="02040503050406030204" pitchFamily="18" charset="0"/>
                          <a:cs typeface="+mn-cs"/>
                          <a:hlinkClick r:id="rId4"/>
                        </a:rPr>
                        <a:t>https://www.ixl.com/science</a:t>
                      </a:r>
                      <a:endParaRPr lang="en-US" sz="1400" kern="1200" dirty="0">
                        <a:solidFill>
                          <a:schemeClr val="tx1"/>
                        </a:solidFill>
                        <a:latin typeface="Cambria" panose="02040503050406030204" pitchFamily="18" charset="0"/>
                        <a:ea typeface="Cambria" panose="02040503050406030204" pitchFamily="18" charset="0"/>
                        <a:cs typeface="+mn-cs"/>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l" defTabSz="914400" rtl="0" eaLnBrk="1" fontAlgn="b" latinLnBrk="0" hangingPunct="1">
                        <a:buFont typeface="Arial" panose="020B0604020202020204" pitchFamily="34" charset="0"/>
                        <a:buNone/>
                      </a:pPr>
                      <a:endParaRPr lang="en-US" sz="1400" kern="1200" dirty="0">
                        <a:solidFill>
                          <a:schemeClr val="tx1"/>
                        </a:solidFill>
                        <a:latin typeface="Cambria" panose="02040503050406030204" pitchFamily="18" charset="0"/>
                        <a:ea typeface="Cambria" panose="02040503050406030204" pitchFamily="18" charset="0"/>
                        <a:cs typeface="+mn-cs"/>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2098780701"/>
                  </a:ext>
                </a:extLst>
              </a:tr>
              <a:tr h="444478">
                <a:tc>
                  <a:txBody>
                    <a:bodyPr/>
                    <a:lstStyle/>
                    <a:p>
                      <a:pPr marL="0" indent="0" algn="ctr" defTabSz="914400" rtl="0" eaLnBrk="1" fontAlgn="b" latinLnBrk="0" hangingPunct="1">
                        <a:buFont typeface="Arial" panose="020B0604020202020204" pitchFamily="34" charset="0"/>
                        <a:buNone/>
                      </a:pPr>
                      <a:r>
                        <a:rPr lang="en-US" sz="1400" b="1" i="1" u="sng" kern="1200" dirty="0">
                          <a:solidFill>
                            <a:schemeClr val="accent2">
                              <a:lumMod val="50000"/>
                            </a:schemeClr>
                          </a:solidFill>
                          <a:latin typeface="Cambria" panose="02040503050406030204" pitchFamily="18" charset="0"/>
                          <a:ea typeface="Cambria" panose="02040503050406030204" pitchFamily="18" charset="0"/>
                          <a:cs typeface="+mn-cs"/>
                        </a:rPr>
                        <a:t>5</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IXL</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dirty="0">
                          <a:effectLst/>
                          <a:latin typeface="Cambria" panose="02040503050406030204" pitchFamily="18" charset="0"/>
                          <a:ea typeface="Cambria" panose="02040503050406030204" pitchFamily="18" charset="0"/>
                        </a:rPr>
                        <a:t>Social Studies</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Grade: 2</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l" defTabSz="914400" rtl="0" eaLnBrk="1" fontAlgn="b" latinLnBrk="0" hangingPunct="1">
                        <a:buFont typeface="Arial" panose="020B0604020202020204" pitchFamily="34" charset="0"/>
                        <a:buNone/>
                      </a:pPr>
                      <a:r>
                        <a:rPr lang="en-US" sz="1400" kern="1200" dirty="0">
                          <a:solidFill>
                            <a:schemeClr val="tx1"/>
                          </a:solidFill>
                          <a:latin typeface="Cambria" panose="02040503050406030204" pitchFamily="18" charset="0"/>
                          <a:ea typeface="Cambria" panose="02040503050406030204" pitchFamily="18" charset="0"/>
                          <a:cs typeface="+mn-cs"/>
                          <a:hlinkClick r:id="rId5"/>
                        </a:rPr>
                        <a:t>https://www.ixl.com/social-studies</a:t>
                      </a:r>
                      <a:r>
                        <a:rPr lang="en-US" sz="1400" kern="1200" dirty="0">
                          <a:solidFill>
                            <a:schemeClr val="tx1"/>
                          </a:solidFill>
                          <a:latin typeface="Cambria" panose="02040503050406030204" pitchFamily="18" charset="0"/>
                          <a:ea typeface="Cambria" panose="02040503050406030204" pitchFamily="18" charset="0"/>
                          <a:cs typeface="+mn-cs"/>
                        </a:rPr>
                        <a:t> </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l" defTabSz="914400" rtl="0" eaLnBrk="1" fontAlgn="b" latinLnBrk="0" hangingPunct="1">
                        <a:buFont typeface="Arial" panose="020B0604020202020204" pitchFamily="34" charset="0"/>
                        <a:buNone/>
                      </a:pPr>
                      <a:endParaRPr lang="en-US" sz="1400" kern="1200" dirty="0">
                        <a:solidFill>
                          <a:schemeClr val="tx1"/>
                        </a:solidFill>
                        <a:latin typeface="Cambria" panose="02040503050406030204" pitchFamily="18" charset="0"/>
                        <a:ea typeface="Cambria" panose="02040503050406030204" pitchFamily="18" charset="0"/>
                        <a:cs typeface="+mn-cs"/>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1705629142"/>
                  </a:ext>
                </a:extLst>
              </a:tr>
              <a:tr h="444478">
                <a:tc>
                  <a:txBody>
                    <a:bodyPr/>
                    <a:lstStyle/>
                    <a:p>
                      <a:pPr marL="0" indent="0" algn="ctr" defTabSz="914400" rtl="0" eaLnBrk="1" fontAlgn="b" latinLnBrk="0" hangingPunct="1">
                        <a:buFont typeface="Arial" panose="020B0604020202020204" pitchFamily="34" charset="0"/>
                        <a:buNone/>
                      </a:pPr>
                      <a:r>
                        <a:rPr lang="en-US" sz="1400" b="1" i="1" u="sng" kern="1200" dirty="0">
                          <a:solidFill>
                            <a:schemeClr val="accent2">
                              <a:lumMod val="50000"/>
                            </a:schemeClr>
                          </a:solidFill>
                          <a:latin typeface="Cambria" panose="02040503050406030204" pitchFamily="18" charset="0"/>
                          <a:ea typeface="Cambria" panose="02040503050406030204" pitchFamily="18" charset="0"/>
                          <a:cs typeface="+mn-cs"/>
                        </a:rPr>
                        <a:t>6</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76200" cap="flat" cmpd="sng" algn="ctr">
                      <a:no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School 8</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76200" cap="flat" cmpd="sng" algn="ctr">
                      <a:no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Social Studies</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76200" cap="flat" cmpd="sng" algn="ctr">
                      <a:no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Grade: 5</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76200" cap="flat" cmpd="sng" algn="ctr">
                      <a:no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1400" kern="1200" dirty="0">
                          <a:solidFill>
                            <a:schemeClr val="tx1"/>
                          </a:solidFill>
                          <a:latin typeface="Cambria" panose="02040503050406030204" pitchFamily="18" charset="0"/>
                          <a:ea typeface="Cambria" panose="02040503050406030204" pitchFamily="18" charset="0"/>
                          <a:cs typeface="+mn-cs"/>
                          <a:hlinkClick r:id="rId3"/>
                        </a:rPr>
                        <a:t>https://school8/this/link/will/not/work</a:t>
                      </a:r>
                      <a:r>
                        <a:rPr lang="en-US" sz="1400" kern="1200" dirty="0">
                          <a:solidFill>
                            <a:schemeClr val="tx1"/>
                          </a:solidFill>
                          <a:latin typeface="Cambria" panose="02040503050406030204" pitchFamily="18" charset="0"/>
                          <a:ea typeface="Cambria" panose="02040503050406030204" pitchFamily="18" charset="0"/>
                          <a:cs typeface="+mn-cs"/>
                        </a:rPr>
                        <a:t> </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76200" cap="flat" cmpd="sng" algn="ctr">
                      <a:noFill/>
                      <a:prstDash val="solid"/>
                      <a:round/>
                      <a:headEnd type="none" w="med" len="med"/>
                      <a:tailEnd type="none" w="med" len="med"/>
                    </a:lnB>
                    <a:noFill/>
                  </a:tcPr>
                </a:tc>
                <a:tc>
                  <a:txBody>
                    <a:bodyPr/>
                    <a:lstStyle/>
                    <a:p>
                      <a:pPr marL="0" indent="0" algn="l" defTabSz="914400" rtl="0" eaLnBrk="1" fontAlgn="b" latinLnBrk="0" hangingPunct="1">
                        <a:buFont typeface="Arial" panose="020B0604020202020204" pitchFamily="34" charset="0"/>
                        <a:buNone/>
                      </a:pPr>
                      <a:endParaRPr lang="en-US" sz="1400" kern="1200" dirty="0">
                        <a:solidFill>
                          <a:schemeClr val="tx1"/>
                        </a:solidFill>
                        <a:latin typeface="Cambria" panose="02040503050406030204" pitchFamily="18" charset="0"/>
                        <a:ea typeface="Cambria" panose="02040503050406030204" pitchFamily="18" charset="0"/>
                        <a:cs typeface="+mn-cs"/>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76200" cap="flat" cmpd="sng" algn="ctr">
                      <a:noFill/>
                      <a:prstDash val="solid"/>
                      <a:round/>
                      <a:headEnd type="none" w="med" len="med"/>
                      <a:tailEnd type="none" w="med" len="med"/>
                    </a:lnB>
                    <a:noFill/>
                  </a:tcPr>
                </a:tc>
                <a:extLst>
                  <a:ext uri="{0D108BD9-81ED-4DB2-BD59-A6C34878D82A}">
                    <a16:rowId xmlns:a16="http://schemas.microsoft.com/office/drawing/2014/main" val="3261770650"/>
                  </a:ext>
                </a:extLst>
              </a:tr>
            </a:tbl>
          </a:graphicData>
        </a:graphic>
      </p:graphicFrame>
      <p:sp>
        <p:nvSpPr>
          <p:cNvPr id="74" name="Heart 73">
            <a:extLst>
              <a:ext uri="{FF2B5EF4-FFF2-40B4-BE49-F238E27FC236}">
                <a16:creationId xmlns:a16="http://schemas.microsoft.com/office/drawing/2014/main" id="{3BBBFA18-6526-A04A-86CE-B5C8A91E63E3}"/>
              </a:ext>
            </a:extLst>
          </p:cNvPr>
          <p:cNvSpPr/>
          <p:nvPr/>
        </p:nvSpPr>
        <p:spPr>
          <a:xfrm>
            <a:off x="11443489" y="3166557"/>
            <a:ext cx="232161" cy="180173"/>
          </a:xfrm>
          <a:prstGeom prst="heart">
            <a:avLst/>
          </a:prstGeom>
          <a:solidFill>
            <a:srgbClr val="A85400"/>
          </a:solidFill>
          <a:ln>
            <a:solidFill>
              <a:srgbClr val="4C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Heart 233">
            <a:extLst>
              <a:ext uri="{FF2B5EF4-FFF2-40B4-BE49-F238E27FC236}">
                <a16:creationId xmlns:a16="http://schemas.microsoft.com/office/drawing/2014/main" id="{D35021B9-99FE-D0C8-7D5D-CC91E5A60C79}"/>
              </a:ext>
            </a:extLst>
          </p:cNvPr>
          <p:cNvSpPr/>
          <p:nvPr/>
        </p:nvSpPr>
        <p:spPr>
          <a:xfrm>
            <a:off x="11268040" y="3615092"/>
            <a:ext cx="250913" cy="194029"/>
          </a:xfrm>
          <a:prstGeom prst="heart">
            <a:avLst/>
          </a:prstGeom>
          <a:noFill/>
          <a:ln w="19050">
            <a:solidFill>
              <a:srgbClr val="4C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Heart 234">
            <a:extLst>
              <a:ext uri="{FF2B5EF4-FFF2-40B4-BE49-F238E27FC236}">
                <a16:creationId xmlns:a16="http://schemas.microsoft.com/office/drawing/2014/main" id="{DC9E4678-916A-B4D4-BABE-F2BD9B62D466}"/>
              </a:ext>
            </a:extLst>
          </p:cNvPr>
          <p:cNvSpPr/>
          <p:nvPr/>
        </p:nvSpPr>
        <p:spPr>
          <a:xfrm>
            <a:off x="11268040" y="4054232"/>
            <a:ext cx="250913" cy="194029"/>
          </a:xfrm>
          <a:prstGeom prst="heart">
            <a:avLst/>
          </a:prstGeom>
          <a:noFill/>
          <a:ln w="19050">
            <a:solidFill>
              <a:srgbClr val="4C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Heart 235">
            <a:extLst>
              <a:ext uri="{FF2B5EF4-FFF2-40B4-BE49-F238E27FC236}">
                <a16:creationId xmlns:a16="http://schemas.microsoft.com/office/drawing/2014/main" id="{9C4F6150-AE98-DE52-DD7A-8C1477E09F0E}"/>
              </a:ext>
            </a:extLst>
          </p:cNvPr>
          <p:cNvSpPr/>
          <p:nvPr/>
        </p:nvSpPr>
        <p:spPr>
          <a:xfrm>
            <a:off x="11266594" y="4495290"/>
            <a:ext cx="250913" cy="194029"/>
          </a:xfrm>
          <a:prstGeom prst="heart">
            <a:avLst/>
          </a:prstGeom>
          <a:solidFill>
            <a:srgbClr val="A85400"/>
          </a:solidFill>
          <a:ln w="19050">
            <a:solidFill>
              <a:srgbClr val="4C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Heart 236">
            <a:extLst>
              <a:ext uri="{FF2B5EF4-FFF2-40B4-BE49-F238E27FC236}">
                <a16:creationId xmlns:a16="http://schemas.microsoft.com/office/drawing/2014/main" id="{6FA350C3-7B82-6772-F24A-16058B864062}"/>
              </a:ext>
            </a:extLst>
          </p:cNvPr>
          <p:cNvSpPr/>
          <p:nvPr/>
        </p:nvSpPr>
        <p:spPr>
          <a:xfrm>
            <a:off x="11266594" y="4934430"/>
            <a:ext cx="250913" cy="194029"/>
          </a:xfrm>
          <a:prstGeom prst="heart">
            <a:avLst/>
          </a:prstGeom>
          <a:noFill/>
          <a:ln w="19050">
            <a:solidFill>
              <a:srgbClr val="4C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Heart 237">
            <a:extLst>
              <a:ext uri="{FF2B5EF4-FFF2-40B4-BE49-F238E27FC236}">
                <a16:creationId xmlns:a16="http://schemas.microsoft.com/office/drawing/2014/main" id="{245F1B90-2634-43AF-BD4B-1D55FF0546E3}"/>
              </a:ext>
            </a:extLst>
          </p:cNvPr>
          <p:cNvSpPr/>
          <p:nvPr/>
        </p:nvSpPr>
        <p:spPr>
          <a:xfrm>
            <a:off x="11266594" y="5373570"/>
            <a:ext cx="250913" cy="194029"/>
          </a:xfrm>
          <a:prstGeom prst="heart">
            <a:avLst/>
          </a:prstGeom>
          <a:noFill/>
          <a:ln w="19050">
            <a:solidFill>
              <a:srgbClr val="4C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TextBox 238">
            <a:extLst>
              <a:ext uri="{FF2B5EF4-FFF2-40B4-BE49-F238E27FC236}">
                <a16:creationId xmlns:a16="http://schemas.microsoft.com/office/drawing/2014/main" id="{DB906E2C-A8BA-D083-3CB8-DD8DA475DDA4}"/>
              </a:ext>
            </a:extLst>
          </p:cNvPr>
          <p:cNvSpPr txBox="1"/>
          <p:nvPr/>
        </p:nvSpPr>
        <p:spPr>
          <a:xfrm>
            <a:off x="10237894" y="6354691"/>
            <a:ext cx="2057400" cy="369332"/>
          </a:xfrm>
          <a:prstGeom prst="rect">
            <a:avLst/>
          </a:prstGeom>
          <a:noFill/>
        </p:spPr>
        <p:txBody>
          <a:bodyPr wrap="square">
            <a:spAutoFit/>
          </a:bodyPr>
          <a:lstStyle/>
          <a:p>
            <a:pPr marL="0" indent="0" algn="ctr" defTabSz="914400" rtl="0" eaLnBrk="1" fontAlgn="b" latinLnBrk="0" hangingPunct="1">
              <a:buFont typeface="Arial" panose="020B0604020202020204" pitchFamily="34" charset="0"/>
              <a:buNone/>
            </a:pPr>
            <a:r>
              <a:rPr lang="en-US" sz="1800" kern="1200" dirty="0">
                <a:solidFill>
                  <a:schemeClr val="accent2">
                    <a:lumMod val="60000"/>
                    <a:lumOff val="4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rPr>
              <a:t>&lt;</a:t>
            </a:r>
            <a:r>
              <a:rPr lang="en-US" sz="1800" kern="1200" dirty="0">
                <a:solidFill>
                  <a:schemeClr val="accent2">
                    <a:lumMod val="5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rPr>
              <a:t> </a:t>
            </a:r>
            <a:r>
              <a:rPr lang="en-US" sz="1800" b="1" u="sng" kern="1200" dirty="0">
                <a:solidFill>
                  <a:schemeClr val="accent2">
                    <a:lumMod val="5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rPr>
              <a:t>1</a:t>
            </a:r>
            <a:r>
              <a:rPr lang="en-US" sz="1800" b="1" kern="1200" dirty="0">
                <a:solidFill>
                  <a:schemeClr val="accent2">
                    <a:lumMod val="5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rPr>
              <a:t> </a:t>
            </a:r>
            <a:r>
              <a:rPr lang="en-US" sz="1800" kern="1200" dirty="0">
                <a:solidFill>
                  <a:schemeClr val="accent2">
                    <a:lumMod val="5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rPr>
              <a:t>2 3 4 </a:t>
            </a:r>
            <a:r>
              <a:rPr lang="en-US" sz="1800" b="1" kern="1200" dirty="0">
                <a:solidFill>
                  <a:schemeClr val="accent2">
                    <a:lumMod val="5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rPr>
              <a:t>&gt;</a:t>
            </a:r>
          </a:p>
        </p:txBody>
      </p:sp>
      <p:grpSp>
        <p:nvGrpSpPr>
          <p:cNvPr id="240" name="Group 239">
            <a:extLst>
              <a:ext uri="{FF2B5EF4-FFF2-40B4-BE49-F238E27FC236}">
                <a16:creationId xmlns:a16="http://schemas.microsoft.com/office/drawing/2014/main" id="{B774C3EA-BBFE-3CB1-865E-C10F4B5A0105}"/>
              </a:ext>
            </a:extLst>
          </p:cNvPr>
          <p:cNvGrpSpPr/>
          <p:nvPr/>
        </p:nvGrpSpPr>
        <p:grpSpPr>
          <a:xfrm>
            <a:off x="7839497" y="1187899"/>
            <a:ext cx="285725" cy="239988"/>
            <a:chOff x="3863977" y="1509872"/>
            <a:chExt cx="285725" cy="239988"/>
          </a:xfrm>
          <a:solidFill>
            <a:schemeClr val="accent2">
              <a:lumMod val="75000"/>
              <a:alpha val="34000"/>
            </a:schemeClr>
          </a:solidFill>
        </p:grpSpPr>
        <p:sp>
          <p:nvSpPr>
            <p:cNvPr id="241" name="Isosceles Triangle 240">
              <a:extLst>
                <a:ext uri="{FF2B5EF4-FFF2-40B4-BE49-F238E27FC236}">
                  <a16:creationId xmlns:a16="http://schemas.microsoft.com/office/drawing/2014/main" id="{08222677-963D-7C43-B0DB-7E3C698A8248}"/>
                </a:ext>
              </a:extLst>
            </p:cNvPr>
            <p:cNvSpPr/>
            <p:nvPr/>
          </p:nvSpPr>
          <p:spPr>
            <a:xfrm rot="10800000">
              <a:off x="3863977" y="1509872"/>
              <a:ext cx="285725" cy="239988"/>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nvGrpSpPr>
            <p:cNvPr id="242" name="Group 241">
              <a:extLst>
                <a:ext uri="{FF2B5EF4-FFF2-40B4-BE49-F238E27FC236}">
                  <a16:creationId xmlns:a16="http://schemas.microsoft.com/office/drawing/2014/main" id="{378DD005-4D38-C26E-E5CC-064B4A0ECABA}"/>
                </a:ext>
              </a:extLst>
            </p:cNvPr>
            <p:cNvGrpSpPr/>
            <p:nvPr/>
          </p:nvGrpSpPr>
          <p:grpSpPr>
            <a:xfrm>
              <a:off x="3892464" y="1556446"/>
              <a:ext cx="228749" cy="190471"/>
              <a:chOff x="3892464" y="1556446"/>
              <a:chExt cx="228749" cy="190471"/>
            </a:xfrm>
            <a:grpFill/>
          </p:grpSpPr>
          <p:sp>
            <p:nvSpPr>
              <p:cNvPr id="243" name="Isosceles Triangle 242">
                <a:extLst>
                  <a:ext uri="{FF2B5EF4-FFF2-40B4-BE49-F238E27FC236}">
                    <a16:creationId xmlns:a16="http://schemas.microsoft.com/office/drawing/2014/main" id="{64D694E3-47F4-A27E-A321-9274BBEBF7B7}"/>
                  </a:ext>
                </a:extLst>
              </p:cNvPr>
              <p:cNvSpPr/>
              <p:nvPr/>
            </p:nvSpPr>
            <p:spPr>
              <a:xfrm rot="10800000">
                <a:off x="3892464" y="1556446"/>
                <a:ext cx="228749" cy="188651"/>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44" name="Isosceles Triangle 243">
                <a:extLst>
                  <a:ext uri="{FF2B5EF4-FFF2-40B4-BE49-F238E27FC236}">
                    <a16:creationId xmlns:a16="http://schemas.microsoft.com/office/drawing/2014/main" id="{DCD2E470-26FD-5C5D-8BA0-66F996F01AE6}"/>
                  </a:ext>
                </a:extLst>
              </p:cNvPr>
              <p:cNvSpPr/>
              <p:nvPr/>
            </p:nvSpPr>
            <p:spPr>
              <a:xfrm rot="10800000">
                <a:off x="3916719" y="1598374"/>
                <a:ext cx="180238" cy="143081"/>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45" name="Isosceles Triangle 244">
                <a:extLst>
                  <a:ext uri="{FF2B5EF4-FFF2-40B4-BE49-F238E27FC236}">
                    <a16:creationId xmlns:a16="http://schemas.microsoft.com/office/drawing/2014/main" id="{A5452A60-3054-9014-D791-1B914ADB67A2}"/>
                  </a:ext>
                </a:extLst>
              </p:cNvPr>
              <p:cNvSpPr/>
              <p:nvPr/>
            </p:nvSpPr>
            <p:spPr>
              <a:xfrm rot="10800000">
                <a:off x="3949467" y="1642207"/>
                <a:ext cx="119749" cy="103720"/>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46" name="Isosceles Triangle 245">
                <a:extLst>
                  <a:ext uri="{FF2B5EF4-FFF2-40B4-BE49-F238E27FC236}">
                    <a16:creationId xmlns:a16="http://schemas.microsoft.com/office/drawing/2014/main" id="{579CD588-045C-9CC4-F1C6-DD08E0678842}"/>
                  </a:ext>
                </a:extLst>
              </p:cNvPr>
              <p:cNvSpPr/>
              <p:nvPr/>
            </p:nvSpPr>
            <p:spPr>
              <a:xfrm rot="10800000">
                <a:off x="3969460" y="1682833"/>
                <a:ext cx="74754" cy="64084"/>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grpSp>
      <p:grpSp>
        <p:nvGrpSpPr>
          <p:cNvPr id="247" name="Group 246">
            <a:extLst>
              <a:ext uri="{FF2B5EF4-FFF2-40B4-BE49-F238E27FC236}">
                <a16:creationId xmlns:a16="http://schemas.microsoft.com/office/drawing/2014/main" id="{2F886804-D450-75A9-2B35-1F70421F8486}"/>
              </a:ext>
            </a:extLst>
          </p:cNvPr>
          <p:cNvGrpSpPr/>
          <p:nvPr/>
        </p:nvGrpSpPr>
        <p:grpSpPr>
          <a:xfrm>
            <a:off x="11523387" y="1185232"/>
            <a:ext cx="285725" cy="239988"/>
            <a:chOff x="3863977" y="1509872"/>
            <a:chExt cx="285725" cy="239988"/>
          </a:xfrm>
          <a:solidFill>
            <a:schemeClr val="accent2">
              <a:lumMod val="75000"/>
              <a:alpha val="34000"/>
            </a:schemeClr>
          </a:solidFill>
        </p:grpSpPr>
        <p:sp>
          <p:nvSpPr>
            <p:cNvPr id="248" name="Isosceles Triangle 247">
              <a:extLst>
                <a:ext uri="{FF2B5EF4-FFF2-40B4-BE49-F238E27FC236}">
                  <a16:creationId xmlns:a16="http://schemas.microsoft.com/office/drawing/2014/main" id="{0D166006-5687-0A16-CE0E-194B49F0EA74}"/>
                </a:ext>
              </a:extLst>
            </p:cNvPr>
            <p:cNvSpPr/>
            <p:nvPr/>
          </p:nvSpPr>
          <p:spPr>
            <a:xfrm rot="10800000">
              <a:off x="3863977" y="1509872"/>
              <a:ext cx="285725" cy="239988"/>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nvGrpSpPr>
            <p:cNvPr id="249" name="Group 248">
              <a:extLst>
                <a:ext uri="{FF2B5EF4-FFF2-40B4-BE49-F238E27FC236}">
                  <a16:creationId xmlns:a16="http://schemas.microsoft.com/office/drawing/2014/main" id="{EB6347F8-D2B6-EA1F-4042-DEC9EE99761F}"/>
                </a:ext>
              </a:extLst>
            </p:cNvPr>
            <p:cNvGrpSpPr/>
            <p:nvPr/>
          </p:nvGrpSpPr>
          <p:grpSpPr>
            <a:xfrm>
              <a:off x="3892464" y="1556446"/>
              <a:ext cx="228749" cy="190471"/>
              <a:chOff x="3892464" y="1556446"/>
              <a:chExt cx="228749" cy="190471"/>
            </a:xfrm>
            <a:grpFill/>
          </p:grpSpPr>
          <p:sp>
            <p:nvSpPr>
              <p:cNvPr id="250" name="Isosceles Triangle 249">
                <a:extLst>
                  <a:ext uri="{FF2B5EF4-FFF2-40B4-BE49-F238E27FC236}">
                    <a16:creationId xmlns:a16="http://schemas.microsoft.com/office/drawing/2014/main" id="{D497B12B-491E-F322-31A2-AC42E4429BAD}"/>
                  </a:ext>
                </a:extLst>
              </p:cNvPr>
              <p:cNvSpPr/>
              <p:nvPr/>
            </p:nvSpPr>
            <p:spPr>
              <a:xfrm rot="10800000">
                <a:off x="3892464" y="1556446"/>
                <a:ext cx="228749" cy="188651"/>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51" name="Isosceles Triangle 250">
                <a:extLst>
                  <a:ext uri="{FF2B5EF4-FFF2-40B4-BE49-F238E27FC236}">
                    <a16:creationId xmlns:a16="http://schemas.microsoft.com/office/drawing/2014/main" id="{54350553-021A-CF9E-A251-D843932E0FB2}"/>
                  </a:ext>
                </a:extLst>
              </p:cNvPr>
              <p:cNvSpPr/>
              <p:nvPr/>
            </p:nvSpPr>
            <p:spPr>
              <a:xfrm rot="10800000">
                <a:off x="3916719" y="1598374"/>
                <a:ext cx="180238" cy="143081"/>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52" name="Isosceles Triangle 251">
                <a:extLst>
                  <a:ext uri="{FF2B5EF4-FFF2-40B4-BE49-F238E27FC236}">
                    <a16:creationId xmlns:a16="http://schemas.microsoft.com/office/drawing/2014/main" id="{A366A4E8-2BDA-DFB4-A7A5-3FEE5C7EEA3B}"/>
                  </a:ext>
                </a:extLst>
              </p:cNvPr>
              <p:cNvSpPr/>
              <p:nvPr/>
            </p:nvSpPr>
            <p:spPr>
              <a:xfrm rot="10800000">
                <a:off x="3949467" y="1642207"/>
                <a:ext cx="119749" cy="103720"/>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53" name="Isosceles Triangle 252">
                <a:extLst>
                  <a:ext uri="{FF2B5EF4-FFF2-40B4-BE49-F238E27FC236}">
                    <a16:creationId xmlns:a16="http://schemas.microsoft.com/office/drawing/2014/main" id="{FAF9C13C-1170-670D-944A-9F8FBAA49AF7}"/>
                  </a:ext>
                </a:extLst>
              </p:cNvPr>
              <p:cNvSpPr/>
              <p:nvPr/>
            </p:nvSpPr>
            <p:spPr>
              <a:xfrm rot="10800000">
                <a:off x="3969460" y="1682833"/>
                <a:ext cx="74754" cy="64084"/>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grpSp>
      <p:grpSp>
        <p:nvGrpSpPr>
          <p:cNvPr id="256" name="Group 255">
            <a:extLst>
              <a:ext uri="{FF2B5EF4-FFF2-40B4-BE49-F238E27FC236}">
                <a16:creationId xmlns:a16="http://schemas.microsoft.com/office/drawing/2014/main" id="{B7C8465D-B557-182B-2807-3A6901238FD1}"/>
              </a:ext>
            </a:extLst>
          </p:cNvPr>
          <p:cNvGrpSpPr/>
          <p:nvPr/>
        </p:nvGrpSpPr>
        <p:grpSpPr>
          <a:xfrm>
            <a:off x="2665366" y="3175943"/>
            <a:ext cx="228749" cy="190471"/>
            <a:chOff x="3892464" y="1556446"/>
            <a:chExt cx="228749" cy="190471"/>
          </a:xfrm>
          <a:solidFill>
            <a:schemeClr val="accent2">
              <a:lumMod val="75000"/>
              <a:alpha val="34000"/>
            </a:schemeClr>
          </a:solidFill>
        </p:grpSpPr>
        <p:sp>
          <p:nvSpPr>
            <p:cNvPr id="257" name="Isosceles Triangle 256">
              <a:extLst>
                <a:ext uri="{FF2B5EF4-FFF2-40B4-BE49-F238E27FC236}">
                  <a16:creationId xmlns:a16="http://schemas.microsoft.com/office/drawing/2014/main" id="{F85D88F8-1C3C-8962-EFC0-6E8E8E0B6784}"/>
                </a:ext>
              </a:extLst>
            </p:cNvPr>
            <p:cNvSpPr/>
            <p:nvPr/>
          </p:nvSpPr>
          <p:spPr>
            <a:xfrm rot="10800000">
              <a:off x="3892464" y="1556446"/>
              <a:ext cx="228749" cy="188651"/>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58" name="Isosceles Triangle 257">
              <a:extLst>
                <a:ext uri="{FF2B5EF4-FFF2-40B4-BE49-F238E27FC236}">
                  <a16:creationId xmlns:a16="http://schemas.microsoft.com/office/drawing/2014/main" id="{21708D4A-06A8-1E81-E7E3-C741FD9E37F4}"/>
                </a:ext>
              </a:extLst>
            </p:cNvPr>
            <p:cNvSpPr/>
            <p:nvPr/>
          </p:nvSpPr>
          <p:spPr>
            <a:xfrm rot="10800000">
              <a:off x="3916719" y="1598374"/>
              <a:ext cx="180238" cy="143081"/>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59" name="Isosceles Triangle 258">
              <a:extLst>
                <a:ext uri="{FF2B5EF4-FFF2-40B4-BE49-F238E27FC236}">
                  <a16:creationId xmlns:a16="http://schemas.microsoft.com/office/drawing/2014/main" id="{872D6BB1-6461-4E2B-D980-4FCC48696AB5}"/>
                </a:ext>
              </a:extLst>
            </p:cNvPr>
            <p:cNvSpPr/>
            <p:nvPr/>
          </p:nvSpPr>
          <p:spPr>
            <a:xfrm rot="10800000">
              <a:off x="3949467" y="1642207"/>
              <a:ext cx="119749" cy="103720"/>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60" name="Isosceles Triangle 259">
              <a:extLst>
                <a:ext uri="{FF2B5EF4-FFF2-40B4-BE49-F238E27FC236}">
                  <a16:creationId xmlns:a16="http://schemas.microsoft.com/office/drawing/2014/main" id="{5E83F180-DFA7-4739-7F40-94015CC46800}"/>
                </a:ext>
              </a:extLst>
            </p:cNvPr>
            <p:cNvSpPr/>
            <p:nvPr/>
          </p:nvSpPr>
          <p:spPr>
            <a:xfrm rot="10800000">
              <a:off x="3969460" y="1682833"/>
              <a:ext cx="74754" cy="64084"/>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grpSp>
        <p:nvGrpSpPr>
          <p:cNvPr id="261" name="Group 260">
            <a:extLst>
              <a:ext uri="{FF2B5EF4-FFF2-40B4-BE49-F238E27FC236}">
                <a16:creationId xmlns:a16="http://schemas.microsoft.com/office/drawing/2014/main" id="{56386EDF-CD0B-D8C2-CC48-E117FDAAAC05}"/>
              </a:ext>
            </a:extLst>
          </p:cNvPr>
          <p:cNvGrpSpPr/>
          <p:nvPr/>
        </p:nvGrpSpPr>
        <p:grpSpPr>
          <a:xfrm>
            <a:off x="4409953" y="3175943"/>
            <a:ext cx="228749" cy="190471"/>
            <a:chOff x="3892464" y="1556446"/>
            <a:chExt cx="228749" cy="190471"/>
          </a:xfrm>
          <a:solidFill>
            <a:schemeClr val="accent2">
              <a:lumMod val="75000"/>
              <a:alpha val="34000"/>
            </a:schemeClr>
          </a:solidFill>
        </p:grpSpPr>
        <p:sp>
          <p:nvSpPr>
            <p:cNvPr id="262" name="Isosceles Triangle 261">
              <a:extLst>
                <a:ext uri="{FF2B5EF4-FFF2-40B4-BE49-F238E27FC236}">
                  <a16:creationId xmlns:a16="http://schemas.microsoft.com/office/drawing/2014/main" id="{B5394CB1-A508-7698-C4D1-A318079A0D81}"/>
                </a:ext>
              </a:extLst>
            </p:cNvPr>
            <p:cNvSpPr/>
            <p:nvPr/>
          </p:nvSpPr>
          <p:spPr>
            <a:xfrm rot="10800000">
              <a:off x="3892464" y="1556446"/>
              <a:ext cx="228749" cy="188651"/>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63" name="Isosceles Triangle 262">
              <a:extLst>
                <a:ext uri="{FF2B5EF4-FFF2-40B4-BE49-F238E27FC236}">
                  <a16:creationId xmlns:a16="http://schemas.microsoft.com/office/drawing/2014/main" id="{442C2FF4-A61C-3920-143B-7C16FAB31EAA}"/>
                </a:ext>
              </a:extLst>
            </p:cNvPr>
            <p:cNvSpPr/>
            <p:nvPr/>
          </p:nvSpPr>
          <p:spPr>
            <a:xfrm rot="10800000">
              <a:off x="3916719" y="1598374"/>
              <a:ext cx="180238" cy="143081"/>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64" name="Isosceles Triangle 263">
              <a:extLst>
                <a:ext uri="{FF2B5EF4-FFF2-40B4-BE49-F238E27FC236}">
                  <a16:creationId xmlns:a16="http://schemas.microsoft.com/office/drawing/2014/main" id="{6C21EF5A-39D7-0A51-36E6-2D1AB0A20B8F}"/>
                </a:ext>
              </a:extLst>
            </p:cNvPr>
            <p:cNvSpPr/>
            <p:nvPr/>
          </p:nvSpPr>
          <p:spPr>
            <a:xfrm rot="10800000">
              <a:off x="3949467" y="1642207"/>
              <a:ext cx="119749" cy="103720"/>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65" name="Isosceles Triangle 264">
              <a:extLst>
                <a:ext uri="{FF2B5EF4-FFF2-40B4-BE49-F238E27FC236}">
                  <a16:creationId xmlns:a16="http://schemas.microsoft.com/office/drawing/2014/main" id="{9A133051-A4E4-B097-C114-46D4E24297BC}"/>
                </a:ext>
              </a:extLst>
            </p:cNvPr>
            <p:cNvSpPr/>
            <p:nvPr/>
          </p:nvSpPr>
          <p:spPr>
            <a:xfrm rot="10800000">
              <a:off x="3969460" y="1682833"/>
              <a:ext cx="74754" cy="64084"/>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grpSp>
        <p:nvGrpSpPr>
          <p:cNvPr id="266" name="Group 265">
            <a:extLst>
              <a:ext uri="{FF2B5EF4-FFF2-40B4-BE49-F238E27FC236}">
                <a16:creationId xmlns:a16="http://schemas.microsoft.com/office/drawing/2014/main" id="{EB8A0995-B819-A53B-1BE8-F5268A6467EB}"/>
              </a:ext>
            </a:extLst>
          </p:cNvPr>
          <p:cNvGrpSpPr/>
          <p:nvPr/>
        </p:nvGrpSpPr>
        <p:grpSpPr>
          <a:xfrm>
            <a:off x="5707645" y="3179585"/>
            <a:ext cx="228749" cy="190471"/>
            <a:chOff x="3892464" y="1556446"/>
            <a:chExt cx="228749" cy="190471"/>
          </a:xfrm>
          <a:solidFill>
            <a:schemeClr val="accent2">
              <a:lumMod val="75000"/>
              <a:alpha val="34000"/>
            </a:schemeClr>
          </a:solidFill>
        </p:grpSpPr>
        <p:sp>
          <p:nvSpPr>
            <p:cNvPr id="267" name="Isosceles Triangle 266">
              <a:extLst>
                <a:ext uri="{FF2B5EF4-FFF2-40B4-BE49-F238E27FC236}">
                  <a16:creationId xmlns:a16="http://schemas.microsoft.com/office/drawing/2014/main" id="{3D56EE2A-7042-4546-7757-8615558E8C84}"/>
                </a:ext>
              </a:extLst>
            </p:cNvPr>
            <p:cNvSpPr/>
            <p:nvPr/>
          </p:nvSpPr>
          <p:spPr>
            <a:xfrm rot="10800000">
              <a:off x="3892464" y="1556446"/>
              <a:ext cx="228749" cy="188651"/>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68" name="Isosceles Triangle 267">
              <a:extLst>
                <a:ext uri="{FF2B5EF4-FFF2-40B4-BE49-F238E27FC236}">
                  <a16:creationId xmlns:a16="http://schemas.microsoft.com/office/drawing/2014/main" id="{83D19B3C-A6DD-97C5-64DC-CCB3FE53A8B6}"/>
                </a:ext>
              </a:extLst>
            </p:cNvPr>
            <p:cNvSpPr/>
            <p:nvPr/>
          </p:nvSpPr>
          <p:spPr>
            <a:xfrm rot="10800000">
              <a:off x="3916719" y="1598374"/>
              <a:ext cx="180238" cy="143081"/>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69" name="Isosceles Triangle 268">
              <a:extLst>
                <a:ext uri="{FF2B5EF4-FFF2-40B4-BE49-F238E27FC236}">
                  <a16:creationId xmlns:a16="http://schemas.microsoft.com/office/drawing/2014/main" id="{1C69B0EB-8501-B456-25D7-DE59563F4630}"/>
                </a:ext>
              </a:extLst>
            </p:cNvPr>
            <p:cNvSpPr/>
            <p:nvPr/>
          </p:nvSpPr>
          <p:spPr>
            <a:xfrm rot="10800000">
              <a:off x="3949467" y="1642207"/>
              <a:ext cx="119749" cy="103720"/>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70" name="Isosceles Triangle 269">
              <a:extLst>
                <a:ext uri="{FF2B5EF4-FFF2-40B4-BE49-F238E27FC236}">
                  <a16:creationId xmlns:a16="http://schemas.microsoft.com/office/drawing/2014/main" id="{B356D033-CE89-C7D5-A644-C11051FAC9AB}"/>
                </a:ext>
              </a:extLst>
            </p:cNvPr>
            <p:cNvSpPr/>
            <p:nvPr/>
          </p:nvSpPr>
          <p:spPr>
            <a:xfrm rot="10800000">
              <a:off x="3969460" y="1682833"/>
              <a:ext cx="74754" cy="64084"/>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grpSp>
        <p:nvGrpSpPr>
          <p:cNvPr id="271" name="Group 270">
            <a:extLst>
              <a:ext uri="{FF2B5EF4-FFF2-40B4-BE49-F238E27FC236}">
                <a16:creationId xmlns:a16="http://schemas.microsoft.com/office/drawing/2014/main" id="{1A80BD40-7CD6-03B1-D04A-345BFEE509EB}"/>
              </a:ext>
            </a:extLst>
          </p:cNvPr>
          <p:cNvGrpSpPr/>
          <p:nvPr/>
        </p:nvGrpSpPr>
        <p:grpSpPr>
          <a:xfrm>
            <a:off x="9909197" y="3161407"/>
            <a:ext cx="228749" cy="190471"/>
            <a:chOff x="3892464" y="1556446"/>
            <a:chExt cx="228749" cy="190471"/>
          </a:xfrm>
          <a:solidFill>
            <a:schemeClr val="accent2">
              <a:lumMod val="75000"/>
              <a:alpha val="34000"/>
            </a:schemeClr>
          </a:solidFill>
        </p:grpSpPr>
        <p:sp>
          <p:nvSpPr>
            <p:cNvPr id="272" name="Isosceles Triangle 271">
              <a:extLst>
                <a:ext uri="{FF2B5EF4-FFF2-40B4-BE49-F238E27FC236}">
                  <a16:creationId xmlns:a16="http://schemas.microsoft.com/office/drawing/2014/main" id="{DF350B17-9488-FDDA-88EA-B9F48A6883EB}"/>
                </a:ext>
              </a:extLst>
            </p:cNvPr>
            <p:cNvSpPr/>
            <p:nvPr/>
          </p:nvSpPr>
          <p:spPr>
            <a:xfrm rot="10800000">
              <a:off x="3892464" y="1556446"/>
              <a:ext cx="228749" cy="188651"/>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73" name="Isosceles Triangle 272">
              <a:extLst>
                <a:ext uri="{FF2B5EF4-FFF2-40B4-BE49-F238E27FC236}">
                  <a16:creationId xmlns:a16="http://schemas.microsoft.com/office/drawing/2014/main" id="{BA8ABF7E-7393-A8C8-3219-34BFB1948EF5}"/>
                </a:ext>
              </a:extLst>
            </p:cNvPr>
            <p:cNvSpPr/>
            <p:nvPr/>
          </p:nvSpPr>
          <p:spPr>
            <a:xfrm rot="10800000">
              <a:off x="3916719" y="1598374"/>
              <a:ext cx="180238" cy="143081"/>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74" name="Isosceles Triangle 273">
              <a:extLst>
                <a:ext uri="{FF2B5EF4-FFF2-40B4-BE49-F238E27FC236}">
                  <a16:creationId xmlns:a16="http://schemas.microsoft.com/office/drawing/2014/main" id="{501C5475-D7F0-571B-0522-15D3770E227F}"/>
                </a:ext>
              </a:extLst>
            </p:cNvPr>
            <p:cNvSpPr/>
            <p:nvPr/>
          </p:nvSpPr>
          <p:spPr>
            <a:xfrm rot="10800000">
              <a:off x="3949467" y="1642207"/>
              <a:ext cx="119749" cy="103720"/>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75" name="Isosceles Triangle 274">
              <a:extLst>
                <a:ext uri="{FF2B5EF4-FFF2-40B4-BE49-F238E27FC236}">
                  <a16:creationId xmlns:a16="http://schemas.microsoft.com/office/drawing/2014/main" id="{5D1FCC22-BCE8-7BC6-7EAB-F0662642FFFE}"/>
                </a:ext>
              </a:extLst>
            </p:cNvPr>
            <p:cNvSpPr/>
            <p:nvPr/>
          </p:nvSpPr>
          <p:spPr>
            <a:xfrm rot="10800000">
              <a:off x="3969460" y="1682833"/>
              <a:ext cx="74754" cy="64084"/>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grpSp>
        <p:nvGrpSpPr>
          <p:cNvPr id="276" name="Group 275">
            <a:extLst>
              <a:ext uri="{FF2B5EF4-FFF2-40B4-BE49-F238E27FC236}">
                <a16:creationId xmlns:a16="http://schemas.microsoft.com/office/drawing/2014/main" id="{62A6E172-4038-8ACD-582D-7D6BEE4E031C}"/>
              </a:ext>
            </a:extLst>
          </p:cNvPr>
          <p:cNvGrpSpPr/>
          <p:nvPr/>
        </p:nvGrpSpPr>
        <p:grpSpPr>
          <a:xfrm>
            <a:off x="11801274" y="3181405"/>
            <a:ext cx="228749" cy="190471"/>
            <a:chOff x="3892464" y="1556446"/>
            <a:chExt cx="228749" cy="190471"/>
          </a:xfrm>
          <a:solidFill>
            <a:schemeClr val="accent2">
              <a:lumMod val="75000"/>
              <a:alpha val="34000"/>
            </a:schemeClr>
          </a:solidFill>
        </p:grpSpPr>
        <p:sp>
          <p:nvSpPr>
            <p:cNvPr id="277" name="Isosceles Triangle 276">
              <a:extLst>
                <a:ext uri="{FF2B5EF4-FFF2-40B4-BE49-F238E27FC236}">
                  <a16:creationId xmlns:a16="http://schemas.microsoft.com/office/drawing/2014/main" id="{B7389A47-CCB2-B93B-1A73-4947E7B5042B}"/>
                </a:ext>
              </a:extLst>
            </p:cNvPr>
            <p:cNvSpPr/>
            <p:nvPr/>
          </p:nvSpPr>
          <p:spPr>
            <a:xfrm rot="10800000">
              <a:off x="3892464" y="1556446"/>
              <a:ext cx="228749" cy="188651"/>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78" name="Isosceles Triangle 277">
              <a:extLst>
                <a:ext uri="{FF2B5EF4-FFF2-40B4-BE49-F238E27FC236}">
                  <a16:creationId xmlns:a16="http://schemas.microsoft.com/office/drawing/2014/main" id="{68B50945-EFE9-0B45-756B-64B2458C2D6D}"/>
                </a:ext>
              </a:extLst>
            </p:cNvPr>
            <p:cNvSpPr/>
            <p:nvPr/>
          </p:nvSpPr>
          <p:spPr>
            <a:xfrm rot="10800000">
              <a:off x="3916719" y="1598374"/>
              <a:ext cx="180238" cy="143081"/>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79" name="Isosceles Triangle 278">
              <a:extLst>
                <a:ext uri="{FF2B5EF4-FFF2-40B4-BE49-F238E27FC236}">
                  <a16:creationId xmlns:a16="http://schemas.microsoft.com/office/drawing/2014/main" id="{C57A5200-8831-E0E1-2FA3-2D6331C98644}"/>
                </a:ext>
              </a:extLst>
            </p:cNvPr>
            <p:cNvSpPr/>
            <p:nvPr/>
          </p:nvSpPr>
          <p:spPr>
            <a:xfrm rot="10800000">
              <a:off x="3949467" y="1642207"/>
              <a:ext cx="119749" cy="103720"/>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80" name="Isosceles Triangle 279">
              <a:extLst>
                <a:ext uri="{FF2B5EF4-FFF2-40B4-BE49-F238E27FC236}">
                  <a16:creationId xmlns:a16="http://schemas.microsoft.com/office/drawing/2014/main" id="{2DCE1600-4E10-9FC7-4502-85321F7AADD8}"/>
                </a:ext>
              </a:extLst>
            </p:cNvPr>
            <p:cNvSpPr/>
            <p:nvPr/>
          </p:nvSpPr>
          <p:spPr>
            <a:xfrm rot="10800000">
              <a:off x="3969460" y="1682833"/>
              <a:ext cx="74754" cy="64084"/>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sp>
        <p:nvSpPr>
          <p:cNvPr id="282" name="Rectangle 281">
            <a:extLst>
              <a:ext uri="{FF2B5EF4-FFF2-40B4-BE49-F238E27FC236}">
                <a16:creationId xmlns:a16="http://schemas.microsoft.com/office/drawing/2014/main" id="{89B15148-8FD4-25A9-A555-4DBD45A43073}"/>
              </a:ext>
            </a:extLst>
          </p:cNvPr>
          <p:cNvSpPr/>
          <p:nvPr/>
        </p:nvSpPr>
        <p:spPr>
          <a:xfrm>
            <a:off x="7903370" y="2081073"/>
            <a:ext cx="157969" cy="153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3" name="Rectangle 282">
            <a:extLst>
              <a:ext uri="{FF2B5EF4-FFF2-40B4-BE49-F238E27FC236}">
                <a16:creationId xmlns:a16="http://schemas.microsoft.com/office/drawing/2014/main" id="{4569D259-A6D7-BDB4-42DA-6A2D25E69FC1}"/>
              </a:ext>
            </a:extLst>
          </p:cNvPr>
          <p:cNvSpPr/>
          <p:nvPr/>
        </p:nvSpPr>
        <p:spPr>
          <a:xfrm>
            <a:off x="7903370" y="1807984"/>
            <a:ext cx="157969" cy="153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2741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rgbClr val="FFB469">
                <a:alpha val="74902"/>
              </a:srgbClr>
            </a:gs>
            <a:gs pos="83000">
              <a:srgbClr val="FF9933">
                <a:alpha val="74902"/>
              </a:srgbClr>
            </a:gs>
            <a:gs pos="100000">
              <a:srgbClr val="FF800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6" name="Rectangle 5"/>
          <p:cNvSpPr/>
          <p:nvPr/>
        </p:nvSpPr>
        <p:spPr>
          <a:xfrm>
            <a:off x="3221757" y="6491200"/>
            <a:ext cx="6469341" cy="520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ambria" panose="02040503050406030204" pitchFamily="18" charset="0"/>
                <a:ea typeface="Cambria" panose="02040503050406030204" pitchFamily="18" charset="0"/>
              </a:rPr>
              <a:t>CS6460: GIACII-K12 – Wireframe Prototype</a:t>
            </a:r>
          </a:p>
        </p:txBody>
      </p:sp>
      <p:sp>
        <p:nvSpPr>
          <p:cNvPr id="78" name="Rectangle 77">
            <a:extLst>
              <a:ext uri="{FF2B5EF4-FFF2-40B4-BE49-F238E27FC236}">
                <a16:creationId xmlns:a16="http://schemas.microsoft.com/office/drawing/2014/main" id="{9A1A2D87-FC71-99AB-5FBA-31751458D1B5}"/>
              </a:ext>
            </a:extLst>
          </p:cNvPr>
          <p:cNvSpPr/>
          <p:nvPr/>
        </p:nvSpPr>
        <p:spPr>
          <a:xfrm>
            <a:off x="2799871" y="-7554"/>
            <a:ext cx="6469341" cy="520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rgbClr val="4C2600"/>
                </a:solidFill>
                <a:latin typeface="Cambria" panose="02040503050406030204" pitchFamily="18" charset="0"/>
                <a:ea typeface="Cambria" panose="02040503050406030204" pitchFamily="18" charset="0"/>
              </a:rPr>
              <a:t>Guidelines for Individualized Academic Curriculum and ITS Implementation  for K-12 Students</a:t>
            </a:r>
            <a:r>
              <a:rPr lang="en-US" dirty="0">
                <a:solidFill>
                  <a:srgbClr val="4C2600"/>
                </a:solidFill>
                <a:latin typeface="Cambria" panose="02040503050406030204" pitchFamily="18" charset="0"/>
                <a:ea typeface="Cambria" panose="02040503050406030204" pitchFamily="18" charset="0"/>
              </a:rPr>
              <a:t>: </a:t>
            </a:r>
            <a:r>
              <a:rPr lang="en-US" i="1" dirty="0">
                <a:solidFill>
                  <a:srgbClr val="4C2600"/>
                </a:solidFill>
                <a:latin typeface="Cambria" panose="02040503050406030204" pitchFamily="18" charset="0"/>
                <a:ea typeface="Cambria" panose="02040503050406030204" pitchFamily="18" charset="0"/>
              </a:rPr>
              <a:t>a Resource Guide</a:t>
            </a:r>
          </a:p>
        </p:txBody>
      </p:sp>
      <p:grpSp>
        <p:nvGrpSpPr>
          <p:cNvPr id="19" name="Group 18">
            <a:extLst>
              <a:ext uri="{FF2B5EF4-FFF2-40B4-BE49-F238E27FC236}">
                <a16:creationId xmlns:a16="http://schemas.microsoft.com/office/drawing/2014/main" id="{DA232676-4576-C16D-3CA2-DE2BFBE6960D}"/>
              </a:ext>
            </a:extLst>
          </p:cNvPr>
          <p:cNvGrpSpPr/>
          <p:nvPr/>
        </p:nvGrpSpPr>
        <p:grpSpPr>
          <a:xfrm>
            <a:off x="49799" y="187266"/>
            <a:ext cx="554333" cy="520239"/>
            <a:chOff x="124093" y="187267"/>
            <a:chExt cx="707923" cy="520239"/>
          </a:xfrm>
        </p:grpSpPr>
        <p:sp>
          <p:nvSpPr>
            <p:cNvPr id="2" name="Rectangle: Rounded Corners 1">
              <a:extLst>
                <a:ext uri="{FF2B5EF4-FFF2-40B4-BE49-F238E27FC236}">
                  <a16:creationId xmlns:a16="http://schemas.microsoft.com/office/drawing/2014/main" id="{FC46BE97-5CF8-2BC6-E044-CC58DB7BFFDF}"/>
                </a:ext>
              </a:extLst>
            </p:cNvPr>
            <p:cNvSpPr/>
            <p:nvPr/>
          </p:nvSpPr>
          <p:spPr>
            <a:xfrm>
              <a:off x="124093" y="187267"/>
              <a:ext cx="707923" cy="520239"/>
            </a:xfrm>
            <a:prstGeom prst="roundRect">
              <a:avLst/>
            </a:prstGeom>
            <a:solidFill>
              <a:srgbClr val="FFB469"/>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4E252C6-A7A4-2485-A886-8B534098BDFB}"/>
                </a:ext>
              </a:extLst>
            </p:cNvPr>
            <p:cNvSpPr/>
            <p:nvPr/>
          </p:nvSpPr>
          <p:spPr>
            <a:xfrm>
              <a:off x="202108" y="322928"/>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4B230C69-A3EC-D4AD-F53E-ACADB6E86C8D}"/>
                </a:ext>
              </a:extLst>
            </p:cNvPr>
            <p:cNvSpPr/>
            <p:nvPr/>
          </p:nvSpPr>
          <p:spPr>
            <a:xfrm>
              <a:off x="202108" y="424528"/>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48372335-9DB8-6C7E-F86C-61D30EC2DE58}"/>
                </a:ext>
              </a:extLst>
            </p:cNvPr>
            <p:cNvSpPr/>
            <p:nvPr/>
          </p:nvSpPr>
          <p:spPr>
            <a:xfrm>
              <a:off x="198384" y="533813"/>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5EABB6C9-972F-F4F6-E911-E71366BA8B5D}"/>
              </a:ext>
            </a:extLst>
          </p:cNvPr>
          <p:cNvSpPr/>
          <p:nvPr/>
        </p:nvSpPr>
        <p:spPr>
          <a:xfrm>
            <a:off x="664371" y="0"/>
            <a:ext cx="45719" cy="6858000"/>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B3308436-C464-C37F-43AC-6992FCC939F8}"/>
              </a:ext>
            </a:extLst>
          </p:cNvPr>
          <p:cNvSpPr/>
          <p:nvPr/>
        </p:nvSpPr>
        <p:spPr>
          <a:xfrm>
            <a:off x="4601831" y="6315098"/>
            <a:ext cx="3698429" cy="448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4C2600"/>
                </a:solidFill>
                <a:latin typeface="Cambria" panose="02040503050406030204" pitchFamily="18" charset="0"/>
                <a:ea typeface="Cambria" panose="02040503050406030204" pitchFamily="18" charset="0"/>
              </a:rPr>
              <a:t>Individualized Curriculum Guidelines Page</a:t>
            </a:r>
            <a:endParaRPr lang="en-US" sz="1400" dirty="0">
              <a:solidFill>
                <a:srgbClr val="4C2600"/>
              </a:solidFill>
              <a:latin typeface="Cambria" panose="02040503050406030204" pitchFamily="18" charset="0"/>
              <a:ea typeface="Cambria" panose="02040503050406030204" pitchFamily="18" charset="0"/>
            </a:endParaRPr>
          </a:p>
        </p:txBody>
      </p:sp>
      <p:sp>
        <p:nvSpPr>
          <p:cNvPr id="126" name="Rectangle 125">
            <a:extLst>
              <a:ext uri="{FF2B5EF4-FFF2-40B4-BE49-F238E27FC236}">
                <a16:creationId xmlns:a16="http://schemas.microsoft.com/office/drawing/2014/main" id="{AEFA0BDF-EBE3-F933-EF03-DEF4C3C92155}"/>
              </a:ext>
            </a:extLst>
          </p:cNvPr>
          <p:cNvSpPr/>
          <p:nvPr/>
        </p:nvSpPr>
        <p:spPr>
          <a:xfrm rot="5400000">
            <a:off x="6415024" y="-5197445"/>
            <a:ext cx="50876" cy="11503077"/>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BA11B98F-7CE1-9ECD-88E4-07E0C74653A8}"/>
              </a:ext>
            </a:extLst>
          </p:cNvPr>
          <p:cNvGrpSpPr/>
          <p:nvPr/>
        </p:nvGrpSpPr>
        <p:grpSpPr>
          <a:xfrm>
            <a:off x="11527628" y="8753"/>
            <a:ext cx="565403" cy="429397"/>
            <a:chOff x="11527628" y="8753"/>
            <a:chExt cx="565403" cy="429397"/>
          </a:xfrm>
        </p:grpSpPr>
        <p:sp>
          <p:nvSpPr>
            <p:cNvPr id="33" name="Isosceles Triangle 32">
              <a:extLst>
                <a:ext uri="{FF2B5EF4-FFF2-40B4-BE49-F238E27FC236}">
                  <a16:creationId xmlns:a16="http://schemas.microsoft.com/office/drawing/2014/main" id="{897E5A46-EB61-3C04-B78C-2B3AEDF173F1}"/>
                </a:ext>
              </a:extLst>
            </p:cNvPr>
            <p:cNvSpPr/>
            <p:nvPr/>
          </p:nvSpPr>
          <p:spPr>
            <a:xfrm>
              <a:off x="11527628" y="8753"/>
              <a:ext cx="565403" cy="212417"/>
            </a:xfrm>
            <a:prstGeom prst="triangle">
              <a:avLst/>
            </a:prstGeom>
            <a:solidFill>
              <a:srgbClr val="A85400"/>
            </a:solidFill>
            <a:ln>
              <a:solidFill>
                <a:srgbClr val="4C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61B15A7-6A1D-F2C9-B8E8-836C3B9C70CF}"/>
                </a:ext>
              </a:extLst>
            </p:cNvPr>
            <p:cNvSpPr/>
            <p:nvPr/>
          </p:nvSpPr>
          <p:spPr>
            <a:xfrm>
              <a:off x="11633200" y="225733"/>
              <a:ext cx="355600" cy="212417"/>
            </a:xfrm>
            <a:prstGeom prst="rect">
              <a:avLst/>
            </a:prstGeom>
            <a:solidFill>
              <a:srgbClr val="A85400"/>
            </a:solidFill>
            <a:ln>
              <a:solidFill>
                <a:srgbClr val="4C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0" name="Rectangle 159">
            <a:extLst>
              <a:ext uri="{FF2B5EF4-FFF2-40B4-BE49-F238E27FC236}">
                <a16:creationId xmlns:a16="http://schemas.microsoft.com/office/drawing/2014/main" id="{EF351E8E-9F85-34C0-FE20-F19CDE0E9099}"/>
              </a:ext>
            </a:extLst>
          </p:cNvPr>
          <p:cNvSpPr/>
          <p:nvPr/>
        </p:nvSpPr>
        <p:spPr>
          <a:xfrm>
            <a:off x="770330" y="636136"/>
            <a:ext cx="5984801" cy="448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u="sng" dirty="0">
                <a:solidFill>
                  <a:srgbClr val="4C2600"/>
                </a:solidFill>
                <a:latin typeface="Cambria" panose="02040503050406030204" pitchFamily="18" charset="0"/>
                <a:ea typeface="Cambria" panose="02040503050406030204" pitchFamily="18" charset="0"/>
                <a:cs typeface="Sanskrit Text" panose="020B0502040204020203" pitchFamily="18" charset="0"/>
              </a:rPr>
              <a:t>Guidelines for Individualized Academic Curriculum</a:t>
            </a:r>
            <a:endParaRPr lang="en-US" sz="1600" dirty="0">
              <a:solidFill>
                <a:srgbClr val="4C2600"/>
              </a:solidFill>
              <a:latin typeface="Cambria" panose="02040503050406030204" pitchFamily="18" charset="0"/>
              <a:ea typeface="Cambria" panose="02040503050406030204" pitchFamily="18" charset="0"/>
              <a:cs typeface="Sanskrit Text" panose="020B0502040204020203" pitchFamily="18" charset="0"/>
            </a:endParaRPr>
          </a:p>
        </p:txBody>
      </p:sp>
      <p:graphicFrame>
        <p:nvGraphicFramePr>
          <p:cNvPr id="3" name="Table 2">
            <a:extLst>
              <a:ext uri="{FF2B5EF4-FFF2-40B4-BE49-F238E27FC236}">
                <a16:creationId xmlns:a16="http://schemas.microsoft.com/office/drawing/2014/main" id="{8F2D5A22-F3E5-D0BD-572C-18D7E08625FB}"/>
              </a:ext>
            </a:extLst>
          </p:cNvPr>
          <p:cNvGraphicFramePr>
            <a:graphicFrameLocks noGrp="1"/>
          </p:cNvGraphicFramePr>
          <p:nvPr>
            <p:extLst>
              <p:ext uri="{D42A27DB-BD31-4B8C-83A1-F6EECF244321}">
                <p14:modId xmlns:p14="http://schemas.microsoft.com/office/powerpoint/2010/main" val="2498127742"/>
              </p:ext>
            </p:extLst>
          </p:nvPr>
        </p:nvGraphicFramePr>
        <p:xfrm>
          <a:off x="896130" y="1141258"/>
          <a:ext cx="11092670" cy="5253069"/>
        </p:xfrm>
        <a:graphic>
          <a:graphicData uri="http://schemas.openxmlformats.org/drawingml/2006/table">
            <a:tbl>
              <a:tblPr/>
              <a:tblGrid>
                <a:gridCol w="993968">
                  <a:extLst>
                    <a:ext uri="{9D8B030D-6E8A-4147-A177-3AD203B41FA5}">
                      <a16:colId xmlns:a16="http://schemas.microsoft.com/office/drawing/2014/main" val="1167279916"/>
                    </a:ext>
                  </a:extLst>
                </a:gridCol>
                <a:gridCol w="10098702">
                  <a:extLst>
                    <a:ext uri="{9D8B030D-6E8A-4147-A177-3AD203B41FA5}">
                      <a16:colId xmlns:a16="http://schemas.microsoft.com/office/drawing/2014/main" val="956683672"/>
                    </a:ext>
                  </a:extLst>
                </a:gridCol>
              </a:tblGrid>
              <a:tr h="172177">
                <a:tc>
                  <a:txBody>
                    <a:bodyPr/>
                    <a:lstStyle/>
                    <a:p>
                      <a:pPr rtl="0" fontAlgn="b"/>
                      <a:r>
                        <a:rPr lang="en-US" sz="1200" b="1" dirty="0">
                          <a:solidFill>
                            <a:srgbClr val="FFFFFF"/>
                          </a:solidFill>
                          <a:effectLst/>
                          <a:latin typeface="Cambria" panose="02040503050406030204" pitchFamily="18" charset="0"/>
                          <a:ea typeface="Cambria" panose="02040503050406030204" pitchFamily="18" charset="0"/>
                        </a:rPr>
                        <a:t>Requirement</a:t>
                      </a: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rgbClr val="CCCCCC"/>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FF8C00"/>
                    </a:solidFill>
                  </a:tcPr>
                </a:tc>
                <a:tc>
                  <a:txBody>
                    <a:bodyPr/>
                    <a:lstStyle/>
                    <a:p>
                      <a:pPr rtl="0" fontAlgn="b"/>
                      <a:r>
                        <a:rPr lang="en-US" sz="1200" b="1" dirty="0">
                          <a:solidFill>
                            <a:srgbClr val="FFFFFF"/>
                          </a:solidFill>
                          <a:effectLst/>
                          <a:latin typeface="Cambria" panose="02040503050406030204" pitchFamily="18" charset="0"/>
                          <a:ea typeface="Cambria" panose="02040503050406030204" pitchFamily="18" charset="0"/>
                        </a:rPr>
                        <a:t>Description</a:t>
                      </a:r>
                    </a:p>
                  </a:txBody>
                  <a:tcPr marL="11797" marR="11797" marT="7864" marB="7864" anchor="ctr">
                    <a:lnL w="9525" cap="flat" cmpd="sng" algn="ctr">
                      <a:solidFill>
                        <a:srgbClr val="CCCCCC"/>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FF8C00"/>
                    </a:solidFill>
                  </a:tcPr>
                </a:tc>
                <a:extLst>
                  <a:ext uri="{0D108BD9-81ED-4DB2-BD59-A6C34878D82A}">
                    <a16:rowId xmlns:a16="http://schemas.microsoft.com/office/drawing/2014/main" val="1630434968"/>
                  </a:ext>
                </a:extLst>
              </a:tr>
              <a:tr h="277872">
                <a:tc>
                  <a:txBody>
                    <a:bodyPr/>
                    <a:lstStyle/>
                    <a:p>
                      <a:pPr rtl="0" fontAlgn="b"/>
                      <a:r>
                        <a:rPr lang="en-US" sz="1050" b="0" dirty="0">
                          <a:solidFill>
                            <a:srgbClr val="000000"/>
                          </a:solidFill>
                          <a:effectLst/>
                          <a:latin typeface="Cambria" panose="02040503050406030204" pitchFamily="18" charset="0"/>
                          <a:ea typeface="Cambria" panose="02040503050406030204" pitchFamily="18" charset="0"/>
                        </a:rPr>
                        <a:t>(a) General</a:t>
                      </a: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Below is a proposed set of guidelines for parents, teachers, and tutors to use in the creation of a students' personalized academic curriculum (or individualized learning plan, or individualized curriculum outline, or personalized academic plan)</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4156047164"/>
                  </a:ext>
                </a:extLst>
              </a:tr>
              <a:tr h="200333">
                <a:tc>
                  <a:txBody>
                    <a:bodyPr/>
                    <a:lstStyle/>
                    <a:p>
                      <a:pPr rtl="0" fontAlgn="b"/>
                      <a:endParaRPr lang="en-US" sz="1050" dirty="0">
                        <a:effectLst/>
                        <a:latin typeface="Cambria" panose="02040503050406030204" pitchFamily="18" charset="0"/>
                        <a:ea typeface="Cambria" panose="02040503050406030204" pitchFamily="18" charset="0"/>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1) A statement of the child's present levels of academic achievement and functional performance, including –</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3596496906"/>
                  </a:ext>
                </a:extLst>
              </a:tr>
              <a:tr h="200333">
                <a:tc>
                  <a:txBody>
                    <a:bodyPr/>
                    <a:lstStyle/>
                    <a:p>
                      <a:pPr rtl="0" fontAlgn="b"/>
                      <a:endParaRPr lang="en-US" sz="1050" dirty="0">
                        <a:effectLst/>
                        <a:latin typeface="Cambria" panose="02040503050406030204" pitchFamily="18" charset="0"/>
                        <a:ea typeface="Cambria" panose="02040503050406030204" pitchFamily="18" charset="0"/>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2)</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1658008889"/>
                  </a:ext>
                </a:extLst>
              </a:tr>
              <a:tr h="200333">
                <a:tc>
                  <a:txBody>
                    <a:bodyPr/>
                    <a:lstStyle/>
                    <a:p>
                      <a:pPr rtl="0" fontAlgn="b"/>
                      <a:endParaRPr lang="en-US" sz="1050" dirty="0">
                        <a:effectLst/>
                        <a:latin typeface="Cambria" panose="02040503050406030204" pitchFamily="18" charset="0"/>
                        <a:ea typeface="Cambria" panose="02040503050406030204" pitchFamily="18" charset="0"/>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a) A statement of measurable annual goals, including academic and functional goals designed to –</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2247898035"/>
                  </a:ext>
                </a:extLst>
              </a:tr>
              <a:tr h="200333">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dirty="0" err="1">
                          <a:solidFill>
                            <a:srgbClr val="000000"/>
                          </a:solidFill>
                          <a:effectLst/>
                          <a:latin typeface="Cambria" panose="02040503050406030204" pitchFamily="18" charset="0"/>
                          <a:ea typeface="Cambria" panose="02040503050406030204" pitchFamily="18" charset="0"/>
                        </a:rPr>
                        <a:t>i</a:t>
                      </a:r>
                      <a:r>
                        <a:rPr lang="en-US" sz="1000" b="0" dirty="0">
                          <a:solidFill>
                            <a:srgbClr val="000000"/>
                          </a:solidFill>
                          <a:effectLst/>
                          <a:latin typeface="Cambria" panose="02040503050406030204" pitchFamily="18" charset="0"/>
                          <a:ea typeface="Cambria" panose="02040503050406030204" pitchFamily="18" charset="0"/>
                        </a:rPr>
                        <a:t>) Meet the child's needs to enable the child to be involved in and make progress in the general education curriculum; and</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2127346034"/>
                  </a:ext>
                </a:extLst>
              </a:tr>
              <a:tr h="200333">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3) A description of -</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4278892410"/>
                  </a:ext>
                </a:extLst>
              </a:tr>
              <a:tr h="200333">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a) How the child's progress toward meeting the annual goals described in paragraph (2) of this section will be measured; and</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3816790728"/>
                  </a:ext>
                </a:extLst>
              </a:tr>
              <a:tr h="277872">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b) When periodic reports on the progress the child is making toward meeting the annual goals (such as through the use of quarterly or other periodic reports, concurrent with the issuance of report cards) will be provided;</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3376138228"/>
                  </a:ext>
                </a:extLst>
              </a:tr>
              <a:tr h="277872">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4) A statement of the education and related services and supplementary aids and services, based on peer-reviewed research to the extent practicable, to be provided to the child, or on behalf of the child, and a statement of the program modifications or supports for school personnel that will be provided to enable the child –</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1751909964"/>
                  </a:ext>
                </a:extLst>
              </a:tr>
              <a:tr h="200333">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a) To advance appropriately toward attaining the annual goals;</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182365059"/>
                  </a:ext>
                </a:extLst>
              </a:tr>
              <a:tr h="277872">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i="0" dirty="0">
                          <a:solidFill>
                            <a:srgbClr val="000000"/>
                          </a:solidFill>
                          <a:effectLst/>
                          <a:latin typeface="Cambria" panose="02040503050406030204" pitchFamily="18" charset="0"/>
                          <a:ea typeface="Cambria" panose="02040503050406030204" pitchFamily="18" charset="0"/>
                        </a:rPr>
                        <a:t>b) To be involved in and make progress in the general education curriculum in accordance with paragraph </a:t>
                      </a:r>
                      <a:r>
                        <a:rPr lang="en-US" sz="1000" b="1" i="0" dirty="0">
                          <a:solidFill>
                            <a:srgbClr val="00FF00"/>
                          </a:solidFill>
                          <a:effectLst/>
                          <a:latin typeface="Cambria" panose="02040503050406030204" pitchFamily="18" charset="0"/>
                          <a:ea typeface="Cambria" panose="02040503050406030204" pitchFamily="18" charset="0"/>
                        </a:rPr>
                        <a:t>(a)</a:t>
                      </a:r>
                      <a:r>
                        <a:rPr lang="en-US" sz="1000" b="0" i="0" dirty="0">
                          <a:solidFill>
                            <a:srgbClr val="000000"/>
                          </a:solidFill>
                          <a:effectLst/>
                          <a:latin typeface="Cambria" panose="02040503050406030204" pitchFamily="18" charset="0"/>
                          <a:ea typeface="Cambria" panose="02040503050406030204" pitchFamily="18" charset="0"/>
                        </a:rPr>
                        <a:t>(1) of this section, and to participate in extracurricular and other nonacademic activities; and</a:t>
                      </a:r>
                      <a:endParaRPr lang="en-US" sz="1000" b="0" dirty="0">
                        <a:solidFill>
                          <a:srgbClr val="000000"/>
                        </a:solidFill>
                        <a:effectLst/>
                        <a:latin typeface="Cambria" panose="02040503050406030204" pitchFamily="18" charset="0"/>
                        <a:ea typeface="Cambria" panose="02040503050406030204" pitchFamily="18" charset="0"/>
                      </a:endParaRP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899073899"/>
                  </a:ext>
                </a:extLst>
              </a:tr>
              <a:tr h="200333">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c) To be educated and participate with other children in the activities described in this section;</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2429108072"/>
                  </a:ext>
                </a:extLst>
              </a:tr>
              <a:tr h="200333">
                <a:tc>
                  <a:txBody>
                    <a:bodyPr/>
                    <a:lstStyle/>
                    <a:p>
                      <a:pPr marL="0" algn="l" defTabSz="914400" rtl="0" eaLnBrk="1" fontAlgn="b" latinLnBrk="0" hangingPunct="1"/>
                      <a:endParaRPr lang="en-US" sz="1050" kern="1200" dirty="0">
                        <a:solidFill>
                          <a:schemeClr val="tx1"/>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marL="0" algn="l" defTabSz="914400" rtl="0" eaLnBrk="1" fontAlgn="b" latinLnBrk="0" hangingPunct="1"/>
                      <a:r>
                        <a:rPr lang="en-US" sz="1000" kern="1200" dirty="0">
                          <a:solidFill>
                            <a:schemeClr val="tx1"/>
                          </a:solidFill>
                          <a:effectLst/>
                          <a:latin typeface="Cambria" panose="02040503050406030204" pitchFamily="18" charset="0"/>
                          <a:ea typeface="Cambria" panose="02040503050406030204" pitchFamily="18" charset="0"/>
                          <a:cs typeface="+mn-cs"/>
                        </a:rPr>
                        <a:t>6)</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2625015271"/>
                  </a:ext>
                </a:extLst>
              </a:tr>
              <a:tr h="200333">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a) A statement to measure the academic achievement and functional performance of the child on State and districtwide assessments; and</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2076914230"/>
                  </a:ext>
                </a:extLst>
              </a:tr>
              <a:tr h="200333">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ii) The particular alternate assessment selected is appropriate for the child; and</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830184442"/>
                  </a:ext>
                </a:extLst>
              </a:tr>
              <a:tr h="277872">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i="1" dirty="0">
                          <a:solidFill>
                            <a:srgbClr val="000000"/>
                          </a:solidFill>
                          <a:effectLst/>
                          <a:latin typeface="Cambria" panose="02040503050406030204" pitchFamily="18" charset="0"/>
                          <a:ea typeface="Cambria" panose="02040503050406030204" pitchFamily="18" charset="0"/>
                        </a:rPr>
                        <a:t>7) The projected date for the beginning of the services and modifications described in paragraph (a)(4) of this section, and the anticipated frequency, location, and duration of those services and modifications.</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2572355337"/>
                  </a:ext>
                </a:extLst>
              </a:tr>
              <a:tr h="291084">
                <a:tc>
                  <a:txBody>
                    <a:bodyPr/>
                    <a:lstStyle/>
                    <a:p>
                      <a:pPr marL="0" algn="l" defTabSz="914400" rtl="0" eaLnBrk="1" fontAlgn="b" latinLnBrk="0" hangingPunct="1"/>
                      <a:r>
                        <a:rPr lang="en-US" sz="1050" b="0" kern="1200" dirty="0">
                          <a:solidFill>
                            <a:srgbClr val="000000"/>
                          </a:solidFill>
                          <a:effectLst/>
                          <a:latin typeface="Cambria" panose="02040503050406030204" pitchFamily="18" charset="0"/>
                          <a:ea typeface="Cambria" panose="02040503050406030204" pitchFamily="18" charset="0"/>
                          <a:cs typeface="+mn-cs"/>
                        </a:rPr>
                        <a:t>(b) Transition services</a:t>
                      </a: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Beginning not later than the first PAC (ILP/PAP/IAP/IAC/ICO) to be in effect when the child turns 16, or younger if determined appropriate by the PAC (ILP/PAP/IAP/IAC/ICO) Team, and updated annually, thereafter, the IEP must include -</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3210682286"/>
                  </a:ext>
                </a:extLst>
              </a:tr>
              <a:tr h="277872">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(1) Appropriate measurable postsecondary goals based upon age-appropriate transition assessments related to training, education, employment, and, where appropriate, independent living skills; and</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1358457538"/>
                  </a:ext>
                </a:extLst>
              </a:tr>
              <a:tr h="200333">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(2) The transition services (including courses of study) needed to assist the child in reaching those goals.</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312276251"/>
                  </a:ext>
                </a:extLst>
              </a:tr>
              <a:tr h="391529">
                <a:tc gridSpan="2">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50" b="0" kern="1200" dirty="0">
                          <a:solidFill>
                            <a:srgbClr val="000000"/>
                          </a:solidFill>
                          <a:effectLst/>
                          <a:latin typeface="Cambria" panose="02040503050406030204" pitchFamily="18" charset="0"/>
                          <a:ea typeface="Cambria" panose="02040503050406030204" pitchFamily="18" charset="0"/>
                          <a:cs typeface="+mn-cs"/>
                        </a:rPr>
                        <a:t>CS6460_Summer2022_TBPizzone</a:t>
                      </a:r>
                    </a:p>
                  </a:txBody>
                  <a:tcPr marL="11797" marR="11797" marT="7864" marB="786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hMerge="1">
                  <a:txBody>
                    <a:bodyPr/>
                    <a:lstStyle/>
                    <a:p>
                      <a:pPr rtl="0" fontAlgn="b"/>
                      <a:endParaRPr lang="en-US" sz="1000" dirty="0">
                        <a:effectLst/>
                        <a:latin typeface="Cambria" panose="02040503050406030204" pitchFamily="18" charset="0"/>
                        <a:ea typeface="Cambria" panose="02040503050406030204" pitchFamily="18" charset="0"/>
                      </a:endParaRP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2613655097"/>
                  </a:ext>
                </a:extLst>
              </a:tr>
            </a:tbl>
          </a:graphicData>
        </a:graphic>
      </p:graphicFrame>
    </p:spTree>
    <p:extLst>
      <p:ext uri="{BB962C8B-B14F-4D97-AF65-F5344CB8AC3E}">
        <p14:creationId xmlns:p14="http://schemas.microsoft.com/office/powerpoint/2010/main" val="981117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rgbClr val="FFB469">
                <a:alpha val="74902"/>
              </a:srgbClr>
            </a:gs>
            <a:gs pos="83000">
              <a:srgbClr val="FF9933">
                <a:alpha val="74902"/>
              </a:srgbClr>
            </a:gs>
            <a:gs pos="100000">
              <a:srgbClr val="FF800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6" name="Rectangle 5"/>
          <p:cNvSpPr/>
          <p:nvPr/>
        </p:nvSpPr>
        <p:spPr>
          <a:xfrm>
            <a:off x="3221757" y="6491200"/>
            <a:ext cx="6469341" cy="520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ambria" panose="02040503050406030204" pitchFamily="18" charset="0"/>
                <a:ea typeface="Cambria" panose="02040503050406030204" pitchFamily="18" charset="0"/>
              </a:rPr>
              <a:t>CS6460: GIACII-K12 – Wireframe Prototype</a:t>
            </a:r>
          </a:p>
        </p:txBody>
      </p:sp>
      <p:sp>
        <p:nvSpPr>
          <p:cNvPr id="124" name="Rectangle 123">
            <a:extLst>
              <a:ext uri="{FF2B5EF4-FFF2-40B4-BE49-F238E27FC236}">
                <a16:creationId xmlns:a16="http://schemas.microsoft.com/office/drawing/2014/main" id="{B3308436-C464-C37F-43AC-6992FCC939F8}"/>
              </a:ext>
            </a:extLst>
          </p:cNvPr>
          <p:cNvSpPr/>
          <p:nvPr/>
        </p:nvSpPr>
        <p:spPr>
          <a:xfrm>
            <a:off x="4601831" y="6315098"/>
            <a:ext cx="3698429" cy="448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4C2600"/>
                </a:solidFill>
                <a:latin typeface="Cambria" panose="02040503050406030204" pitchFamily="18" charset="0"/>
                <a:ea typeface="Cambria" panose="02040503050406030204" pitchFamily="18" charset="0"/>
              </a:rPr>
              <a:t>Individualized Curriculum Guidelines Page</a:t>
            </a:r>
            <a:endParaRPr lang="en-US" sz="1400" dirty="0">
              <a:solidFill>
                <a:srgbClr val="4C2600"/>
              </a:solidFill>
              <a:latin typeface="Cambria" panose="02040503050406030204" pitchFamily="18" charset="0"/>
              <a:ea typeface="Cambria" panose="02040503050406030204" pitchFamily="18" charset="0"/>
            </a:endParaRPr>
          </a:p>
        </p:txBody>
      </p:sp>
      <p:grpSp>
        <p:nvGrpSpPr>
          <p:cNvPr id="36" name="Group 35">
            <a:extLst>
              <a:ext uri="{FF2B5EF4-FFF2-40B4-BE49-F238E27FC236}">
                <a16:creationId xmlns:a16="http://schemas.microsoft.com/office/drawing/2014/main" id="{BA11B98F-7CE1-9ECD-88E4-07E0C74653A8}"/>
              </a:ext>
            </a:extLst>
          </p:cNvPr>
          <p:cNvGrpSpPr/>
          <p:nvPr/>
        </p:nvGrpSpPr>
        <p:grpSpPr>
          <a:xfrm>
            <a:off x="11527628" y="8753"/>
            <a:ext cx="565403" cy="429397"/>
            <a:chOff x="11527628" y="8753"/>
            <a:chExt cx="565403" cy="429397"/>
          </a:xfrm>
        </p:grpSpPr>
        <p:sp>
          <p:nvSpPr>
            <p:cNvPr id="33" name="Isosceles Triangle 32">
              <a:extLst>
                <a:ext uri="{FF2B5EF4-FFF2-40B4-BE49-F238E27FC236}">
                  <a16:creationId xmlns:a16="http://schemas.microsoft.com/office/drawing/2014/main" id="{897E5A46-EB61-3C04-B78C-2B3AEDF173F1}"/>
                </a:ext>
              </a:extLst>
            </p:cNvPr>
            <p:cNvSpPr/>
            <p:nvPr/>
          </p:nvSpPr>
          <p:spPr>
            <a:xfrm>
              <a:off x="11527628" y="8753"/>
              <a:ext cx="565403" cy="212417"/>
            </a:xfrm>
            <a:prstGeom prst="triangle">
              <a:avLst/>
            </a:prstGeom>
            <a:solidFill>
              <a:srgbClr val="A85400"/>
            </a:solidFill>
            <a:ln>
              <a:solidFill>
                <a:srgbClr val="4C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61B15A7-6A1D-F2C9-B8E8-836C3B9C70CF}"/>
                </a:ext>
              </a:extLst>
            </p:cNvPr>
            <p:cNvSpPr/>
            <p:nvPr/>
          </p:nvSpPr>
          <p:spPr>
            <a:xfrm>
              <a:off x="11633200" y="225733"/>
              <a:ext cx="355600" cy="212417"/>
            </a:xfrm>
            <a:prstGeom prst="rect">
              <a:avLst/>
            </a:prstGeom>
            <a:solidFill>
              <a:srgbClr val="A85400"/>
            </a:solidFill>
            <a:ln>
              <a:solidFill>
                <a:srgbClr val="4C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26B9D1CC-DAD3-048A-43EF-A5255DF3A051}"/>
              </a:ext>
            </a:extLst>
          </p:cNvPr>
          <p:cNvGrpSpPr/>
          <p:nvPr/>
        </p:nvGrpSpPr>
        <p:grpSpPr>
          <a:xfrm>
            <a:off x="2095500" y="0"/>
            <a:ext cx="10096500" cy="6858000"/>
            <a:chOff x="664371" y="0"/>
            <a:chExt cx="11527629" cy="6858000"/>
          </a:xfrm>
        </p:grpSpPr>
        <p:sp>
          <p:nvSpPr>
            <p:cNvPr id="78" name="Rectangle 77">
              <a:extLst>
                <a:ext uri="{FF2B5EF4-FFF2-40B4-BE49-F238E27FC236}">
                  <a16:creationId xmlns:a16="http://schemas.microsoft.com/office/drawing/2014/main" id="{9A1A2D87-FC71-99AB-5FBA-31751458D1B5}"/>
                </a:ext>
              </a:extLst>
            </p:cNvPr>
            <p:cNvSpPr/>
            <p:nvPr/>
          </p:nvSpPr>
          <p:spPr>
            <a:xfrm>
              <a:off x="1602333" y="1621"/>
              <a:ext cx="8069920" cy="520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rgbClr val="4C2600"/>
                  </a:solidFill>
                  <a:latin typeface="Cambria" panose="02040503050406030204" pitchFamily="18" charset="0"/>
                  <a:ea typeface="Cambria" panose="02040503050406030204" pitchFamily="18" charset="0"/>
                </a:rPr>
                <a:t>Guidelines for Individualized Academic Curriculum and ITS Implementation  for K-12 Students</a:t>
              </a:r>
              <a:r>
                <a:rPr lang="en-US" dirty="0">
                  <a:solidFill>
                    <a:srgbClr val="4C2600"/>
                  </a:solidFill>
                  <a:latin typeface="Cambria" panose="02040503050406030204" pitchFamily="18" charset="0"/>
                  <a:ea typeface="Cambria" panose="02040503050406030204" pitchFamily="18" charset="0"/>
                </a:rPr>
                <a:t>: </a:t>
              </a:r>
              <a:r>
                <a:rPr lang="en-US" i="1" dirty="0">
                  <a:solidFill>
                    <a:srgbClr val="4C2600"/>
                  </a:solidFill>
                  <a:latin typeface="Cambria" panose="02040503050406030204" pitchFamily="18" charset="0"/>
                  <a:ea typeface="Cambria" panose="02040503050406030204" pitchFamily="18" charset="0"/>
                </a:rPr>
                <a:t>a Resource Guide</a:t>
              </a:r>
            </a:p>
          </p:txBody>
        </p:sp>
        <p:sp>
          <p:nvSpPr>
            <p:cNvPr id="29" name="Rectangle 28">
              <a:extLst>
                <a:ext uri="{FF2B5EF4-FFF2-40B4-BE49-F238E27FC236}">
                  <a16:creationId xmlns:a16="http://schemas.microsoft.com/office/drawing/2014/main" id="{5EABB6C9-972F-F4F6-E911-E71366BA8B5D}"/>
                </a:ext>
              </a:extLst>
            </p:cNvPr>
            <p:cNvSpPr/>
            <p:nvPr/>
          </p:nvSpPr>
          <p:spPr>
            <a:xfrm>
              <a:off x="664371" y="0"/>
              <a:ext cx="45719" cy="6858000"/>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AEFA0BDF-EBE3-F933-EF03-DEF4C3C92155}"/>
                </a:ext>
              </a:extLst>
            </p:cNvPr>
            <p:cNvSpPr/>
            <p:nvPr/>
          </p:nvSpPr>
          <p:spPr>
            <a:xfrm rot="5400000">
              <a:off x="6415024" y="-5197445"/>
              <a:ext cx="50876" cy="11503077"/>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EF351E8E-9F85-34C0-FE20-F19CDE0E9099}"/>
                </a:ext>
              </a:extLst>
            </p:cNvPr>
            <p:cNvSpPr/>
            <p:nvPr/>
          </p:nvSpPr>
          <p:spPr>
            <a:xfrm>
              <a:off x="710090" y="578820"/>
              <a:ext cx="7945418" cy="448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u="sng" dirty="0">
                  <a:solidFill>
                    <a:srgbClr val="4C2600"/>
                  </a:solidFill>
                  <a:latin typeface="Cambria" panose="02040503050406030204" pitchFamily="18" charset="0"/>
                  <a:ea typeface="Cambria" panose="02040503050406030204" pitchFamily="18" charset="0"/>
                  <a:cs typeface="Sanskrit Text" panose="020B0502040204020203" pitchFamily="18" charset="0"/>
                </a:rPr>
                <a:t>Guidelines for Individualized Academic Curriculum</a:t>
              </a:r>
              <a:endParaRPr lang="en-US" sz="1600" dirty="0">
                <a:solidFill>
                  <a:srgbClr val="4C2600"/>
                </a:solidFill>
                <a:latin typeface="Cambria" panose="02040503050406030204" pitchFamily="18" charset="0"/>
                <a:ea typeface="Cambria" panose="02040503050406030204" pitchFamily="18" charset="0"/>
                <a:cs typeface="Sanskrit Text" panose="020B0502040204020203" pitchFamily="18" charset="0"/>
              </a:endParaRPr>
            </a:p>
          </p:txBody>
        </p:sp>
      </p:grpSp>
      <p:graphicFrame>
        <p:nvGraphicFramePr>
          <p:cNvPr id="3" name="Table 2">
            <a:extLst>
              <a:ext uri="{FF2B5EF4-FFF2-40B4-BE49-F238E27FC236}">
                <a16:creationId xmlns:a16="http://schemas.microsoft.com/office/drawing/2014/main" id="{8F2D5A22-F3E5-D0BD-572C-18D7E08625FB}"/>
              </a:ext>
            </a:extLst>
          </p:cNvPr>
          <p:cNvGraphicFramePr>
            <a:graphicFrameLocks noGrp="1"/>
          </p:cNvGraphicFramePr>
          <p:nvPr>
            <p:extLst>
              <p:ext uri="{D42A27DB-BD31-4B8C-83A1-F6EECF244321}">
                <p14:modId xmlns:p14="http://schemas.microsoft.com/office/powerpoint/2010/main" val="376262658"/>
              </p:ext>
            </p:extLst>
          </p:nvPr>
        </p:nvGraphicFramePr>
        <p:xfrm>
          <a:off x="2204005" y="1060067"/>
          <a:ext cx="9784795" cy="5264265"/>
        </p:xfrm>
        <a:graphic>
          <a:graphicData uri="http://schemas.openxmlformats.org/drawingml/2006/table">
            <a:tbl>
              <a:tblPr/>
              <a:tblGrid>
                <a:gridCol w="1015489">
                  <a:extLst>
                    <a:ext uri="{9D8B030D-6E8A-4147-A177-3AD203B41FA5}">
                      <a16:colId xmlns:a16="http://schemas.microsoft.com/office/drawing/2014/main" val="1167279916"/>
                    </a:ext>
                  </a:extLst>
                </a:gridCol>
                <a:gridCol w="8769306">
                  <a:extLst>
                    <a:ext uri="{9D8B030D-6E8A-4147-A177-3AD203B41FA5}">
                      <a16:colId xmlns:a16="http://schemas.microsoft.com/office/drawing/2014/main" val="956683672"/>
                    </a:ext>
                  </a:extLst>
                </a:gridCol>
              </a:tblGrid>
              <a:tr h="342574">
                <a:tc>
                  <a:txBody>
                    <a:bodyPr/>
                    <a:lstStyle/>
                    <a:p>
                      <a:pPr rtl="0" fontAlgn="b"/>
                      <a:r>
                        <a:rPr lang="en-US" sz="1200" b="1" dirty="0">
                          <a:solidFill>
                            <a:srgbClr val="FFFFFF"/>
                          </a:solidFill>
                          <a:effectLst/>
                          <a:latin typeface="Cambria" panose="02040503050406030204" pitchFamily="18" charset="0"/>
                          <a:ea typeface="Cambria" panose="02040503050406030204" pitchFamily="18" charset="0"/>
                        </a:rPr>
                        <a:t>Requirement</a:t>
                      </a: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rgbClr val="CCCCCC"/>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FF8C00"/>
                    </a:solidFill>
                  </a:tcPr>
                </a:tc>
                <a:tc>
                  <a:txBody>
                    <a:bodyPr/>
                    <a:lstStyle/>
                    <a:p>
                      <a:pPr rtl="0" fontAlgn="b"/>
                      <a:r>
                        <a:rPr lang="en-US" sz="1200" b="1" dirty="0">
                          <a:solidFill>
                            <a:srgbClr val="FFFFFF"/>
                          </a:solidFill>
                          <a:effectLst/>
                          <a:latin typeface="Cambria" panose="02040503050406030204" pitchFamily="18" charset="0"/>
                          <a:ea typeface="Cambria" panose="02040503050406030204" pitchFamily="18" charset="0"/>
                        </a:rPr>
                        <a:t>Description</a:t>
                      </a:r>
                    </a:p>
                  </a:txBody>
                  <a:tcPr marL="11797" marR="11797" marT="7864" marB="7864" anchor="ctr">
                    <a:lnL w="9525" cap="flat" cmpd="sng" algn="ctr">
                      <a:solidFill>
                        <a:srgbClr val="CCCCCC"/>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FF8C00"/>
                    </a:solidFill>
                  </a:tcPr>
                </a:tc>
                <a:extLst>
                  <a:ext uri="{0D108BD9-81ED-4DB2-BD59-A6C34878D82A}">
                    <a16:rowId xmlns:a16="http://schemas.microsoft.com/office/drawing/2014/main" val="1630434968"/>
                  </a:ext>
                </a:extLst>
              </a:tr>
              <a:tr h="313123">
                <a:tc>
                  <a:txBody>
                    <a:bodyPr/>
                    <a:lstStyle/>
                    <a:p>
                      <a:pPr rtl="0" fontAlgn="b"/>
                      <a:r>
                        <a:rPr lang="en-US" sz="1050" b="0" dirty="0">
                          <a:solidFill>
                            <a:srgbClr val="000000"/>
                          </a:solidFill>
                          <a:effectLst/>
                          <a:latin typeface="Cambria" panose="02040503050406030204" pitchFamily="18" charset="0"/>
                          <a:ea typeface="Cambria" panose="02040503050406030204" pitchFamily="18" charset="0"/>
                        </a:rPr>
                        <a:t>(a) General</a:t>
                      </a: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Below is a proposed set of guidelines for parents, teachers, and tutors to use in the creation of a students' personalized academic curriculum (or individualized learning plan, or individualized curriculum outline, or personalized academic plan)</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4156047164"/>
                  </a:ext>
                </a:extLst>
              </a:tr>
              <a:tr h="179897">
                <a:tc>
                  <a:txBody>
                    <a:bodyPr/>
                    <a:lstStyle/>
                    <a:p>
                      <a:pPr rtl="0" fontAlgn="b"/>
                      <a:endParaRPr lang="en-US" sz="1050" dirty="0">
                        <a:effectLst/>
                        <a:latin typeface="Cambria" panose="02040503050406030204" pitchFamily="18" charset="0"/>
                        <a:ea typeface="Cambria" panose="02040503050406030204" pitchFamily="18" charset="0"/>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1) A statement of the child's present levels of academic achievement and functional performance, including –</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3596496906"/>
                  </a:ext>
                </a:extLst>
              </a:tr>
              <a:tr h="179897">
                <a:tc>
                  <a:txBody>
                    <a:bodyPr/>
                    <a:lstStyle/>
                    <a:p>
                      <a:pPr rtl="0" fontAlgn="b"/>
                      <a:endParaRPr lang="en-US" sz="1050" dirty="0">
                        <a:effectLst/>
                        <a:latin typeface="Cambria" panose="02040503050406030204" pitchFamily="18" charset="0"/>
                        <a:ea typeface="Cambria" panose="02040503050406030204" pitchFamily="18" charset="0"/>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2)</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1658008889"/>
                  </a:ext>
                </a:extLst>
              </a:tr>
              <a:tr h="179897">
                <a:tc>
                  <a:txBody>
                    <a:bodyPr/>
                    <a:lstStyle/>
                    <a:p>
                      <a:pPr rtl="0" fontAlgn="b"/>
                      <a:endParaRPr lang="en-US" sz="1050" dirty="0">
                        <a:effectLst/>
                        <a:latin typeface="Cambria" panose="02040503050406030204" pitchFamily="18" charset="0"/>
                        <a:ea typeface="Cambria" panose="02040503050406030204" pitchFamily="18" charset="0"/>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a) A statement of measurable annual goals, including academic and functional goals designed to –</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2247898035"/>
                  </a:ext>
                </a:extLst>
              </a:tr>
              <a:tr h="179897">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dirty="0" err="1">
                          <a:solidFill>
                            <a:srgbClr val="000000"/>
                          </a:solidFill>
                          <a:effectLst/>
                          <a:latin typeface="Cambria" panose="02040503050406030204" pitchFamily="18" charset="0"/>
                          <a:ea typeface="Cambria" panose="02040503050406030204" pitchFamily="18" charset="0"/>
                        </a:rPr>
                        <a:t>i</a:t>
                      </a:r>
                      <a:r>
                        <a:rPr lang="en-US" sz="1000" b="0" dirty="0">
                          <a:solidFill>
                            <a:srgbClr val="000000"/>
                          </a:solidFill>
                          <a:effectLst/>
                          <a:latin typeface="Cambria" panose="02040503050406030204" pitchFamily="18" charset="0"/>
                          <a:ea typeface="Cambria" panose="02040503050406030204" pitchFamily="18" charset="0"/>
                        </a:rPr>
                        <a:t>) Meet the child's needs to enable the child to be involved in and make progress in the general education curriculum; and</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2127346034"/>
                  </a:ext>
                </a:extLst>
              </a:tr>
              <a:tr h="179897">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3) A description of -</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4278892410"/>
                  </a:ext>
                </a:extLst>
              </a:tr>
              <a:tr h="179897">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a) How the child's progress toward meeting the annual goals described in paragraph (2) of this section will be measured; and</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3816790728"/>
                  </a:ext>
                </a:extLst>
              </a:tr>
              <a:tr h="313123">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b) When periodic reports on the progress the child is making toward meeting the annual goals (such as through the use of quarterly or other periodic reports, concurrent with the issuance of report cards) will be provided;</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3376138228"/>
                  </a:ext>
                </a:extLst>
              </a:tr>
              <a:tr h="462002">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4) A statement of the education and related services and supplementary aids and services, based on peer-reviewed research to the extent practicable, to be provided to the child, or on behalf of the child, and a statement of the program modifications or supports for school personnel that will be provided to enable the child –</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1751909964"/>
                  </a:ext>
                </a:extLst>
              </a:tr>
              <a:tr h="179897">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a) To advance appropriately toward attaining the annual goals;</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182365059"/>
                  </a:ext>
                </a:extLst>
              </a:tr>
              <a:tr h="313123">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i="0" dirty="0">
                          <a:solidFill>
                            <a:srgbClr val="000000"/>
                          </a:solidFill>
                          <a:effectLst/>
                          <a:latin typeface="Cambria" panose="02040503050406030204" pitchFamily="18" charset="0"/>
                          <a:ea typeface="Cambria" panose="02040503050406030204" pitchFamily="18" charset="0"/>
                        </a:rPr>
                        <a:t>b) To be involved in and make progress in the general education curriculum in accordance with paragraph </a:t>
                      </a:r>
                      <a:r>
                        <a:rPr lang="en-US" sz="1000" b="1" i="0" dirty="0">
                          <a:solidFill>
                            <a:srgbClr val="00FF00"/>
                          </a:solidFill>
                          <a:effectLst/>
                          <a:latin typeface="Cambria" panose="02040503050406030204" pitchFamily="18" charset="0"/>
                          <a:ea typeface="Cambria" panose="02040503050406030204" pitchFamily="18" charset="0"/>
                        </a:rPr>
                        <a:t>(a)</a:t>
                      </a:r>
                      <a:r>
                        <a:rPr lang="en-US" sz="1000" b="0" i="0" dirty="0">
                          <a:solidFill>
                            <a:srgbClr val="000000"/>
                          </a:solidFill>
                          <a:effectLst/>
                          <a:latin typeface="Cambria" panose="02040503050406030204" pitchFamily="18" charset="0"/>
                          <a:ea typeface="Cambria" panose="02040503050406030204" pitchFamily="18" charset="0"/>
                        </a:rPr>
                        <a:t>(1) of this section, and to participate in extracurricular and other nonacademic activities; and</a:t>
                      </a:r>
                      <a:endParaRPr lang="en-US" sz="1000" b="0" dirty="0">
                        <a:solidFill>
                          <a:srgbClr val="000000"/>
                        </a:solidFill>
                        <a:effectLst/>
                        <a:latin typeface="Cambria" panose="02040503050406030204" pitchFamily="18" charset="0"/>
                        <a:ea typeface="Cambria" panose="02040503050406030204" pitchFamily="18" charset="0"/>
                      </a:endParaRP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899073899"/>
                  </a:ext>
                </a:extLst>
              </a:tr>
              <a:tr h="179897">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c) To be educated and participate with other children in the activities described in this section;</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2429108072"/>
                  </a:ext>
                </a:extLst>
              </a:tr>
              <a:tr h="179897">
                <a:tc>
                  <a:txBody>
                    <a:bodyPr/>
                    <a:lstStyle/>
                    <a:p>
                      <a:pPr marL="0" algn="l" defTabSz="914400" rtl="0" eaLnBrk="1" fontAlgn="b" latinLnBrk="0" hangingPunct="1"/>
                      <a:endParaRPr lang="en-US" sz="1050" kern="1200" dirty="0">
                        <a:solidFill>
                          <a:schemeClr val="tx1"/>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marL="0" algn="l" defTabSz="914400" rtl="0" eaLnBrk="1" fontAlgn="b" latinLnBrk="0" hangingPunct="1"/>
                      <a:r>
                        <a:rPr lang="en-US" sz="1000" kern="1200" dirty="0">
                          <a:solidFill>
                            <a:schemeClr val="tx1"/>
                          </a:solidFill>
                          <a:effectLst/>
                          <a:latin typeface="Cambria" panose="02040503050406030204" pitchFamily="18" charset="0"/>
                          <a:ea typeface="Cambria" panose="02040503050406030204" pitchFamily="18" charset="0"/>
                          <a:cs typeface="+mn-cs"/>
                        </a:rPr>
                        <a:t>6)</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2625015271"/>
                  </a:ext>
                </a:extLst>
              </a:tr>
              <a:tr h="179897">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a) A statement to measure the academic achievement and functional performance of the child on State and districtwide assessments; and</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2076914230"/>
                  </a:ext>
                </a:extLst>
              </a:tr>
              <a:tr h="179897">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ii) The particular alternate assessment selected is appropriate for the child; and</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830184442"/>
                  </a:ext>
                </a:extLst>
              </a:tr>
              <a:tr h="313123">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i="1" dirty="0">
                          <a:solidFill>
                            <a:srgbClr val="000000"/>
                          </a:solidFill>
                          <a:effectLst/>
                          <a:latin typeface="Cambria" panose="02040503050406030204" pitchFamily="18" charset="0"/>
                          <a:ea typeface="Cambria" panose="02040503050406030204" pitchFamily="18" charset="0"/>
                        </a:rPr>
                        <a:t>7) The projected date for the beginning of the services and modifications described in paragraph (a)(4) of this section, and the anticipated frequency, location, and duration of those services and modifications.</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2572355337"/>
                  </a:ext>
                </a:extLst>
              </a:tr>
              <a:tr h="328011">
                <a:tc>
                  <a:txBody>
                    <a:bodyPr/>
                    <a:lstStyle/>
                    <a:p>
                      <a:pPr marL="0" algn="l" defTabSz="914400" rtl="0" eaLnBrk="1" fontAlgn="b" latinLnBrk="0" hangingPunct="1"/>
                      <a:r>
                        <a:rPr lang="en-US" sz="1050" b="0" kern="1200" dirty="0">
                          <a:solidFill>
                            <a:srgbClr val="000000"/>
                          </a:solidFill>
                          <a:effectLst/>
                          <a:latin typeface="Cambria" panose="02040503050406030204" pitchFamily="18" charset="0"/>
                          <a:ea typeface="Cambria" panose="02040503050406030204" pitchFamily="18" charset="0"/>
                          <a:cs typeface="+mn-cs"/>
                        </a:rPr>
                        <a:t>(b) Transition services</a:t>
                      </a: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Beginning not later than the first PAC (ILP/PAP/IAP/IAC/ICO) to be in effect when the child turns 16, or younger if determined appropriate by the PAC (ILP/PAP/IAP/IAC/ICO) Team, and updated annually, thereafter, the IEP must include -</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3210682286"/>
                  </a:ext>
                </a:extLst>
              </a:tr>
              <a:tr h="313123">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(1) Appropriate measurable postsecondary goals based upon age-appropriate transition assessments related to training, education, employment, and, where appropriate, independent living skills; and</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1358457538"/>
                  </a:ext>
                </a:extLst>
              </a:tr>
              <a:tr h="179897">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(2) The transition services (including courses of study) needed to assist the child in reaching those goals.</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312276251"/>
                  </a:ext>
                </a:extLst>
              </a:tr>
              <a:tr h="351591">
                <a:tc gridSpan="2">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50" b="0" kern="1200" dirty="0">
                          <a:solidFill>
                            <a:srgbClr val="000000"/>
                          </a:solidFill>
                          <a:effectLst/>
                          <a:latin typeface="Cambria" panose="02040503050406030204" pitchFamily="18" charset="0"/>
                          <a:ea typeface="Cambria" panose="02040503050406030204" pitchFamily="18" charset="0"/>
                          <a:cs typeface="+mn-cs"/>
                        </a:rPr>
                        <a:t>CS6460_Summer2022_TBPizzone</a:t>
                      </a:r>
                    </a:p>
                  </a:txBody>
                  <a:tcPr marL="11797" marR="11797" marT="7864" marB="786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hMerge="1">
                  <a:txBody>
                    <a:bodyPr/>
                    <a:lstStyle/>
                    <a:p>
                      <a:pPr rtl="0" fontAlgn="b"/>
                      <a:endParaRPr lang="en-US" sz="1000" dirty="0">
                        <a:effectLst/>
                        <a:latin typeface="Cambria" panose="02040503050406030204" pitchFamily="18" charset="0"/>
                        <a:ea typeface="Cambria" panose="02040503050406030204" pitchFamily="18" charset="0"/>
                      </a:endParaRP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2613655097"/>
                  </a:ext>
                </a:extLst>
              </a:tr>
            </a:tbl>
          </a:graphicData>
        </a:graphic>
      </p:graphicFrame>
      <p:sp>
        <p:nvSpPr>
          <p:cNvPr id="18" name="Rectangle 17">
            <a:extLst>
              <a:ext uri="{FF2B5EF4-FFF2-40B4-BE49-F238E27FC236}">
                <a16:creationId xmlns:a16="http://schemas.microsoft.com/office/drawing/2014/main" id="{C289E51A-7424-4641-9327-42BFFDFDA7EA}"/>
              </a:ext>
            </a:extLst>
          </p:cNvPr>
          <p:cNvSpPr/>
          <p:nvPr/>
        </p:nvSpPr>
        <p:spPr>
          <a:xfrm>
            <a:off x="161973" y="1613690"/>
            <a:ext cx="1865065" cy="50570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pPr marR="457200" defTabSz="3086100" rtl="0">
              <a:spcBef>
                <a:spcPts val="0"/>
              </a:spcBef>
            </a:pPr>
            <a:r>
              <a:rPr lang="en-US" sz="1600" b="1" u="sng" dirty="0">
                <a:solidFill>
                  <a:schemeClr val="bg2">
                    <a:lumMod val="10000"/>
                  </a:schemeClr>
                </a:solidFill>
                <a:latin typeface="Cambria" panose="02040503050406030204" pitchFamily="18" charset="0"/>
                <a:ea typeface="Cambria" panose="02040503050406030204" pitchFamily="18" charset="0"/>
              </a:rPr>
              <a:t>Academic Planning</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Background Information</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Guidelines</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Assessment Links</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Research Log</a:t>
            </a:r>
          </a:p>
          <a:p>
            <a:pPr marR="457200" rtl="0">
              <a:spcBef>
                <a:spcPts val="0"/>
              </a:spcBef>
              <a:tabLst>
                <a:tab pos="461963" algn="l"/>
              </a:tabLst>
            </a:pPr>
            <a:endParaRPr lang="en-US" sz="1600" b="1" dirty="0">
              <a:solidFill>
                <a:schemeClr val="bg2">
                  <a:lumMod val="10000"/>
                </a:schemeClr>
              </a:solidFill>
              <a:latin typeface="Cambria" panose="02040503050406030204" pitchFamily="18" charset="0"/>
              <a:ea typeface="Cambria" panose="02040503050406030204" pitchFamily="18" charset="0"/>
            </a:endParaRPr>
          </a:p>
          <a:p>
            <a:pPr marR="457200" rtl="0">
              <a:spcBef>
                <a:spcPts val="0"/>
              </a:spcBef>
              <a:tabLst>
                <a:tab pos="461963" algn="l"/>
              </a:tabLst>
            </a:pPr>
            <a:r>
              <a:rPr lang="en-US" sz="1600" b="1" u="sng" dirty="0">
                <a:solidFill>
                  <a:schemeClr val="bg2">
                    <a:lumMod val="10000"/>
                  </a:schemeClr>
                </a:solidFill>
                <a:latin typeface="Cambria" panose="02040503050406030204" pitchFamily="18" charset="0"/>
                <a:ea typeface="Cambria" panose="02040503050406030204" pitchFamily="18" charset="0"/>
              </a:rPr>
              <a:t>ITS Search</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Background Information</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Search Tool</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Full School List</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Research Log</a:t>
            </a:r>
          </a:p>
          <a:p>
            <a:pPr marL="171450" marR="457200" lvl="2" indent="-171450">
              <a:spcAft>
                <a:spcPts val="600"/>
              </a:spcAft>
              <a:buFont typeface="Wingdings" panose="05000000000000000000" pitchFamily="2" charset="2"/>
              <a:buChar char="q"/>
              <a:tabLst>
                <a:tab pos="461963" algn="l"/>
              </a:tabLst>
            </a:pPr>
            <a:endParaRPr lang="en-US" sz="1200" dirty="0">
              <a:solidFill>
                <a:schemeClr val="bg2">
                  <a:lumMod val="10000"/>
                </a:schemeClr>
              </a:solidFill>
              <a:latin typeface="Cambria" panose="02040503050406030204" pitchFamily="18" charset="0"/>
              <a:ea typeface="Cambria" panose="02040503050406030204" pitchFamily="18" charset="0"/>
            </a:endParaRPr>
          </a:p>
          <a:p>
            <a:pPr marR="457200" rtl="0">
              <a:spcBef>
                <a:spcPts val="0"/>
              </a:spcBef>
              <a:tabLst>
                <a:tab pos="461963" algn="l"/>
              </a:tabLst>
            </a:pPr>
            <a:r>
              <a:rPr lang="en-US" sz="1600" b="1" u="sng" dirty="0">
                <a:solidFill>
                  <a:schemeClr val="bg2">
                    <a:lumMod val="10000"/>
                  </a:schemeClr>
                </a:solidFill>
                <a:latin typeface="Cambria" panose="02040503050406030204" pitchFamily="18" charset="0"/>
                <a:ea typeface="Cambria" panose="02040503050406030204" pitchFamily="18" charset="0"/>
              </a:rPr>
              <a:t>More</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GIACII-K12 is…</a:t>
            </a:r>
          </a:p>
          <a:p>
            <a:pPr marL="171450" marR="457200" lvl="2" indent="-171450">
              <a:spcAft>
                <a:spcPts val="600"/>
              </a:spcAft>
              <a:buFont typeface="Wingdings" panose="05000000000000000000" pitchFamily="2" charset="2"/>
              <a:buChar char="q"/>
              <a:tabLst>
                <a:tab pos="461963" algn="l"/>
              </a:tabLst>
            </a:pPr>
            <a:r>
              <a:rPr lang="en-US" sz="1200" dirty="0">
                <a:solidFill>
                  <a:schemeClr val="tx1"/>
                </a:solidFill>
                <a:latin typeface="Cambria" panose="02040503050406030204" pitchFamily="18" charset="0"/>
                <a:ea typeface="Cambria" panose="02040503050406030204" pitchFamily="18" charset="0"/>
              </a:rPr>
              <a:t>GIACII-K12 </a:t>
            </a:r>
            <a:r>
              <a:rPr lang="en-US" sz="1200" dirty="0">
                <a:solidFill>
                  <a:schemeClr val="bg2">
                    <a:lumMod val="10000"/>
                  </a:schemeClr>
                </a:solidFill>
                <a:latin typeface="Cambria" panose="02040503050406030204" pitchFamily="18" charset="0"/>
                <a:ea typeface="Cambria" panose="02040503050406030204" pitchFamily="18" charset="0"/>
              </a:rPr>
              <a:t>is not…</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Terminology</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Additional Resources</a:t>
            </a:r>
          </a:p>
        </p:txBody>
      </p:sp>
      <p:grpSp>
        <p:nvGrpSpPr>
          <p:cNvPr id="20" name="Group 19">
            <a:extLst>
              <a:ext uri="{FF2B5EF4-FFF2-40B4-BE49-F238E27FC236}">
                <a16:creationId xmlns:a16="http://schemas.microsoft.com/office/drawing/2014/main" id="{97DF60F3-B4AE-D7C0-B020-3BDE75868092}"/>
              </a:ext>
            </a:extLst>
          </p:cNvPr>
          <p:cNvGrpSpPr/>
          <p:nvPr/>
        </p:nvGrpSpPr>
        <p:grpSpPr>
          <a:xfrm>
            <a:off x="49800" y="187266"/>
            <a:ext cx="378801" cy="520239"/>
            <a:chOff x="124093" y="187267"/>
            <a:chExt cx="707923" cy="520239"/>
          </a:xfrm>
        </p:grpSpPr>
        <p:sp>
          <p:nvSpPr>
            <p:cNvPr id="21" name="Rectangle: Rounded Corners 20">
              <a:extLst>
                <a:ext uri="{FF2B5EF4-FFF2-40B4-BE49-F238E27FC236}">
                  <a16:creationId xmlns:a16="http://schemas.microsoft.com/office/drawing/2014/main" id="{7D7ECF71-CF61-6E87-4F1C-FE8A9627FD3D}"/>
                </a:ext>
              </a:extLst>
            </p:cNvPr>
            <p:cNvSpPr/>
            <p:nvPr/>
          </p:nvSpPr>
          <p:spPr>
            <a:xfrm>
              <a:off x="124093" y="187267"/>
              <a:ext cx="707923" cy="520239"/>
            </a:xfrm>
            <a:prstGeom prst="roundRect">
              <a:avLst/>
            </a:prstGeom>
            <a:solidFill>
              <a:srgbClr val="FFB469"/>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2" name="Rectangle 21">
              <a:extLst>
                <a:ext uri="{FF2B5EF4-FFF2-40B4-BE49-F238E27FC236}">
                  <a16:creationId xmlns:a16="http://schemas.microsoft.com/office/drawing/2014/main" id="{DE4B6AE3-169B-770E-E2E7-A5A65837699A}"/>
                </a:ext>
              </a:extLst>
            </p:cNvPr>
            <p:cNvSpPr/>
            <p:nvPr/>
          </p:nvSpPr>
          <p:spPr>
            <a:xfrm>
              <a:off x="202108" y="322928"/>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3" name="Rectangle 22">
              <a:extLst>
                <a:ext uri="{FF2B5EF4-FFF2-40B4-BE49-F238E27FC236}">
                  <a16:creationId xmlns:a16="http://schemas.microsoft.com/office/drawing/2014/main" id="{72DAEC60-54B1-EBDB-96D7-93C3778EE566}"/>
                </a:ext>
              </a:extLst>
            </p:cNvPr>
            <p:cNvSpPr/>
            <p:nvPr/>
          </p:nvSpPr>
          <p:spPr>
            <a:xfrm>
              <a:off x="202108" y="424528"/>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4" name="Rectangle 23">
              <a:extLst>
                <a:ext uri="{FF2B5EF4-FFF2-40B4-BE49-F238E27FC236}">
                  <a16:creationId xmlns:a16="http://schemas.microsoft.com/office/drawing/2014/main" id="{1F9083DE-735C-2B4E-2A5D-6E69AB45C2D6}"/>
                </a:ext>
              </a:extLst>
            </p:cNvPr>
            <p:cNvSpPr/>
            <p:nvPr/>
          </p:nvSpPr>
          <p:spPr>
            <a:xfrm>
              <a:off x="198384" y="533813"/>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spTree>
    <p:extLst>
      <p:ext uri="{BB962C8B-B14F-4D97-AF65-F5344CB8AC3E}">
        <p14:creationId xmlns:p14="http://schemas.microsoft.com/office/powerpoint/2010/main" val="2313993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262059" y="123825"/>
            <a:ext cx="8972552" cy="6989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Cambria" panose="02040503050406030204" pitchFamily="18" charset="0"/>
                <a:ea typeface="Cambria" panose="02040503050406030204" pitchFamily="18" charset="0"/>
              </a:rPr>
              <a:t>CSE 6242 Team #73: US School District Map Wireframe Prototype C</a:t>
            </a:r>
          </a:p>
        </p:txBody>
      </p:sp>
      <p:sp>
        <p:nvSpPr>
          <p:cNvPr id="12" name="TextBox 11"/>
          <p:cNvSpPr txBox="1"/>
          <p:nvPr/>
        </p:nvSpPr>
        <p:spPr>
          <a:xfrm>
            <a:off x="193220" y="880196"/>
            <a:ext cx="6669539" cy="338554"/>
          </a:xfrm>
          <a:prstGeom prst="rect">
            <a:avLst/>
          </a:prstGeom>
          <a:noFill/>
        </p:spPr>
        <p:txBody>
          <a:bodyPr wrap="square" rtlCol="0">
            <a:spAutoFit/>
          </a:bodyPr>
          <a:lstStyle/>
          <a:p>
            <a:r>
              <a:rPr lang="en-US" sz="1600" dirty="0">
                <a:latin typeface="Cambria" panose="02040503050406030204" pitchFamily="18" charset="0"/>
                <a:ea typeface="Cambria" panose="02040503050406030204" pitchFamily="18" charset="0"/>
              </a:rPr>
              <a:t>Comparison:     by Time     by State     by County     by City     by District</a:t>
            </a:r>
          </a:p>
        </p:txBody>
      </p:sp>
      <p:grpSp>
        <p:nvGrpSpPr>
          <p:cNvPr id="19" name="Group 18"/>
          <p:cNvGrpSpPr/>
          <p:nvPr/>
        </p:nvGrpSpPr>
        <p:grpSpPr>
          <a:xfrm>
            <a:off x="1502996" y="1007652"/>
            <a:ext cx="3843686" cy="83641"/>
            <a:chOff x="1974483" y="1016813"/>
            <a:chExt cx="3843686" cy="83641"/>
          </a:xfrm>
        </p:grpSpPr>
        <p:sp>
          <p:nvSpPr>
            <p:cNvPr id="13" name="Rectangle 12"/>
            <p:cNvSpPr/>
            <p:nvPr/>
          </p:nvSpPr>
          <p:spPr>
            <a:xfrm>
              <a:off x="2900086" y="1016813"/>
              <a:ext cx="81830" cy="808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4" name="Rectangle 13"/>
            <p:cNvSpPr/>
            <p:nvPr/>
          </p:nvSpPr>
          <p:spPr>
            <a:xfrm>
              <a:off x="3818075" y="1016813"/>
              <a:ext cx="81830" cy="808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5" name="Rectangle 14"/>
            <p:cNvSpPr/>
            <p:nvPr/>
          </p:nvSpPr>
          <p:spPr>
            <a:xfrm>
              <a:off x="4916393" y="1016813"/>
              <a:ext cx="81830" cy="808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6" name="Rectangle 15"/>
            <p:cNvSpPr/>
            <p:nvPr/>
          </p:nvSpPr>
          <p:spPr>
            <a:xfrm>
              <a:off x="5736339" y="1016813"/>
              <a:ext cx="81830" cy="808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7" name="Rectangle 16"/>
            <p:cNvSpPr/>
            <p:nvPr/>
          </p:nvSpPr>
          <p:spPr>
            <a:xfrm>
              <a:off x="1974483" y="1019634"/>
              <a:ext cx="81830" cy="808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a typeface="Cambria" panose="02040503050406030204" pitchFamily="18" charset="0"/>
              </a:endParaRPr>
            </a:p>
          </p:txBody>
        </p:sp>
      </p:grpSp>
      <p:sp>
        <p:nvSpPr>
          <p:cNvPr id="18" name="Rectangle 17"/>
          <p:cNvSpPr/>
          <p:nvPr/>
        </p:nvSpPr>
        <p:spPr>
          <a:xfrm>
            <a:off x="1414461" y="887216"/>
            <a:ext cx="4900613" cy="30482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0" name="Flowchart: Summing Junction 19"/>
          <p:cNvSpPr/>
          <p:nvPr/>
        </p:nvSpPr>
        <p:spPr>
          <a:xfrm>
            <a:off x="1506422" y="1015506"/>
            <a:ext cx="74981" cy="68628"/>
          </a:xfrm>
          <a:prstGeom prst="flowChartSummingJuncti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1" name="Flowchart: Summing Junction 20"/>
          <p:cNvSpPr/>
          <p:nvPr/>
        </p:nvSpPr>
        <p:spPr>
          <a:xfrm>
            <a:off x="2432025" y="1011792"/>
            <a:ext cx="74981" cy="68628"/>
          </a:xfrm>
          <a:prstGeom prst="flowChartSummingJuncti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2" name="Rectangle 21"/>
          <p:cNvSpPr/>
          <p:nvPr/>
        </p:nvSpPr>
        <p:spPr>
          <a:xfrm>
            <a:off x="2031155" y="6019811"/>
            <a:ext cx="1585076" cy="2699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mbria" panose="02040503050406030204" pitchFamily="18" charset="0"/>
                <a:ea typeface="Cambria" panose="02040503050406030204" pitchFamily="18" charset="0"/>
              </a:rPr>
              <a:t>2010-2015</a:t>
            </a:r>
          </a:p>
        </p:txBody>
      </p:sp>
      <p:sp>
        <p:nvSpPr>
          <p:cNvPr id="23" name="Rectangle 22"/>
          <p:cNvSpPr/>
          <p:nvPr/>
        </p:nvSpPr>
        <p:spPr>
          <a:xfrm>
            <a:off x="7199693" y="6019811"/>
            <a:ext cx="1585076" cy="2699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mbria" panose="02040503050406030204" pitchFamily="18" charset="0"/>
                <a:ea typeface="Cambria" panose="02040503050406030204" pitchFamily="18" charset="0"/>
              </a:rPr>
              <a:t>2015-2020</a:t>
            </a:r>
          </a:p>
        </p:txBody>
      </p:sp>
      <p:sp>
        <p:nvSpPr>
          <p:cNvPr id="24" name="Rectangle 23"/>
          <p:cNvSpPr/>
          <p:nvPr/>
        </p:nvSpPr>
        <p:spPr>
          <a:xfrm>
            <a:off x="293795" y="6019811"/>
            <a:ext cx="1585076" cy="269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mbria" panose="02040503050406030204" pitchFamily="18" charset="0"/>
                <a:ea typeface="Cambria" panose="02040503050406030204" pitchFamily="18" charset="0"/>
              </a:rPr>
              <a:t>Time Range 1:</a:t>
            </a:r>
          </a:p>
        </p:txBody>
      </p:sp>
      <p:sp>
        <p:nvSpPr>
          <p:cNvPr id="25" name="Rectangle 24"/>
          <p:cNvSpPr/>
          <p:nvPr/>
        </p:nvSpPr>
        <p:spPr>
          <a:xfrm>
            <a:off x="5462333" y="6019811"/>
            <a:ext cx="1585076" cy="269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mbria" panose="02040503050406030204" pitchFamily="18" charset="0"/>
                <a:ea typeface="Cambria" panose="02040503050406030204" pitchFamily="18" charset="0"/>
              </a:rPr>
              <a:t>Time Range 2:</a:t>
            </a:r>
          </a:p>
        </p:txBody>
      </p:sp>
      <p:sp>
        <p:nvSpPr>
          <p:cNvPr id="35" name="TextBox 34"/>
          <p:cNvSpPr txBox="1"/>
          <p:nvPr/>
        </p:nvSpPr>
        <p:spPr>
          <a:xfrm>
            <a:off x="293795" y="6386592"/>
            <a:ext cx="3863885" cy="338554"/>
          </a:xfrm>
          <a:prstGeom prst="rect">
            <a:avLst/>
          </a:prstGeom>
          <a:noFill/>
        </p:spPr>
        <p:txBody>
          <a:bodyPr wrap="square" rtlCol="0">
            <a:spAutoFit/>
          </a:bodyPr>
          <a:lstStyle/>
          <a:p>
            <a:r>
              <a:rPr lang="en-US" sz="1600" dirty="0">
                <a:latin typeface="Cambria" panose="02040503050406030204" pitchFamily="18" charset="0"/>
                <a:ea typeface="Cambria" panose="02040503050406030204" pitchFamily="18" charset="0"/>
              </a:rPr>
              <a:t>Time Interval:      10 Year     5 Year     2 Year</a:t>
            </a:r>
          </a:p>
        </p:txBody>
      </p:sp>
      <p:grpSp>
        <p:nvGrpSpPr>
          <p:cNvPr id="36" name="Group 35"/>
          <p:cNvGrpSpPr/>
          <p:nvPr/>
        </p:nvGrpSpPr>
        <p:grpSpPr>
          <a:xfrm>
            <a:off x="1740233" y="6512184"/>
            <a:ext cx="1695903" cy="80820"/>
            <a:chOff x="2009508" y="1007098"/>
            <a:chExt cx="1824450" cy="80820"/>
          </a:xfrm>
        </p:grpSpPr>
        <p:sp>
          <p:nvSpPr>
            <p:cNvPr id="37" name="Rectangle 36"/>
            <p:cNvSpPr/>
            <p:nvPr/>
          </p:nvSpPr>
          <p:spPr>
            <a:xfrm>
              <a:off x="2942276" y="1007098"/>
              <a:ext cx="81830" cy="808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38" name="Rectangle 37"/>
            <p:cNvSpPr/>
            <p:nvPr/>
          </p:nvSpPr>
          <p:spPr>
            <a:xfrm>
              <a:off x="3752128" y="1007098"/>
              <a:ext cx="81830" cy="808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41" name="Rectangle 40"/>
            <p:cNvSpPr/>
            <p:nvPr/>
          </p:nvSpPr>
          <p:spPr>
            <a:xfrm>
              <a:off x="2009508" y="1007098"/>
              <a:ext cx="81830" cy="808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a typeface="Cambria" panose="02040503050406030204" pitchFamily="18" charset="0"/>
              </a:endParaRPr>
            </a:p>
          </p:txBody>
        </p:sp>
      </p:grpSp>
      <p:sp>
        <p:nvSpPr>
          <p:cNvPr id="43" name="Flowchart: Summing Junction 42"/>
          <p:cNvSpPr/>
          <p:nvPr/>
        </p:nvSpPr>
        <p:spPr>
          <a:xfrm>
            <a:off x="2607280" y="6515359"/>
            <a:ext cx="74981" cy="68628"/>
          </a:xfrm>
          <a:prstGeom prst="flowChartSummingJuncti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47" name="TextBox 46"/>
          <p:cNvSpPr txBox="1"/>
          <p:nvPr/>
        </p:nvSpPr>
        <p:spPr>
          <a:xfrm>
            <a:off x="5476991" y="6386592"/>
            <a:ext cx="3863885" cy="338554"/>
          </a:xfrm>
          <a:prstGeom prst="rect">
            <a:avLst/>
          </a:prstGeom>
          <a:noFill/>
        </p:spPr>
        <p:txBody>
          <a:bodyPr wrap="square" rtlCol="0">
            <a:spAutoFit/>
          </a:bodyPr>
          <a:lstStyle/>
          <a:p>
            <a:r>
              <a:rPr lang="en-US" sz="1600" dirty="0">
                <a:latin typeface="Cambria" panose="02040503050406030204" pitchFamily="18" charset="0"/>
                <a:ea typeface="Cambria" panose="02040503050406030204" pitchFamily="18" charset="0"/>
              </a:rPr>
              <a:t>Time Interval:      10 Year     5 Year     2 Year</a:t>
            </a:r>
          </a:p>
        </p:txBody>
      </p:sp>
      <p:grpSp>
        <p:nvGrpSpPr>
          <p:cNvPr id="48" name="Group 47"/>
          <p:cNvGrpSpPr/>
          <p:nvPr/>
        </p:nvGrpSpPr>
        <p:grpSpPr>
          <a:xfrm>
            <a:off x="6923429" y="6512184"/>
            <a:ext cx="1695903" cy="80820"/>
            <a:chOff x="2009508" y="1007098"/>
            <a:chExt cx="1824450" cy="80820"/>
          </a:xfrm>
        </p:grpSpPr>
        <p:sp>
          <p:nvSpPr>
            <p:cNvPr id="49" name="Rectangle 48"/>
            <p:cNvSpPr/>
            <p:nvPr/>
          </p:nvSpPr>
          <p:spPr>
            <a:xfrm>
              <a:off x="2942276" y="1007098"/>
              <a:ext cx="81830" cy="808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50" name="Rectangle 49"/>
            <p:cNvSpPr/>
            <p:nvPr/>
          </p:nvSpPr>
          <p:spPr>
            <a:xfrm>
              <a:off x="3752128" y="1007098"/>
              <a:ext cx="81830" cy="808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51" name="Rectangle 50"/>
            <p:cNvSpPr/>
            <p:nvPr/>
          </p:nvSpPr>
          <p:spPr>
            <a:xfrm>
              <a:off x="2009508" y="1007098"/>
              <a:ext cx="81830" cy="808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a typeface="Cambria" panose="02040503050406030204" pitchFamily="18" charset="0"/>
              </a:endParaRPr>
            </a:p>
          </p:txBody>
        </p:sp>
      </p:grpSp>
      <p:sp>
        <p:nvSpPr>
          <p:cNvPr id="52" name="Flowchart: Summing Junction 51"/>
          <p:cNvSpPr/>
          <p:nvPr/>
        </p:nvSpPr>
        <p:spPr>
          <a:xfrm>
            <a:off x="7790476" y="6515359"/>
            <a:ext cx="74981" cy="68628"/>
          </a:xfrm>
          <a:prstGeom prst="flowChartSummingJuncti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pic>
        <p:nvPicPr>
          <p:cNvPr id="5" name="Picture 4"/>
          <p:cNvPicPr>
            <a:picLocks noChangeAspect="1"/>
          </p:cNvPicPr>
          <p:nvPr/>
        </p:nvPicPr>
        <p:blipFill>
          <a:blip r:embed="rId2"/>
          <a:stretch>
            <a:fillRect/>
          </a:stretch>
        </p:blipFill>
        <p:spPr>
          <a:xfrm>
            <a:off x="1147757" y="2173137"/>
            <a:ext cx="3409950" cy="3648236"/>
          </a:xfrm>
          <a:prstGeom prst="rect">
            <a:avLst/>
          </a:prstGeom>
        </p:spPr>
      </p:pic>
      <p:grpSp>
        <p:nvGrpSpPr>
          <p:cNvPr id="74" name="Group 73"/>
          <p:cNvGrpSpPr/>
          <p:nvPr/>
        </p:nvGrpSpPr>
        <p:grpSpPr>
          <a:xfrm>
            <a:off x="1054739" y="1375231"/>
            <a:ext cx="1629201" cy="330520"/>
            <a:chOff x="1305612" y="1783969"/>
            <a:chExt cx="1629201" cy="330520"/>
          </a:xfrm>
        </p:grpSpPr>
        <p:sp>
          <p:nvSpPr>
            <p:cNvPr id="53" name="Rectangle 52"/>
            <p:cNvSpPr/>
            <p:nvPr/>
          </p:nvSpPr>
          <p:spPr>
            <a:xfrm>
              <a:off x="1305612" y="1798515"/>
              <a:ext cx="878788" cy="307777"/>
            </a:xfrm>
            <a:prstGeom prst="rect">
              <a:avLst/>
            </a:prstGeom>
            <a:noFill/>
            <a:ln>
              <a:solidFill>
                <a:schemeClr val="tx1"/>
              </a:solidFill>
            </a:ln>
          </p:spPr>
          <p:txBody>
            <a:bodyPr wrap="square">
              <a:spAutoFit/>
            </a:bodyPr>
            <a:lstStyle/>
            <a:p>
              <a:r>
                <a:rPr lang="en-US" sz="1400" dirty="0">
                  <a:latin typeface="Cambria" panose="02040503050406030204" pitchFamily="18" charset="0"/>
                  <a:ea typeface="Cambria" panose="02040503050406030204" pitchFamily="18" charset="0"/>
                </a:rPr>
                <a:t>--Select--</a:t>
              </a:r>
            </a:p>
          </p:txBody>
        </p:sp>
        <p:sp>
          <p:nvSpPr>
            <p:cNvPr id="54" name="Rectangle 53"/>
            <p:cNvSpPr/>
            <p:nvPr/>
          </p:nvSpPr>
          <p:spPr>
            <a:xfrm>
              <a:off x="1311262" y="1783969"/>
              <a:ext cx="1623551" cy="330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mbria" panose="02040503050406030204" pitchFamily="18" charset="0"/>
                <a:ea typeface="Cambria" panose="02040503050406030204" pitchFamily="18" charset="0"/>
              </a:endParaRPr>
            </a:p>
          </p:txBody>
        </p:sp>
        <p:sp>
          <p:nvSpPr>
            <p:cNvPr id="55" name="Isosceles Triangle 54"/>
            <p:cNvSpPr/>
            <p:nvPr/>
          </p:nvSpPr>
          <p:spPr>
            <a:xfrm rot="10800000">
              <a:off x="2613633" y="1836898"/>
              <a:ext cx="285725" cy="23998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56" name="Isosceles Triangle 55"/>
            <p:cNvSpPr/>
            <p:nvPr/>
          </p:nvSpPr>
          <p:spPr>
            <a:xfrm rot="10800000">
              <a:off x="2642120" y="1888235"/>
              <a:ext cx="228749" cy="188651"/>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57" name="Isosceles Triangle 56"/>
            <p:cNvSpPr/>
            <p:nvPr/>
          </p:nvSpPr>
          <p:spPr>
            <a:xfrm rot="10800000">
              <a:off x="2666375" y="1930163"/>
              <a:ext cx="180238" cy="143081"/>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58" name="Isosceles Triangle 57"/>
            <p:cNvSpPr/>
            <p:nvPr/>
          </p:nvSpPr>
          <p:spPr>
            <a:xfrm rot="10800000">
              <a:off x="2699123" y="1973996"/>
              <a:ext cx="119749" cy="10372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60" name="Isosceles Triangle 59"/>
            <p:cNvSpPr/>
            <p:nvPr/>
          </p:nvSpPr>
          <p:spPr>
            <a:xfrm rot="10800000">
              <a:off x="2719116" y="2014622"/>
              <a:ext cx="74754" cy="64084"/>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graphicFrame>
        <p:nvGraphicFramePr>
          <p:cNvPr id="62" name="Table 61"/>
          <p:cNvGraphicFramePr>
            <a:graphicFrameLocks noGrp="1"/>
          </p:cNvGraphicFramePr>
          <p:nvPr>
            <p:extLst>
              <p:ext uri="{D42A27DB-BD31-4B8C-83A1-F6EECF244321}">
                <p14:modId xmlns:p14="http://schemas.microsoft.com/office/powerpoint/2010/main" val="963346361"/>
              </p:ext>
            </p:extLst>
          </p:nvPr>
        </p:nvGraphicFramePr>
        <p:xfrm>
          <a:off x="1054739" y="1710772"/>
          <a:ext cx="1333500" cy="2005965"/>
        </p:xfrm>
        <a:graphic>
          <a:graphicData uri="http://schemas.openxmlformats.org/drawingml/2006/table">
            <a:tbl>
              <a:tblPr>
                <a:tableStyleId>{5C22544A-7EE6-4342-B048-85BDC9FD1C3A}</a:tableStyleId>
              </a:tblPr>
              <a:tblGrid>
                <a:gridCol w="1333500">
                  <a:extLst>
                    <a:ext uri="{9D8B030D-6E8A-4147-A177-3AD203B41FA5}">
                      <a16:colId xmlns:a16="http://schemas.microsoft.com/office/drawing/2014/main" val="920285146"/>
                    </a:ext>
                  </a:extLst>
                </a:gridCol>
              </a:tblGrid>
              <a:tr h="161925">
                <a:tc>
                  <a:txBody>
                    <a:bodyPr/>
                    <a:lstStyle/>
                    <a:p>
                      <a:pPr marL="0" indent="0" algn="l" fontAlgn="b">
                        <a:buFont typeface="Arial" panose="020B0604020202020204" pitchFamily="34" charset="0"/>
                        <a:buNone/>
                      </a:pPr>
                      <a:r>
                        <a:rPr lang="en-US" sz="1400" u="none" strike="noStrike" dirty="0">
                          <a:effectLst/>
                          <a:latin typeface="Cambria" panose="02040503050406030204" pitchFamily="18" charset="0"/>
                          <a:ea typeface="Cambria" panose="02040503050406030204" pitchFamily="18" charset="0"/>
                        </a:rPr>
                        <a:t>New Mexico</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60258080"/>
                  </a:ext>
                </a:extLst>
              </a:tr>
              <a:tr h="161925">
                <a:tc>
                  <a:txBody>
                    <a:bodyPr/>
                    <a:lstStyle/>
                    <a:p>
                      <a:pPr marL="0" indent="0" algn="l" fontAlgn="b">
                        <a:buFont typeface="Arial" panose="020B0604020202020204" pitchFamily="34" charset="0"/>
                        <a:buNone/>
                      </a:pPr>
                      <a:r>
                        <a:rPr lang="en-US" sz="1400" u="none" strike="noStrike">
                          <a:effectLst/>
                          <a:latin typeface="Cambria" panose="02040503050406030204" pitchFamily="18" charset="0"/>
                          <a:ea typeface="Cambria" panose="02040503050406030204" pitchFamily="18" charset="0"/>
                        </a:rPr>
                        <a:t>Nevada</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51075243"/>
                  </a:ext>
                </a:extLst>
              </a:tr>
              <a:tr h="161925">
                <a:tc>
                  <a:txBody>
                    <a:bodyPr/>
                    <a:lstStyle/>
                    <a:p>
                      <a:pPr marL="0" indent="0" algn="l" fontAlgn="b">
                        <a:buFont typeface="Arial" panose="020B0604020202020204" pitchFamily="34" charset="0"/>
                        <a:buNone/>
                      </a:pPr>
                      <a:r>
                        <a:rPr lang="en-US" sz="1400" u="none" strike="noStrike" dirty="0">
                          <a:effectLst/>
                          <a:latin typeface="Cambria" panose="02040503050406030204" pitchFamily="18" charset="0"/>
                          <a:ea typeface="Cambria" panose="02040503050406030204" pitchFamily="18" charset="0"/>
                        </a:rPr>
                        <a:t>New York</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90843025"/>
                  </a:ext>
                </a:extLst>
              </a:tr>
              <a:tr h="161925">
                <a:tc>
                  <a:txBody>
                    <a:bodyPr/>
                    <a:lstStyle/>
                    <a:p>
                      <a:pPr marL="0" indent="0" algn="l" fontAlgn="b">
                        <a:buFont typeface="Arial" panose="020B0604020202020204" pitchFamily="34" charset="0"/>
                        <a:buNone/>
                      </a:pPr>
                      <a:r>
                        <a:rPr lang="en-US" sz="1400" u="none" strike="noStrike" dirty="0">
                          <a:effectLst/>
                          <a:latin typeface="Cambria" panose="02040503050406030204" pitchFamily="18" charset="0"/>
                          <a:ea typeface="Cambria" panose="02040503050406030204" pitchFamily="18" charset="0"/>
                        </a:rPr>
                        <a:t>Ohio</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253374724"/>
                  </a:ext>
                </a:extLst>
              </a:tr>
              <a:tr h="161925">
                <a:tc>
                  <a:txBody>
                    <a:bodyPr/>
                    <a:lstStyle/>
                    <a:p>
                      <a:pPr marL="0" indent="0" algn="l" fontAlgn="b">
                        <a:buFont typeface="Arial" panose="020B0604020202020204" pitchFamily="34" charset="0"/>
                        <a:buNone/>
                      </a:pPr>
                      <a:r>
                        <a:rPr lang="en-US" sz="1400" u="none" strike="noStrike">
                          <a:effectLst/>
                          <a:latin typeface="Cambria" panose="02040503050406030204" pitchFamily="18" charset="0"/>
                          <a:ea typeface="Cambria" panose="02040503050406030204" pitchFamily="18" charset="0"/>
                        </a:rPr>
                        <a:t>Oklahoma</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9820836"/>
                  </a:ext>
                </a:extLst>
              </a:tr>
              <a:tr h="161925">
                <a:tc>
                  <a:txBody>
                    <a:bodyPr/>
                    <a:lstStyle/>
                    <a:p>
                      <a:pPr marL="0" indent="0" algn="l" fontAlgn="b">
                        <a:buFont typeface="Arial" panose="020B0604020202020204" pitchFamily="34" charset="0"/>
                        <a:buNone/>
                      </a:pPr>
                      <a:r>
                        <a:rPr lang="en-US" sz="1400" u="none" strike="noStrike">
                          <a:effectLst/>
                          <a:latin typeface="Cambria" panose="02040503050406030204" pitchFamily="18" charset="0"/>
                          <a:ea typeface="Cambria" panose="02040503050406030204" pitchFamily="18" charset="0"/>
                        </a:rPr>
                        <a:t>Oregon</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0495959"/>
                  </a:ext>
                </a:extLst>
              </a:tr>
              <a:tr h="161925">
                <a:tc>
                  <a:txBody>
                    <a:bodyPr/>
                    <a:lstStyle/>
                    <a:p>
                      <a:pPr marL="0" indent="0" algn="l" fontAlgn="b">
                        <a:buFont typeface="Arial" panose="020B0604020202020204" pitchFamily="34" charset="0"/>
                        <a:buNone/>
                      </a:pPr>
                      <a:r>
                        <a:rPr lang="en-US" sz="1400" u="none" strike="noStrike">
                          <a:effectLst/>
                          <a:latin typeface="Cambria" panose="02040503050406030204" pitchFamily="18" charset="0"/>
                          <a:ea typeface="Cambria" panose="02040503050406030204" pitchFamily="18" charset="0"/>
                        </a:rPr>
                        <a:t>Pennsylvania</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88390113"/>
                  </a:ext>
                </a:extLst>
              </a:tr>
              <a:tr h="161925">
                <a:tc>
                  <a:txBody>
                    <a:bodyPr/>
                    <a:lstStyle/>
                    <a:p>
                      <a:pPr marL="0" indent="0" algn="l" fontAlgn="b">
                        <a:buFont typeface="Arial" panose="020B0604020202020204" pitchFamily="34" charset="0"/>
                        <a:buNone/>
                      </a:pPr>
                      <a:r>
                        <a:rPr lang="en-US" sz="1400" u="none" strike="noStrike">
                          <a:effectLst/>
                          <a:latin typeface="Cambria" panose="02040503050406030204" pitchFamily="18" charset="0"/>
                          <a:ea typeface="Cambria" panose="02040503050406030204" pitchFamily="18" charset="0"/>
                        </a:rPr>
                        <a:t>Rhode Island</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69034732"/>
                  </a:ext>
                </a:extLst>
              </a:tr>
              <a:tr h="161925">
                <a:tc>
                  <a:txBody>
                    <a:bodyPr/>
                    <a:lstStyle/>
                    <a:p>
                      <a:pPr marL="0" indent="0" algn="l" fontAlgn="b">
                        <a:buFont typeface="Arial" panose="020B0604020202020204" pitchFamily="34" charset="0"/>
                        <a:buNone/>
                      </a:pPr>
                      <a:r>
                        <a:rPr lang="en-US" sz="1400" u="none" strike="noStrike" dirty="0">
                          <a:effectLst/>
                          <a:latin typeface="Cambria" panose="02040503050406030204" pitchFamily="18" charset="0"/>
                          <a:ea typeface="Cambria" panose="02040503050406030204" pitchFamily="18" charset="0"/>
                        </a:rPr>
                        <a:t>South Carolina</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09684956"/>
                  </a:ext>
                </a:extLst>
              </a:tr>
            </a:tbl>
          </a:graphicData>
        </a:graphic>
      </p:graphicFrame>
      <p:pic>
        <p:nvPicPr>
          <p:cNvPr id="63" name="Picture 62"/>
          <p:cNvPicPr>
            <a:picLocks noChangeAspect="1"/>
          </p:cNvPicPr>
          <p:nvPr/>
        </p:nvPicPr>
        <p:blipFill>
          <a:blip r:embed="rId2"/>
          <a:stretch>
            <a:fillRect/>
          </a:stretch>
        </p:blipFill>
        <p:spPr>
          <a:xfrm>
            <a:off x="6316294" y="2224141"/>
            <a:ext cx="3409950" cy="3648236"/>
          </a:xfrm>
          <a:prstGeom prst="rect">
            <a:avLst/>
          </a:prstGeom>
        </p:spPr>
      </p:pic>
      <p:grpSp>
        <p:nvGrpSpPr>
          <p:cNvPr id="72" name="Group 71"/>
          <p:cNvGrpSpPr/>
          <p:nvPr/>
        </p:nvGrpSpPr>
        <p:grpSpPr>
          <a:xfrm>
            <a:off x="6185482" y="1362522"/>
            <a:ext cx="1629201" cy="330520"/>
            <a:chOff x="6944411" y="1834973"/>
            <a:chExt cx="1629201" cy="330520"/>
          </a:xfrm>
        </p:grpSpPr>
        <p:sp>
          <p:nvSpPr>
            <p:cNvPr id="64" name="Rectangle 63"/>
            <p:cNvSpPr/>
            <p:nvPr/>
          </p:nvSpPr>
          <p:spPr>
            <a:xfrm>
              <a:off x="6944411" y="1844757"/>
              <a:ext cx="878788" cy="307777"/>
            </a:xfrm>
            <a:prstGeom prst="rect">
              <a:avLst/>
            </a:prstGeom>
            <a:noFill/>
            <a:ln>
              <a:solidFill>
                <a:schemeClr val="tx1"/>
              </a:solidFill>
            </a:ln>
          </p:spPr>
          <p:txBody>
            <a:bodyPr wrap="square">
              <a:spAutoFit/>
            </a:bodyPr>
            <a:lstStyle/>
            <a:p>
              <a:r>
                <a:rPr lang="en-US" sz="1400" dirty="0">
                  <a:latin typeface="Cambria" panose="02040503050406030204" pitchFamily="18" charset="0"/>
                  <a:ea typeface="Cambria" panose="02040503050406030204" pitchFamily="18" charset="0"/>
                </a:rPr>
                <a:t>--Select--</a:t>
              </a:r>
            </a:p>
          </p:txBody>
        </p:sp>
        <p:sp>
          <p:nvSpPr>
            <p:cNvPr id="65" name="Rectangle 64"/>
            <p:cNvSpPr/>
            <p:nvPr/>
          </p:nvSpPr>
          <p:spPr>
            <a:xfrm>
              <a:off x="6950061" y="1834973"/>
              <a:ext cx="1623551" cy="330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mbria" panose="02040503050406030204" pitchFamily="18" charset="0"/>
                <a:ea typeface="Cambria" panose="02040503050406030204" pitchFamily="18" charset="0"/>
              </a:endParaRPr>
            </a:p>
          </p:txBody>
        </p:sp>
        <p:sp>
          <p:nvSpPr>
            <p:cNvPr id="66" name="Isosceles Triangle 65"/>
            <p:cNvSpPr/>
            <p:nvPr/>
          </p:nvSpPr>
          <p:spPr>
            <a:xfrm rot="10800000">
              <a:off x="8252432" y="1887902"/>
              <a:ext cx="285725" cy="23998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67" name="Isosceles Triangle 66"/>
            <p:cNvSpPr/>
            <p:nvPr/>
          </p:nvSpPr>
          <p:spPr>
            <a:xfrm rot="10800000">
              <a:off x="8280919" y="1939239"/>
              <a:ext cx="228749" cy="188651"/>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68" name="Isosceles Triangle 67"/>
            <p:cNvSpPr/>
            <p:nvPr/>
          </p:nvSpPr>
          <p:spPr>
            <a:xfrm rot="10800000">
              <a:off x="8305174" y="1981167"/>
              <a:ext cx="180238" cy="143081"/>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69" name="Isosceles Triangle 68"/>
            <p:cNvSpPr/>
            <p:nvPr/>
          </p:nvSpPr>
          <p:spPr>
            <a:xfrm rot="10800000">
              <a:off x="8337922" y="2025000"/>
              <a:ext cx="119749" cy="10372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70" name="Isosceles Triangle 69"/>
            <p:cNvSpPr/>
            <p:nvPr/>
          </p:nvSpPr>
          <p:spPr>
            <a:xfrm rot="10800000">
              <a:off x="8357915" y="2065626"/>
              <a:ext cx="74754" cy="64084"/>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graphicFrame>
        <p:nvGraphicFramePr>
          <p:cNvPr id="71" name="Table 70"/>
          <p:cNvGraphicFramePr>
            <a:graphicFrameLocks noGrp="1"/>
          </p:cNvGraphicFramePr>
          <p:nvPr>
            <p:extLst>
              <p:ext uri="{D42A27DB-BD31-4B8C-83A1-F6EECF244321}">
                <p14:modId xmlns:p14="http://schemas.microsoft.com/office/powerpoint/2010/main" val="2139089331"/>
              </p:ext>
            </p:extLst>
          </p:nvPr>
        </p:nvGraphicFramePr>
        <p:xfrm>
          <a:off x="6185482" y="1698063"/>
          <a:ext cx="1333500" cy="2005965"/>
        </p:xfrm>
        <a:graphic>
          <a:graphicData uri="http://schemas.openxmlformats.org/drawingml/2006/table">
            <a:tbl>
              <a:tblPr>
                <a:tableStyleId>{5C22544A-7EE6-4342-B048-85BDC9FD1C3A}</a:tableStyleId>
              </a:tblPr>
              <a:tblGrid>
                <a:gridCol w="1333500">
                  <a:extLst>
                    <a:ext uri="{9D8B030D-6E8A-4147-A177-3AD203B41FA5}">
                      <a16:colId xmlns:a16="http://schemas.microsoft.com/office/drawing/2014/main" val="920285146"/>
                    </a:ext>
                  </a:extLst>
                </a:gridCol>
              </a:tblGrid>
              <a:tr h="161925">
                <a:tc>
                  <a:txBody>
                    <a:bodyPr/>
                    <a:lstStyle/>
                    <a:p>
                      <a:pPr marL="0" indent="0" algn="l" fontAlgn="b">
                        <a:buFont typeface="Arial" panose="020B0604020202020204" pitchFamily="34" charset="0"/>
                        <a:buNone/>
                      </a:pPr>
                      <a:r>
                        <a:rPr lang="en-US" sz="1400" u="none" strike="noStrike" dirty="0">
                          <a:effectLst/>
                          <a:latin typeface="Cambria" panose="02040503050406030204" pitchFamily="18" charset="0"/>
                          <a:ea typeface="Cambria" panose="02040503050406030204" pitchFamily="18" charset="0"/>
                        </a:rPr>
                        <a:t>New Mexico</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60258080"/>
                  </a:ext>
                </a:extLst>
              </a:tr>
              <a:tr h="161925">
                <a:tc>
                  <a:txBody>
                    <a:bodyPr/>
                    <a:lstStyle/>
                    <a:p>
                      <a:pPr marL="0" indent="0" algn="l" fontAlgn="b">
                        <a:buFont typeface="Arial" panose="020B0604020202020204" pitchFamily="34" charset="0"/>
                        <a:buNone/>
                      </a:pPr>
                      <a:r>
                        <a:rPr lang="en-US" sz="1400" u="none" strike="noStrike" dirty="0">
                          <a:effectLst/>
                          <a:latin typeface="Cambria" panose="02040503050406030204" pitchFamily="18" charset="0"/>
                          <a:ea typeface="Cambria" panose="02040503050406030204" pitchFamily="18" charset="0"/>
                        </a:rPr>
                        <a:t>Nevada</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51075243"/>
                  </a:ext>
                </a:extLst>
              </a:tr>
              <a:tr h="161925">
                <a:tc>
                  <a:txBody>
                    <a:bodyPr/>
                    <a:lstStyle/>
                    <a:p>
                      <a:pPr marL="0" indent="0" algn="l" fontAlgn="b">
                        <a:buFont typeface="Arial" panose="020B0604020202020204" pitchFamily="34" charset="0"/>
                        <a:buNone/>
                      </a:pPr>
                      <a:r>
                        <a:rPr lang="en-US" sz="1400" u="none" strike="noStrike" dirty="0">
                          <a:effectLst/>
                          <a:latin typeface="Cambria" panose="02040503050406030204" pitchFamily="18" charset="0"/>
                          <a:ea typeface="Cambria" panose="02040503050406030204" pitchFamily="18" charset="0"/>
                        </a:rPr>
                        <a:t>New York</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90843025"/>
                  </a:ext>
                </a:extLst>
              </a:tr>
              <a:tr h="161925">
                <a:tc>
                  <a:txBody>
                    <a:bodyPr/>
                    <a:lstStyle/>
                    <a:p>
                      <a:pPr marL="0" indent="0" algn="l" fontAlgn="b">
                        <a:buFont typeface="Arial" panose="020B0604020202020204" pitchFamily="34" charset="0"/>
                        <a:buNone/>
                      </a:pPr>
                      <a:r>
                        <a:rPr lang="en-US" sz="1400" u="none" strike="noStrike" dirty="0">
                          <a:effectLst/>
                          <a:latin typeface="Cambria" panose="02040503050406030204" pitchFamily="18" charset="0"/>
                          <a:ea typeface="Cambria" panose="02040503050406030204" pitchFamily="18" charset="0"/>
                        </a:rPr>
                        <a:t>Ohio</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253374724"/>
                  </a:ext>
                </a:extLst>
              </a:tr>
              <a:tr h="161925">
                <a:tc>
                  <a:txBody>
                    <a:bodyPr/>
                    <a:lstStyle/>
                    <a:p>
                      <a:pPr marL="0" indent="0" algn="l" fontAlgn="b">
                        <a:buFont typeface="Arial" panose="020B0604020202020204" pitchFamily="34" charset="0"/>
                        <a:buNone/>
                      </a:pPr>
                      <a:r>
                        <a:rPr lang="en-US" sz="1400" u="none" strike="noStrike">
                          <a:effectLst/>
                          <a:latin typeface="Cambria" panose="02040503050406030204" pitchFamily="18" charset="0"/>
                          <a:ea typeface="Cambria" panose="02040503050406030204" pitchFamily="18" charset="0"/>
                        </a:rPr>
                        <a:t>Oklahoma</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9820836"/>
                  </a:ext>
                </a:extLst>
              </a:tr>
              <a:tr h="161925">
                <a:tc>
                  <a:txBody>
                    <a:bodyPr/>
                    <a:lstStyle/>
                    <a:p>
                      <a:pPr marL="0" indent="0" algn="l" fontAlgn="b">
                        <a:buFont typeface="Arial" panose="020B0604020202020204" pitchFamily="34" charset="0"/>
                        <a:buNone/>
                      </a:pPr>
                      <a:r>
                        <a:rPr lang="en-US" sz="1400" u="none" strike="noStrike">
                          <a:effectLst/>
                          <a:latin typeface="Cambria" panose="02040503050406030204" pitchFamily="18" charset="0"/>
                          <a:ea typeface="Cambria" panose="02040503050406030204" pitchFamily="18" charset="0"/>
                        </a:rPr>
                        <a:t>Oregon</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0495959"/>
                  </a:ext>
                </a:extLst>
              </a:tr>
              <a:tr h="161925">
                <a:tc>
                  <a:txBody>
                    <a:bodyPr/>
                    <a:lstStyle/>
                    <a:p>
                      <a:pPr marL="0" indent="0" algn="l" fontAlgn="b">
                        <a:buFont typeface="Arial" panose="020B0604020202020204" pitchFamily="34" charset="0"/>
                        <a:buNone/>
                      </a:pPr>
                      <a:r>
                        <a:rPr lang="en-US" sz="1400" u="none" strike="noStrike">
                          <a:effectLst/>
                          <a:latin typeface="Cambria" panose="02040503050406030204" pitchFamily="18" charset="0"/>
                          <a:ea typeface="Cambria" panose="02040503050406030204" pitchFamily="18" charset="0"/>
                        </a:rPr>
                        <a:t>Pennsylvania</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88390113"/>
                  </a:ext>
                </a:extLst>
              </a:tr>
              <a:tr h="161925">
                <a:tc>
                  <a:txBody>
                    <a:bodyPr/>
                    <a:lstStyle/>
                    <a:p>
                      <a:pPr marL="0" indent="0" algn="l" fontAlgn="b">
                        <a:buFont typeface="Arial" panose="020B0604020202020204" pitchFamily="34" charset="0"/>
                        <a:buNone/>
                      </a:pPr>
                      <a:r>
                        <a:rPr lang="en-US" sz="1400" u="none" strike="noStrike">
                          <a:effectLst/>
                          <a:latin typeface="Cambria" panose="02040503050406030204" pitchFamily="18" charset="0"/>
                          <a:ea typeface="Cambria" panose="02040503050406030204" pitchFamily="18" charset="0"/>
                        </a:rPr>
                        <a:t>Rhode Island</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69034732"/>
                  </a:ext>
                </a:extLst>
              </a:tr>
              <a:tr h="161925">
                <a:tc>
                  <a:txBody>
                    <a:bodyPr/>
                    <a:lstStyle/>
                    <a:p>
                      <a:pPr marL="0" indent="0" algn="l" fontAlgn="b">
                        <a:buFont typeface="Arial" panose="020B0604020202020204" pitchFamily="34" charset="0"/>
                        <a:buNone/>
                      </a:pPr>
                      <a:r>
                        <a:rPr lang="en-US" sz="1400" u="none" strike="noStrike" dirty="0">
                          <a:effectLst/>
                          <a:latin typeface="Cambria" panose="02040503050406030204" pitchFamily="18" charset="0"/>
                          <a:ea typeface="Cambria" panose="02040503050406030204" pitchFamily="18" charset="0"/>
                        </a:rPr>
                        <a:t>South Carolina</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09684956"/>
                  </a:ext>
                </a:extLst>
              </a:tr>
            </a:tbl>
          </a:graphicData>
        </a:graphic>
      </p:graphicFrame>
      <p:grpSp>
        <p:nvGrpSpPr>
          <p:cNvPr id="87" name="Group 86"/>
          <p:cNvGrpSpPr/>
          <p:nvPr/>
        </p:nvGrpSpPr>
        <p:grpSpPr>
          <a:xfrm>
            <a:off x="132172" y="2356720"/>
            <a:ext cx="803656" cy="1714930"/>
            <a:chOff x="208375" y="2136829"/>
            <a:chExt cx="803656" cy="1714930"/>
          </a:xfrm>
        </p:grpSpPr>
        <p:sp>
          <p:nvSpPr>
            <p:cNvPr id="76" name="Rectangle 75"/>
            <p:cNvSpPr/>
            <p:nvPr/>
          </p:nvSpPr>
          <p:spPr>
            <a:xfrm>
              <a:off x="406016" y="2136829"/>
              <a:ext cx="606015" cy="17149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latin typeface="Cambria" panose="02040503050406030204" pitchFamily="18" charset="0"/>
                  <a:ea typeface="Cambria" panose="02040503050406030204" pitchFamily="18" charset="0"/>
                </a:rPr>
                <a:t>90-100</a:t>
              </a:r>
            </a:p>
            <a:p>
              <a:r>
                <a:rPr lang="en-US" sz="1050" dirty="0">
                  <a:solidFill>
                    <a:schemeClr val="tx1"/>
                  </a:solidFill>
                  <a:latin typeface="Cambria" panose="02040503050406030204" pitchFamily="18" charset="0"/>
                  <a:ea typeface="Cambria" panose="02040503050406030204" pitchFamily="18" charset="0"/>
                </a:rPr>
                <a:t>80-90</a:t>
              </a:r>
            </a:p>
            <a:p>
              <a:r>
                <a:rPr lang="en-US" sz="1050" dirty="0">
                  <a:solidFill>
                    <a:schemeClr val="tx1"/>
                  </a:solidFill>
                  <a:latin typeface="Cambria" panose="02040503050406030204" pitchFamily="18" charset="0"/>
                  <a:ea typeface="Cambria" panose="02040503050406030204" pitchFamily="18" charset="0"/>
                </a:rPr>
                <a:t>70-80</a:t>
              </a:r>
            </a:p>
            <a:p>
              <a:r>
                <a:rPr lang="en-US" sz="1050" dirty="0">
                  <a:solidFill>
                    <a:schemeClr val="tx1"/>
                  </a:solidFill>
                  <a:latin typeface="Cambria" panose="02040503050406030204" pitchFamily="18" charset="0"/>
                  <a:ea typeface="Cambria" panose="02040503050406030204" pitchFamily="18" charset="0"/>
                </a:rPr>
                <a:t>60-70</a:t>
              </a:r>
            </a:p>
            <a:p>
              <a:r>
                <a:rPr lang="en-US" sz="1050" dirty="0">
                  <a:solidFill>
                    <a:schemeClr val="tx1"/>
                  </a:solidFill>
                  <a:latin typeface="Cambria" panose="02040503050406030204" pitchFamily="18" charset="0"/>
                  <a:ea typeface="Cambria" panose="02040503050406030204" pitchFamily="18" charset="0"/>
                </a:rPr>
                <a:t>50-60</a:t>
              </a:r>
            </a:p>
            <a:p>
              <a:r>
                <a:rPr lang="en-US" sz="1050" dirty="0">
                  <a:solidFill>
                    <a:schemeClr val="tx1"/>
                  </a:solidFill>
                  <a:latin typeface="Cambria" panose="02040503050406030204" pitchFamily="18" charset="0"/>
                  <a:ea typeface="Cambria" panose="02040503050406030204" pitchFamily="18" charset="0"/>
                </a:rPr>
                <a:t>40-50</a:t>
              </a:r>
            </a:p>
            <a:p>
              <a:r>
                <a:rPr lang="en-US" sz="1050" dirty="0">
                  <a:solidFill>
                    <a:schemeClr val="tx1"/>
                  </a:solidFill>
                  <a:latin typeface="Cambria" panose="02040503050406030204" pitchFamily="18" charset="0"/>
                  <a:ea typeface="Cambria" panose="02040503050406030204" pitchFamily="18" charset="0"/>
                </a:rPr>
                <a:t>30-40</a:t>
              </a:r>
            </a:p>
            <a:p>
              <a:r>
                <a:rPr lang="en-US" sz="1050" dirty="0">
                  <a:solidFill>
                    <a:schemeClr val="tx1"/>
                  </a:solidFill>
                  <a:latin typeface="Cambria" panose="02040503050406030204" pitchFamily="18" charset="0"/>
                  <a:ea typeface="Cambria" panose="02040503050406030204" pitchFamily="18" charset="0"/>
                </a:rPr>
                <a:t>20-30</a:t>
              </a:r>
            </a:p>
            <a:p>
              <a:r>
                <a:rPr lang="en-US" sz="1050" dirty="0">
                  <a:solidFill>
                    <a:schemeClr val="tx1"/>
                  </a:solidFill>
                  <a:latin typeface="Cambria" panose="02040503050406030204" pitchFamily="18" charset="0"/>
                  <a:ea typeface="Cambria" panose="02040503050406030204" pitchFamily="18" charset="0"/>
                </a:rPr>
                <a:t>10-20</a:t>
              </a:r>
            </a:p>
            <a:p>
              <a:r>
                <a:rPr lang="en-US" sz="1050" dirty="0">
                  <a:solidFill>
                    <a:schemeClr val="tx1"/>
                  </a:solidFill>
                  <a:latin typeface="Cambria" panose="02040503050406030204" pitchFamily="18" charset="0"/>
                  <a:ea typeface="Cambria" panose="02040503050406030204" pitchFamily="18" charset="0"/>
                </a:rPr>
                <a:t>0-10</a:t>
              </a:r>
            </a:p>
          </p:txBody>
        </p:sp>
        <p:sp>
          <p:nvSpPr>
            <p:cNvPr id="77" name="Rectangle 76"/>
            <p:cNvSpPr/>
            <p:nvPr/>
          </p:nvSpPr>
          <p:spPr>
            <a:xfrm>
              <a:off x="209608" y="2198995"/>
              <a:ext cx="179737" cy="159732"/>
            </a:xfrm>
            <a:prstGeom prst="rect">
              <a:avLst/>
            </a:prstGeom>
            <a:solidFill>
              <a:schemeClr val="accent5">
                <a:lumMod val="50000"/>
              </a:schemeClr>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78" name="Rectangle 77"/>
            <p:cNvSpPr/>
            <p:nvPr/>
          </p:nvSpPr>
          <p:spPr>
            <a:xfrm>
              <a:off x="208606" y="2359022"/>
              <a:ext cx="179737" cy="159732"/>
            </a:xfrm>
            <a:prstGeom prst="rect">
              <a:avLst/>
            </a:prstGeom>
            <a:solidFill>
              <a:srgbClr val="2E508E"/>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79" name="Rectangle 78"/>
            <p:cNvSpPr/>
            <p:nvPr/>
          </p:nvSpPr>
          <p:spPr>
            <a:xfrm>
              <a:off x="209724" y="2519956"/>
              <a:ext cx="179737" cy="159732"/>
            </a:xfrm>
            <a:prstGeom prst="rect">
              <a:avLst/>
            </a:prstGeom>
            <a:solidFill>
              <a:srgbClr val="345BA2"/>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80" name="Rectangle 79"/>
            <p:cNvSpPr/>
            <p:nvPr/>
          </p:nvSpPr>
          <p:spPr>
            <a:xfrm>
              <a:off x="210610" y="2678583"/>
              <a:ext cx="179737" cy="159732"/>
            </a:xfrm>
            <a:prstGeom prst="rect">
              <a:avLst/>
            </a:prstGeom>
            <a:solidFill>
              <a:srgbClr val="3B67B7"/>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81" name="Rectangle 80"/>
            <p:cNvSpPr/>
            <p:nvPr/>
          </p:nvSpPr>
          <p:spPr>
            <a:xfrm>
              <a:off x="208460" y="2839187"/>
              <a:ext cx="179737" cy="159732"/>
            </a:xfrm>
            <a:prstGeom prst="rect">
              <a:avLst/>
            </a:prstGeom>
            <a:solidFill>
              <a:srgbClr val="4E79C6"/>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82" name="Rectangle 81"/>
            <p:cNvSpPr/>
            <p:nvPr/>
          </p:nvSpPr>
          <p:spPr>
            <a:xfrm>
              <a:off x="209839" y="2996832"/>
              <a:ext cx="179737" cy="159732"/>
            </a:xfrm>
            <a:prstGeom prst="rect">
              <a:avLst/>
            </a:prstGeom>
            <a:solidFill>
              <a:srgbClr val="5A82CA"/>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83" name="Rectangle 82"/>
            <p:cNvSpPr/>
            <p:nvPr/>
          </p:nvSpPr>
          <p:spPr>
            <a:xfrm>
              <a:off x="208375" y="3157911"/>
              <a:ext cx="179737" cy="159732"/>
            </a:xfrm>
            <a:prstGeom prst="rect">
              <a:avLst/>
            </a:prstGeom>
            <a:solidFill>
              <a:srgbClr val="7698D4"/>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84" name="Rectangle 83"/>
            <p:cNvSpPr/>
            <p:nvPr/>
          </p:nvSpPr>
          <p:spPr>
            <a:xfrm>
              <a:off x="209754" y="3317937"/>
              <a:ext cx="179737" cy="159732"/>
            </a:xfrm>
            <a:prstGeom prst="rect">
              <a:avLst/>
            </a:prstGeom>
            <a:solidFill>
              <a:srgbClr val="97B0DD"/>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85" name="Rectangle 84"/>
            <p:cNvSpPr/>
            <p:nvPr/>
          </p:nvSpPr>
          <p:spPr>
            <a:xfrm>
              <a:off x="208389" y="3476635"/>
              <a:ext cx="179737" cy="159732"/>
            </a:xfrm>
            <a:prstGeom prst="rect">
              <a:avLst/>
            </a:prstGeom>
            <a:solidFill>
              <a:srgbClr val="BCCCEA"/>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86" name="Rectangle 85"/>
            <p:cNvSpPr/>
            <p:nvPr/>
          </p:nvSpPr>
          <p:spPr>
            <a:xfrm>
              <a:off x="209768" y="3636661"/>
              <a:ext cx="179737" cy="159732"/>
            </a:xfrm>
            <a:prstGeom prst="rect">
              <a:avLst/>
            </a:prstGeom>
            <a:solidFill>
              <a:srgbClr val="E8EEF8"/>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grpSp>
      <p:grpSp>
        <p:nvGrpSpPr>
          <p:cNvPr id="88" name="Group 87"/>
          <p:cNvGrpSpPr/>
          <p:nvPr/>
        </p:nvGrpSpPr>
        <p:grpSpPr>
          <a:xfrm>
            <a:off x="5299384" y="2293136"/>
            <a:ext cx="803656" cy="1714930"/>
            <a:chOff x="208375" y="2136829"/>
            <a:chExt cx="803656" cy="1714930"/>
          </a:xfrm>
        </p:grpSpPr>
        <p:sp>
          <p:nvSpPr>
            <p:cNvPr id="89" name="Rectangle 88"/>
            <p:cNvSpPr/>
            <p:nvPr/>
          </p:nvSpPr>
          <p:spPr>
            <a:xfrm>
              <a:off x="406016" y="2136829"/>
              <a:ext cx="606015" cy="17149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latin typeface="Cambria" panose="02040503050406030204" pitchFamily="18" charset="0"/>
                  <a:ea typeface="Cambria" panose="02040503050406030204" pitchFamily="18" charset="0"/>
                </a:rPr>
                <a:t>90-100</a:t>
              </a:r>
            </a:p>
            <a:p>
              <a:r>
                <a:rPr lang="en-US" sz="1050" dirty="0">
                  <a:solidFill>
                    <a:schemeClr val="tx1"/>
                  </a:solidFill>
                  <a:latin typeface="Cambria" panose="02040503050406030204" pitchFamily="18" charset="0"/>
                  <a:ea typeface="Cambria" panose="02040503050406030204" pitchFamily="18" charset="0"/>
                </a:rPr>
                <a:t>80-90</a:t>
              </a:r>
            </a:p>
            <a:p>
              <a:r>
                <a:rPr lang="en-US" sz="1050" dirty="0">
                  <a:solidFill>
                    <a:schemeClr val="tx1"/>
                  </a:solidFill>
                  <a:latin typeface="Cambria" panose="02040503050406030204" pitchFamily="18" charset="0"/>
                  <a:ea typeface="Cambria" panose="02040503050406030204" pitchFamily="18" charset="0"/>
                </a:rPr>
                <a:t>70-80</a:t>
              </a:r>
            </a:p>
            <a:p>
              <a:r>
                <a:rPr lang="en-US" sz="1050" dirty="0">
                  <a:solidFill>
                    <a:schemeClr val="tx1"/>
                  </a:solidFill>
                  <a:latin typeface="Cambria" panose="02040503050406030204" pitchFamily="18" charset="0"/>
                  <a:ea typeface="Cambria" panose="02040503050406030204" pitchFamily="18" charset="0"/>
                </a:rPr>
                <a:t>60-70</a:t>
              </a:r>
            </a:p>
            <a:p>
              <a:r>
                <a:rPr lang="en-US" sz="1050" dirty="0">
                  <a:solidFill>
                    <a:schemeClr val="tx1"/>
                  </a:solidFill>
                  <a:latin typeface="Cambria" panose="02040503050406030204" pitchFamily="18" charset="0"/>
                  <a:ea typeface="Cambria" panose="02040503050406030204" pitchFamily="18" charset="0"/>
                </a:rPr>
                <a:t>50-60</a:t>
              </a:r>
            </a:p>
            <a:p>
              <a:r>
                <a:rPr lang="en-US" sz="1050" dirty="0">
                  <a:solidFill>
                    <a:schemeClr val="tx1"/>
                  </a:solidFill>
                  <a:latin typeface="Cambria" panose="02040503050406030204" pitchFamily="18" charset="0"/>
                  <a:ea typeface="Cambria" panose="02040503050406030204" pitchFamily="18" charset="0"/>
                </a:rPr>
                <a:t>40-50</a:t>
              </a:r>
            </a:p>
            <a:p>
              <a:r>
                <a:rPr lang="en-US" sz="1050" dirty="0">
                  <a:solidFill>
                    <a:schemeClr val="tx1"/>
                  </a:solidFill>
                  <a:latin typeface="Cambria" panose="02040503050406030204" pitchFamily="18" charset="0"/>
                  <a:ea typeface="Cambria" panose="02040503050406030204" pitchFamily="18" charset="0"/>
                </a:rPr>
                <a:t>30-40</a:t>
              </a:r>
            </a:p>
            <a:p>
              <a:r>
                <a:rPr lang="en-US" sz="1050" dirty="0">
                  <a:solidFill>
                    <a:schemeClr val="tx1"/>
                  </a:solidFill>
                  <a:latin typeface="Cambria" panose="02040503050406030204" pitchFamily="18" charset="0"/>
                  <a:ea typeface="Cambria" panose="02040503050406030204" pitchFamily="18" charset="0"/>
                </a:rPr>
                <a:t>20-30</a:t>
              </a:r>
            </a:p>
            <a:p>
              <a:r>
                <a:rPr lang="en-US" sz="1050" dirty="0">
                  <a:solidFill>
                    <a:schemeClr val="tx1"/>
                  </a:solidFill>
                  <a:latin typeface="Cambria" panose="02040503050406030204" pitchFamily="18" charset="0"/>
                  <a:ea typeface="Cambria" panose="02040503050406030204" pitchFamily="18" charset="0"/>
                </a:rPr>
                <a:t>10-20</a:t>
              </a:r>
            </a:p>
            <a:p>
              <a:r>
                <a:rPr lang="en-US" sz="1050" dirty="0">
                  <a:solidFill>
                    <a:schemeClr val="tx1"/>
                  </a:solidFill>
                  <a:latin typeface="Cambria" panose="02040503050406030204" pitchFamily="18" charset="0"/>
                  <a:ea typeface="Cambria" panose="02040503050406030204" pitchFamily="18" charset="0"/>
                </a:rPr>
                <a:t>0-10</a:t>
              </a:r>
            </a:p>
          </p:txBody>
        </p:sp>
        <p:sp>
          <p:nvSpPr>
            <p:cNvPr id="90" name="Rectangle 89"/>
            <p:cNvSpPr/>
            <p:nvPr/>
          </p:nvSpPr>
          <p:spPr>
            <a:xfrm>
              <a:off x="209608" y="2198995"/>
              <a:ext cx="179737" cy="159732"/>
            </a:xfrm>
            <a:prstGeom prst="rect">
              <a:avLst/>
            </a:prstGeom>
            <a:solidFill>
              <a:schemeClr val="accent5">
                <a:lumMod val="50000"/>
              </a:schemeClr>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91" name="Rectangle 90"/>
            <p:cNvSpPr/>
            <p:nvPr/>
          </p:nvSpPr>
          <p:spPr>
            <a:xfrm>
              <a:off x="208606" y="2359022"/>
              <a:ext cx="179737" cy="159732"/>
            </a:xfrm>
            <a:prstGeom prst="rect">
              <a:avLst/>
            </a:prstGeom>
            <a:solidFill>
              <a:srgbClr val="2E508E"/>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92" name="Rectangle 91"/>
            <p:cNvSpPr/>
            <p:nvPr/>
          </p:nvSpPr>
          <p:spPr>
            <a:xfrm>
              <a:off x="209724" y="2519956"/>
              <a:ext cx="179737" cy="159732"/>
            </a:xfrm>
            <a:prstGeom prst="rect">
              <a:avLst/>
            </a:prstGeom>
            <a:solidFill>
              <a:srgbClr val="345BA2"/>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93" name="Rectangle 92"/>
            <p:cNvSpPr/>
            <p:nvPr/>
          </p:nvSpPr>
          <p:spPr>
            <a:xfrm>
              <a:off x="210610" y="2678583"/>
              <a:ext cx="179737" cy="159732"/>
            </a:xfrm>
            <a:prstGeom prst="rect">
              <a:avLst/>
            </a:prstGeom>
            <a:solidFill>
              <a:srgbClr val="3B67B7"/>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94" name="Rectangle 93"/>
            <p:cNvSpPr/>
            <p:nvPr/>
          </p:nvSpPr>
          <p:spPr>
            <a:xfrm>
              <a:off x="208460" y="2839187"/>
              <a:ext cx="179737" cy="159732"/>
            </a:xfrm>
            <a:prstGeom prst="rect">
              <a:avLst/>
            </a:prstGeom>
            <a:solidFill>
              <a:srgbClr val="4E79C6"/>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95" name="Rectangle 94"/>
            <p:cNvSpPr/>
            <p:nvPr/>
          </p:nvSpPr>
          <p:spPr>
            <a:xfrm>
              <a:off x="209839" y="2996832"/>
              <a:ext cx="179737" cy="159732"/>
            </a:xfrm>
            <a:prstGeom prst="rect">
              <a:avLst/>
            </a:prstGeom>
            <a:solidFill>
              <a:srgbClr val="5A82CA"/>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96" name="Rectangle 95"/>
            <p:cNvSpPr/>
            <p:nvPr/>
          </p:nvSpPr>
          <p:spPr>
            <a:xfrm>
              <a:off x="208375" y="3157911"/>
              <a:ext cx="179737" cy="159732"/>
            </a:xfrm>
            <a:prstGeom prst="rect">
              <a:avLst/>
            </a:prstGeom>
            <a:solidFill>
              <a:srgbClr val="7698D4"/>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97" name="Rectangle 96"/>
            <p:cNvSpPr/>
            <p:nvPr/>
          </p:nvSpPr>
          <p:spPr>
            <a:xfrm>
              <a:off x="209754" y="3317937"/>
              <a:ext cx="179737" cy="159732"/>
            </a:xfrm>
            <a:prstGeom prst="rect">
              <a:avLst/>
            </a:prstGeom>
            <a:solidFill>
              <a:srgbClr val="97B0DD"/>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98" name="Rectangle 97"/>
            <p:cNvSpPr/>
            <p:nvPr/>
          </p:nvSpPr>
          <p:spPr>
            <a:xfrm>
              <a:off x="208389" y="3476635"/>
              <a:ext cx="179737" cy="159732"/>
            </a:xfrm>
            <a:prstGeom prst="rect">
              <a:avLst/>
            </a:prstGeom>
            <a:solidFill>
              <a:srgbClr val="BCCCEA"/>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99" name="Rectangle 98"/>
            <p:cNvSpPr/>
            <p:nvPr/>
          </p:nvSpPr>
          <p:spPr>
            <a:xfrm>
              <a:off x="209768" y="3636661"/>
              <a:ext cx="179737" cy="159732"/>
            </a:xfrm>
            <a:prstGeom prst="rect">
              <a:avLst/>
            </a:prstGeom>
            <a:solidFill>
              <a:srgbClr val="E8EEF8"/>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grpSp>
      <p:grpSp>
        <p:nvGrpSpPr>
          <p:cNvPr id="114" name="Group 113"/>
          <p:cNvGrpSpPr/>
          <p:nvPr/>
        </p:nvGrpSpPr>
        <p:grpSpPr>
          <a:xfrm>
            <a:off x="9918267" y="902751"/>
            <a:ext cx="2087711" cy="1392727"/>
            <a:chOff x="9918267" y="902751"/>
            <a:chExt cx="2087711" cy="1392727"/>
          </a:xfrm>
        </p:grpSpPr>
        <p:grpSp>
          <p:nvGrpSpPr>
            <p:cNvPr id="105" name="Group 104"/>
            <p:cNvGrpSpPr/>
            <p:nvPr/>
          </p:nvGrpSpPr>
          <p:grpSpPr>
            <a:xfrm>
              <a:off x="9918269" y="902751"/>
              <a:ext cx="2087709" cy="982265"/>
              <a:chOff x="9918269" y="902751"/>
              <a:chExt cx="2087709" cy="982265"/>
            </a:xfrm>
          </p:grpSpPr>
          <p:sp>
            <p:nvSpPr>
              <p:cNvPr id="100" name="Rectangle 99"/>
              <p:cNvSpPr/>
              <p:nvPr/>
            </p:nvSpPr>
            <p:spPr>
              <a:xfrm>
                <a:off x="9918269" y="902751"/>
                <a:ext cx="2087709" cy="9822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u="sng" dirty="0">
                    <a:solidFill>
                      <a:schemeClr val="tx1"/>
                    </a:solidFill>
                    <a:latin typeface="Cambria" panose="02040503050406030204" pitchFamily="18" charset="0"/>
                    <a:ea typeface="Cambria" panose="02040503050406030204" pitchFamily="18" charset="0"/>
                  </a:rPr>
                  <a:t>Color by</a:t>
                </a:r>
                <a:endParaRPr lang="en-US" sz="1100" dirty="0">
                  <a:solidFill>
                    <a:schemeClr val="tx1"/>
                  </a:solidFill>
                  <a:latin typeface="Cambria" panose="02040503050406030204" pitchFamily="18" charset="0"/>
                  <a:ea typeface="Cambria" panose="02040503050406030204" pitchFamily="18" charset="0"/>
                </a:endParaRPr>
              </a:p>
              <a:p>
                <a:pPr marL="171450" indent="-171450">
                  <a:buFont typeface="Arial" panose="020B0604020202020204" pitchFamily="34" charset="0"/>
                  <a:buChar char="•"/>
                </a:pPr>
                <a:r>
                  <a:rPr lang="en-US" sz="1100" dirty="0">
                    <a:solidFill>
                      <a:schemeClr val="tx1"/>
                    </a:solidFill>
                    <a:latin typeface="Cambria" panose="02040503050406030204" pitchFamily="18" charset="0"/>
                    <a:ea typeface="Cambria" panose="02040503050406030204" pitchFamily="18" charset="0"/>
                  </a:rPr>
                  <a:t>Graduation Rate</a:t>
                </a:r>
              </a:p>
              <a:p>
                <a:pPr marL="171450" indent="-171450">
                  <a:buFont typeface="Arial" panose="020B0604020202020204" pitchFamily="34" charset="0"/>
                  <a:buChar char="•"/>
                </a:pPr>
                <a:r>
                  <a:rPr lang="en-US" sz="1100" dirty="0">
                    <a:solidFill>
                      <a:schemeClr val="tx1"/>
                    </a:solidFill>
                    <a:latin typeface="Cambria" panose="02040503050406030204" pitchFamily="18" charset="0"/>
                    <a:ea typeface="Cambria" panose="02040503050406030204" pitchFamily="18" charset="0"/>
                  </a:rPr>
                  <a:t>Median SAT Scores</a:t>
                </a:r>
              </a:p>
              <a:p>
                <a:pPr marL="171450" indent="-171450">
                  <a:buFont typeface="Arial" panose="020B0604020202020204" pitchFamily="34" charset="0"/>
                  <a:buChar char="•"/>
                </a:pPr>
                <a:r>
                  <a:rPr lang="en-US" sz="1100" dirty="0">
                    <a:solidFill>
                      <a:schemeClr val="tx1"/>
                    </a:solidFill>
                    <a:latin typeface="Cambria" panose="02040503050406030204" pitchFamily="18" charset="0"/>
                    <a:ea typeface="Cambria" panose="02040503050406030204" pitchFamily="18" charset="0"/>
                  </a:rPr>
                  <a:t>Median ACT Scores</a:t>
                </a:r>
              </a:p>
              <a:p>
                <a:pPr marL="171450" indent="-171450">
                  <a:buFont typeface="Arial" panose="020B0604020202020204" pitchFamily="34" charset="0"/>
                  <a:buChar char="•"/>
                </a:pPr>
                <a:r>
                  <a:rPr lang="en-US" sz="1100" dirty="0">
                    <a:solidFill>
                      <a:schemeClr val="tx1"/>
                    </a:solidFill>
                    <a:latin typeface="Cambria" panose="02040503050406030204" pitchFamily="18" charset="0"/>
                    <a:ea typeface="Cambria" panose="02040503050406030204" pitchFamily="18" charset="0"/>
                  </a:rPr>
                  <a:t>College Matriculation Rate</a:t>
                </a:r>
              </a:p>
              <a:p>
                <a:pPr marL="171450" indent="-171450">
                  <a:buFont typeface="Arial" panose="020B0604020202020204" pitchFamily="34" charset="0"/>
                  <a:buChar char="•"/>
                </a:pPr>
                <a:endParaRPr lang="en-US" sz="1100" dirty="0">
                  <a:solidFill>
                    <a:schemeClr val="tx1"/>
                  </a:solidFill>
                  <a:latin typeface="Cambria" panose="02040503050406030204" pitchFamily="18" charset="0"/>
                  <a:ea typeface="Cambria" panose="02040503050406030204" pitchFamily="18" charset="0"/>
                </a:endParaRPr>
              </a:p>
            </p:txBody>
          </p:sp>
          <p:sp>
            <p:nvSpPr>
              <p:cNvPr id="101" name="Rectangle 100"/>
              <p:cNvSpPr/>
              <p:nvPr/>
            </p:nvSpPr>
            <p:spPr>
              <a:xfrm>
                <a:off x="9970798" y="1647908"/>
                <a:ext cx="123827" cy="1143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02" name="Rectangle 101"/>
              <p:cNvSpPr/>
              <p:nvPr/>
            </p:nvSpPr>
            <p:spPr>
              <a:xfrm>
                <a:off x="9970798" y="1476700"/>
                <a:ext cx="123827" cy="1143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03" name="Rectangle 102"/>
              <p:cNvSpPr/>
              <p:nvPr/>
            </p:nvSpPr>
            <p:spPr>
              <a:xfrm>
                <a:off x="9970797" y="1309857"/>
                <a:ext cx="123827" cy="1143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04" name="Rectangle 103"/>
              <p:cNvSpPr/>
              <p:nvPr/>
            </p:nvSpPr>
            <p:spPr>
              <a:xfrm>
                <a:off x="9970797" y="1145826"/>
                <a:ext cx="123827" cy="1143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grpSp>
          <p:nvGrpSpPr>
            <p:cNvPr id="106" name="Group 105"/>
            <p:cNvGrpSpPr/>
            <p:nvPr/>
          </p:nvGrpSpPr>
          <p:grpSpPr>
            <a:xfrm>
              <a:off x="9918267" y="1964958"/>
              <a:ext cx="2087710" cy="330520"/>
              <a:chOff x="6944410" y="1834973"/>
              <a:chExt cx="1629202" cy="330520"/>
            </a:xfrm>
          </p:grpSpPr>
          <p:sp>
            <p:nvSpPr>
              <p:cNvPr id="107" name="Rectangle 106"/>
              <p:cNvSpPr/>
              <p:nvPr/>
            </p:nvSpPr>
            <p:spPr>
              <a:xfrm>
                <a:off x="6944410" y="1844757"/>
                <a:ext cx="1219820" cy="307777"/>
              </a:xfrm>
              <a:prstGeom prst="rect">
                <a:avLst/>
              </a:prstGeom>
              <a:noFill/>
              <a:ln>
                <a:solidFill>
                  <a:schemeClr val="tx1"/>
                </a:solidFill>
              </a:ln>
            </p:spPr>
            <p:txBody>
              <a:bodyPr wrap="square">
                <a:spAutoFit/>
              </a:bodyPr>
              <a:lstStyle/>
              <a:p>
                <a:r>
                  <a:rPr lang="en-US" sz="1400" dirty="0">
                    <a:latin typeface="Cambria" panose="02040503050406030204" pitchFamily="18" charset="0"/>
                    <a:ea typeface="Cambria" panose="02040503050406030204" pitchFamily="18" charset="0"/>
                  </a:rPr>
                  <a:t>--Data Set Select--</a:t>
                </a:r>
              </a:p>
            </p:txBody>
          </p:sp>
          <p:sp>
            <p:nvSpPr>
              <p:cNvPr id="108" name="Rectangle 107"/>
              <p:cNvSpPr/>
              <p:nvPr/>
            </p:nvSpPr>
            <p:spPr>
              <a:xfrm>
                <a:off x="6950061" y="1834973"/>
                <a:ext cx="1623551" cy="330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mbria" panose="02040503050406030204" pitchFamily="18" charset="0"/>
                  <a:ea typeface="Cambria" panose="02040503050406030204" pitchFamily="18" charset="0"/>
                </a:endParaRPr>
              </a:p>
            </p:txBody>
          </p:sp>
          <p:sp>
            <p:nvSpPr>
              <p:cNvPr id="109" name="Isosceles Triangle 108"/>
              <p:cNvSpPr/>
              <p:nvPr/>
            </p:nvSpPr>
            <p:spPr>
              <a:xfrm rot="10800000">
                <a:off x="8252432" y="1887902"/>
                <a:ext cx="285725" cy="23998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10" name="Isosceles Triangle 109"/>
              <p:cNvSpPr/>
              <p:nvPr/>
            </p:nvSpPr>
            <p:spPr>
              <a:xfrm rot="10800000">
                <a:off x="8280919" y="1939239"/>
                <a:ext cx="228749" cy="188651"/>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11" name="Isosceles Triangle 110"/>
              <p:cNvSpPr/>
              <p:nvPr/>
            </p:nvSpPr>
            <p:spPr>
              <a:xfrm rot="10800000">
                <a:off x="8305174" y="1981167"/>
                <a:ext cx="180238" cy="143081"/>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12" name="Isosceles Triangle 111"/>
              <p:cNvSpPr/>
              <p:nvPr/>
            </p:nvSpPr>
            <p:spPr>
              <a:xfrm rot="10800000">
                <a:off x="8337922" y="2025000"/>
                <a:ext cx="119749" cy="10372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13" name="Isosceles Triangle 112"/>
              <p:cNvSpPr/>
              <p:nvPr/>
            </p:nvSpPr>
            <p:spPr>
              <a:xfrm rot="10800000">
                <a:off x="8357915" y="2065626"/>
                <a:ext cx="74754" cy="64084"/>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grpSp>
    </p:spTree>
    <p:extLst>
      <p:ext uri="{BB962C8B-B14F-4D97-AF65-F5344CB8AC3E}">
        <p14:creationId xmlns:p14="http://schemas.microsoft.com/office/powerpoint/2010/main" val="407411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6322</TotalTime>
  <Words>2249</Words>
  <Application>Microsoft Office PowerPoint</Application>
  <PresentationFormat>Widescreen</PresentationFormat>
  <Paragraphs>290</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Cambria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Inficon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Pizzone</dc:creator>
  <cp:lastModifiedBy>Thomas Pizzone</cp:lastModifiedBy>
  <cp:revision>48</cp:revision>
  <dcterms:created xsi:type="dcterms:W3CDTF">2022-03-28T20:08:40Z</dcterms:created>
  <dcterms:modified xsi:type="dcterms:W3CDTF">2022-07-02T04:22:04Z</dcterms:modified>
</cp:coreProperties>
</file>