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B8F"/>
    <a:srgbClr val="FCF4E6"/>
    <a:srgbClr val="F7C5A3"/>
    <a:srgbClr val="A85400"/>
    <a:srgbClr val="390201"/>
    <a:srgbClr val="FF8001"/>
    <a:srgbClr val="4C2600"/>
    <a:srgbClr val="FFB469"/>
    <a:srgbClr val="FF9933"/>
    <a:srgbClr val="2E50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6CCBBE-EF19-41B6-A60F-56911BB0FC3B}" v="4" dt="2022-07-02T04:04:26.1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0" autoAdjust="0"/>
    <p:restoredTop sz="94660"/>
  </p:normalViewPr>
  <p:slideViewPr>
    <p:cSldViewPr snapToGrid="0">
      <p:cViewPr varScale="1">
        <p:scale>
          <a:sx n="115" d="100"/>
          <a:sy n="115" d="100"/>
        </p:scale>
        <p:origin x="120"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1204AE-3408-4090-AEE0-619BDBE6DA63}"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2938854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1204AE-3408-4090-AEE0-619BDBE6DA63}"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4220842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1204AE-3408-4090-AEE0-619BDBE6DA63}"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2000547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1204AE-3408-4090-AEE0-619BDBE6DA63}"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2294572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1204AE-3408-4090-AEE0-619BDBE6DA63}"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2902401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1204AE-3408-4090-AEE0-619BDBE6DA63}"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2424809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1204AE-3408-4090-AEE0-619BDBE6DA63}" type="datetimeFigureOut">
              <a:rPr lang="en-US" smtClean="0"/>
              <a:t>7/2/2022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2103942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1204AE-3408-4090-AEE0-619BDBE6DA63}" type="datetimeFigureOut">
              <a:rPr lang="en-US" smtClean="0"/>
              <a:t>7/2/2022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1377597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204AE-3408-4090-AEE0-619BDBE6DA63}" type="datetimeFigureOut">
              <a:rPr lang="en-US" smtClean="0"/>
              <a:t>7/2/2022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3494825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1204AE-3408-4090-AEE0-619BDBE6DA63}"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1370179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1204AE-3408-4090-AEE0-619BDBE6DA63}"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1123565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204AE-3408-4090-AEE0-619BDBE6DA63}" type="datetimeFigureOut">
              <a:rPr lang="en-US" smtClean="0"/>
              <a:t>7/2/2022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0C63ED-7837-4684-9950-B8681A50E3BD}" type="slidenum">
              <a:rPr lang="en-US" smtClean="0"/>
              <a:t>‹#›</a:t>
            </a:fld>
            <a:endParaRPr lang="en-US"/>
          </a:p>
        </p:txBody>
      </p:sp>
    </p:spTree>
    <p:extLst>
      <p:ext uri="{BB962C8B-B14F-4D97-AF65-F5344CB8AC3E}">
        <p14:creationId xmlns:p14="http://schemas.microsoft.com/office/powerpoint/2010/main" val="2306385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rgbClr val="FFB469">
                <a:alpha val="74902"/>
              </a:srgbClr>
            </a:gs>
            <a:gs pos="83000">
              <a:srgbClr val="FF9933">
                <a:alpha val="74902"/>
              </a:srgbClr>
            </a:gs>
            <a:gs pos="100000">
              <a:srgbClr val="FF800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6" name="Rectangle 5"/>
          <p:cNvSpPr/>
          <p:nvPr/>
        </p:nvSpPr>
        <p:spPr>
          <a:xfrm>
            <a:off x="3221757" y="6491200"/>
            <a:ext cx="6469341" cy="520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ambria" panose="02040503050406030204" pitchFamily="18" charset="0"/>
                <a:ea typeface="Cambria" panose="02040503050406030204" pitchFamily="18" charset="0"/>
              </a:rPr>
              <a:t>CS6460: GIACII-K12 – Wireframe Prototype</a:t>
            </a:r>
          </a:p>
        </p:txBody>
      </p:sp>
      <p:sp>
        <p:nvSpPr>
          <p:cNvPr id="78" name="Rectangle 77">
            <a:extLst>
              <a:ext uri="{FF2B5EF4-FFF2-40B4-BE49-F238E27FC236}">
                <a16:creationId xmlns:a16="http://schemas.microsoft.com/office/drawing/2014/main" id="{9A1A2D87-FC71-99AB-5FBA-31751458D1B5}"/>
              </a:ext>
            </a:extLst>
          </p:cNvPr>
          <p:cNvSpPr/>
          <p:nvPr/>
        </p:nvSpPr>
        <p:spPr>
          <a:xfrm>
            <a:off x="2799871" y="-7554"/>
            <a:ext cx="6469341" cy="520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rgbClr val="4C2600"/>
                </a:solidFill>
                <a:latin typeface="Cambria" panose="02040503050406030204" pitchFamily="18" charset="0"/>
                <a:ea typeface="Cambria" panose="02040503050406030204" pitchFamily="18" charset="0"/>
              </a:rPr>
              <a:t>Guidelines for Individualized Academic Curriculum and ITS Implementation  for K-12 Students</a:t>
            </a:r>
            <a:r>
              <a:rPr lang="en-US" dirty="0">
                <a:solidFill>
                  <a:srgbClr val="4C2600"/>
                </a:solidFill>
                <a:latin typeface="Cambria" panose="02040503050406030204" pitchFamily="18" charset="0"/>
                <a:ea typeface="Cambria" panose="02040503050406030204" pitchFamily="18" charset="0"/>
              </a:rPr>
              <a:t>: </a:t>
            </a:r>
            <a:r>
              <a:rPr lang="en-US" i="1" dirty="0">
                <a:solidFill>
                  <a:srgbClr val="4C2600"/>
                </a:solidFill>
                <a:latin typeface="Cambria" panose="02040503050406030204" pitchFamily="18" charset="0"/>
                <a:ea typeface="Cambria" panose="02040503050406030204" pitchFamily="18" charset="0"/>
              </a:rPr>
              <a:t>a Resource Guide</a:t>
            </a:r>
          </a:p>
        </p:txBody>
      </p:sp>
      <p:grpSp>
        <p:nvGrpSpPr>
          <p:cNvPr id="19" name="Group 18">
            <a:extLst>
              <a:ext uri="{FF2B5EF4-FFF2-40B4-BE49-F238E27FC236}">
                <a16:creationId xmlns:a16="http://schemas.microsoft.com/office/drawing/2014/main" id="{DA232676-4576-C16D-3CA2-DE2BFBE6960D}"/>
              </a:ext>
            </a:extLst>
          </p:cNvPr>
          <p:cNvGrpSpPr/>
          <p:nvPr/>
        </p:nvGrpSpPr>
        <p:grpSpPr>
          <a:xfrm>
            <a:off x="49799" y="187266"/>
            <a:ext cx="554333" cy="520239"/>
            <a:chOff x="124093" y="187267"/>
            <a:chExt cx="707923" cy="520239"/>
          </a:xfrm>
        </p:grpSpPr>
        <p:sp>
          <p:nvSpPr>
            <p:cNvPr id="2" name="Rectangle: Rounded Corners 1">
              <a:extLst>
                <a:ext uri="{FF2B5EF4-FFF2-40B4-BE49-F238E27FC236}">
                  <a16:creationId xmlns:a16="http://schemas.microsoft.com/office/drawing/2014/main" id="{FC46BE97-5CF8-2BC6-E044-CC58DB7BFFDF}"/>
                </a:ext>
              </a:extLst>
            </p:cNvPr>
            <p:cNvSpPr/>
            <p:nvPr/>
          </p:nvSpPr>
          <p:spPr>
            <a:xfrm>
              <a:off x="124093" y="187267"/>
              <a:ext cx="707923" cy="520239"/>
            </a:xfrm>
            <a:prstGeom prst="roundRect">
              <a:avLst/>
            </a:prstGeom>
            <a:solidFill>
              <a:srgbClr val="FFB469"/>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4E252C6-A7A4-2485-A886-8B534098BDFB}"/>
                </a:ext>
              </a:extLst>
            </p:cNvPr>
            <p:cNvSpPr/>
            <p:nvPr/>
          </p:nvSpPr>
          <p:spPr>
            <a:xfrm>
              <a:off x="202108" y="3229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4B230C69-A3EC-D4AD-F53E-ACADB6E86C8D}"/>
                </a:ext>
              </a:extLst>
            </p:cNvPr>
            <p:cNvSpPr/>
            <p:nvPr/>
          </p:nvSpPr>
          <p:spPr>
            <a:xfrm>
              <a:off x="202108" y="4245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48372335-9DB8-6C7E-F86C-61D30EC2DE58}"/>
                </a:ext>
              </a:extLst>
            </p:cNvPr>
            <p:cNvSpPr/>
            <p:nvPr/>
          </p:nvSpPr>
          <p:spPr>
            <a:xfrm>
              <a:off x="198384" y="533813"/>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5EABB6C9-972F-F4F6-E911-E71366BA8B5D}"/>
              </a:ext>
            </a:extLst>
          </p:cNvPr>
          <p:cNvSpPr/>
          <p:nvPr/>
        </p:nvSpPr>
        <p:spPr>
          <a:xfrm>
            <a:off x="664371" y="0"/>
            <a:ext cx="45719" cy="6858000"/>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B3308436-C464-C37F-43AC-6992FCC939F8}"/>
              </a:ext>
            </a:extLst>
          </p:cNvPr>
          <p:cNvSpPr/>
          <p:nvPr/>
        </p:nvSpPr>
        <p:spPr>
          <a:xfrm>
            <a:off x="4601831" y="6315098"/>
            <a:ext cx="3698429" cy="448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4C2600"/>
                </a:solidFill>
                <a:latin typeface="Cambria" panose="02040503050406030204" pitchFamily="18" charset="0"/>
                <a:ea typeface="Cambria" panose="02040503050406030204" pitchFamily="18" charset="0"/>
              </a:rPr>
              <a:t>Individualized Curriculum Guidelines Page</a:t>
            </a:r>
            <a:endParaRPr lang="en-US" sz="1400" dirty="0">
              <a:solidFill>
                <a:srgbClr val="4C2600"/>
              </a:solidFill>
              <a:latin typeface="Cambria" panose="02040503050406030204" pitchFamily="18" charset="0"/>
              <a:ea typeface="Cambria" panose="02040503050406030204" pitchFamily="18" charset="0"/>
            </a:endParaRPr>
          </a:p>
        </p:txBody>
      </p:sp>
      <p:sp>
        <p:nvSpPr>
          <p:cNvPr id="126" name="Rectangle 125">
            <a:extLst>
              <a:ext uri="{FF2B5EF4-FFF2-40B4-BE49-F238E27FC236}">
                <a16:creationId xmlns:a16="http://schemas.microsoft.com/office/drawing/2014/main" id="{AEFA0BDF-EBE3-F933-EF03-DEF4C3C92155}"/>
              </a:ext>
            </a:extLst>
          </p:cNvPr>
          <p:cNvSpPr/>
          <p:nvPr/>
        </p:nvSpPr>
        <p:spPr>
          <a:xfrm rot="5400000">
            <a:off x="6415024" y="-5197445"/>
            <a:ext cx="50876" cy="11503077"/>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BA11B98F-7CE1-9ECD-88E4-07E0C74653A8}"/>
              </a:ext>
            </a:extLst>
          </p:cNvPr>
          <p:cNvGrpSpPr/>
          <p:nvPr/>
        </p:nvGrpSpPr>
        <p:grpSpPr>
          <a:xfrm>
            <a:off x="11527628" y="8753"/>
            <a:ext cx="565403" cy="429397"/>
            <a:chOff x="11527628" y="8753"/>
            <a:chExt cx="565403" cy="429397"/>
          </a:xfrm>
        </p:grpSpPr>
        <p:sp>
          <p:nvSpPr>
            <p:cNvPr id="33" name="Isosceles Triangle 32">
              <a:extLst>
                <a:ext uri="{FF2B5EF4-FFF2-40B4-BE49-F238E27FC236}">
                  <a16:creationId xmlns:a16="http://schemas.microsoft.com/office/drawing/2014/main" id="{897E5A46-EB61-3C04-B78C-2B3AEDF173F1}"/>
                </a:ext>
              </a:extLst>
            </p:cNvPr>
            <p:cNvSpPr/>
            <p:nvPr/>
          </p:nvSpPr>
          <p:spPr>
            <a:xfrm>
              <a:off x="11527628" y="8753"/>
              <a:ext cx="565403" cy="212417"/>
            </a:xfrm>
            <a:prstGeom prst="triangle">
              <a:avLst/>
            </a:prstGeom>
            <a:solidFill>
              <a:srgbClr val="A85400"/>
            </a:solidFill>
            <a:ln>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61B15A7-6A1D-F2C9-B8E8-836C3B9C70CF}"/>
                </a:ext>
              </a:extLst>
            </p:cNvPr>
            <p:cNvSpPr/>
            <p:nvPr/>
          </p:nvSpPr>
          <p:spPr>
            <a:xfrm>
              <a:off x="11633200" y="225733"/>
              <a:ext cx="355600" cy="212417"/>
            </a:xfrm>
            <a:prstGeom prst="rect">
              <a:avLst/>
            </a:prstGeom>
            <a:solidFill>
              <a:srgbClr val="A85400"/>
            </a:solidFill>
            <a:ln>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0" name="Rectangle 159">
            <a:extLst>
              <a:ext uri="{FF2B5EF4-FFF2-40B4-BE49-F238E27FC236}">
                <a16:creationId xmlns:a16="http://schemas.microsoft.com/office/drawing/2014/main" id="{EF351E8E-9F85-34C0-FE20-F19CDE0E9099}"/>
              </a:ext>
            </a:extLst>
          </p:cNvPr>
          <p:cNvSpPr/>
          <p:nvPr/>
        </p:nvSpPr>
        <p:spPr>
          <a:xfrm>
            <a:off x="770330" y="636136"/>
            <a:ext cx="5984801" cy="448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u="sng" dirty="0">
                <a:solidFill>
                  <a:srgbClr val="4C2600"/>
                </a:solidFill>
                <a:latin typeface="Cambria" panose="02040503050406030204" pitchFamily="18" charset="0"/>
                <a:ea typeface="Cambria" panose="02040503050406030204" pitchFamily="18" charset="0"/>
                <a:cs typeface="Sanskrit Text" panose="020B0502040204020203" pitchFamily="18" charset="0"/>
              </a:rPr>
              <a:t>Guidelines for Individualized Academic Curriculum</a:t>
            </a:r>
            <a:endParaRPr lang="en-US" sz="1600" dirty="0">
              <a:solidFill>
                <a:srgbClr val="4C2600"/>
              </a:solidFill>
              <a:latin typeface="Cambria" panose="02040503050406030204" pitchFamily="18" charset="0"/>
              <a:ea typeface="Cambria" panose="02040503050406030204" pitchFamily="18" charset="0"/>
              <a:cs typeface="Sanskrit Text" panose="020B0502040204020203" pitchFamily="18" charset="0"/>
            </a:endParaRPr>
          </a:p>
        </p:txBody>
      </p:sp>
      <p:graphicFrame>
        <p:nvGraphicFramePr>
          <p:cNvPr id="3" name="Table 2">
            <a:extLst>
              <a:ext uri="{FF2B5EF4-FFF2-40B4-BE49-F238E27FC236}">
                <a16:creationId xmlns:a16="http://schemas.microsoft.com/office/drawing/2014/main" id="{8F2D5A22-F3E5-D0BD-572C-18D7E08625FB}"/>
              </a:ext>
            </a:extLst>
          </p:cNvPr>
          <p:cNvGraphicFramePr>
            <a:graphicFrameLocks noGrp="1"/>
          </p:cNvGraphicFramePr>
          <p:nvPr>
            <p:extLst>
              <p:ext uri="{D42A27DB-BD31-4B8C-83A1-F6EECF244321}">
                <p14:modId xmlns:p14="http://schemas.microsoft.com/office/powerpoint/2010/main" val="2498127742"/>
              </p:ext>
            </p:extLst>
          </p:nvPr>
        </p:nvGraphicFramePr>
        <p:xfrm>
          <a:off x="896130" y="1141258"/>
          <a:ext cx="11092670" cy="5253069"/>
        </p:xfrm>
        <a:graphic>
          <a:graphicData uri="http://schemas.openxmlformats.org/drawingml/2006/table">
            <a:tbl>
              <a:tblPr/>
              <a:tblGrid>
                <a:gridCol w="993968">
                  <a:extLst>
                    <a:ext uri="{9D8B030D-6E8A-4147-A177-3AD203B41FA5}">
                      <a16:colId xmlns:a16="http://schemas.microsoft.com/office/drawing/2014/main" val="1167279916"/>
                    </a:ext>
                  </a:extLst>
                </a:gridCol>
                <a:gridCol w="10098702">
                  <a:extLst>
                    <a:ext uri="{9D8B030D-6E8A-4147-A177-3AD203B41FA5}">
                      <a16:colId xmlns:a16="http://schemas.microsoft.com/office/drawing/2014/main" val="956683672"/>
                    </a:ext>
                  </a:extLst>
                </a:gridCol>
              </a:tblGrid>
              <a:tr h="172177">
                <a:tc>
                  <a:txBody>
                    <a:bodyPr/>
                    <a:lstStyle/>
                    <a:p>
                      <a:pPr rtl="0" fontAlgn="b"/>
                      <a:r>
                        <a:rPr lang="en-US" sz="1200" b="1" dirty="0">
                          <a:solidFill>
                            <a:srgbClr val="FFFFFF"/>
                          </a:solidFill>
                          <a:effectLst/>
                          <a:latin typeface="Cambria" panose="02040503050406030204" pitchFamily="18" charset="0"/>
                          <a:ea typeface="Cambria" panose="02040503050406030204" pitchFamily="18" charset="0"/>
                        </a:rPr>
                        <a:t>Requirement</a:t>
                      </a: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FF8C00"/>
                    </a:solidFill>
                  </a:tcPr>
                </a:tc>
                <a:tc>
                  <a:txBody>
                    <a:bodyPr/>
                    <a:lstStyle/>
                    <a:p>
                      <a:pPr rtl="0" fontAlgn="b"/>
                      <a:r>
                        <a:rPr lang="en-US" sz="1200" b="1" dirty="0">
                          <a:solidFill>
                            <a:srgbClr val="FFFFFF"/>
                          </a:solidFill>
                          <a:effectLst/>
                          <a:latin typeface="Cambria" panose="02040503050406030204" pitchFamily="18" charset="0"/>
                          <a:ea typeface="Cambria" panose="02040503050406030204" pitchFamily="18" charset="0"/>
                        </a:rPr>
                        <a:t>Description</a:t>
                      </a:r>
                    </a:p>
                  </a:txBody>
                  <a:tcPr marL="11797" marR="11797" marT="7864" marB="7864" anchor="ctr">
                    <a:lnL w="9525" cap="flat" cmpd="sng" algn="ctr">
                      <a:solidFill>
                        <a:srgbClr val="CCCCCC"/>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FF8C00"/>
                    </a:solidFill>
                  </a:tcPr>
                </a:tc>
                <a:extLst>
                  <a:ext uri="{0D108BD9-81ED-4DB2-BD59-A6C34878D82A}">
                    <a16:rowId xmlns:a16="http://schemas.microsoft.com/office/drawing/2014/main" val="1630434968"/>
                  </a:ext>
                </a:extLst>
              </a:tr>
              <a:tr h="277872">
                <a:tc>
                  <a:txBody>
                    <a:bodyPr/>
                    <a:lstStyle/>
                    <a:p>
                      <a:pPr rtl="0" fontAlgn="b"/>
                      <a:r>
                        <a:rPr lang="en-US" sz="1050" b="0" dirty="0">
                          <a:solidFill>
                            <a:srgbClr val="000000"/>
                          </a:solidFill>
                          <a:effectLst/>
                          <a:latin typeface="Cambria" panose="02040503050406030204" pitchFamily="18" charset="0"/>
                          <a:ea typeface="Cambria" panose="02040503050406030204" pitchFamily="18" charset="0"/>
                        </a:rPr>
                        <a:t>(a) General</a:t>
                      </a: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Below is a proposed set of guidelines for parents, teachers, and tutors to use in the creation of a students' personalized academic curriculum (or individualized learning plan, or individualized curriculum outline, or personalized academic plan)</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4156047164"/>
                  </a:ext>
                </a:extLst>
              </a:tr>
              <a:tr h="200333">
                <a:tc>
                  <a:txBody>
                    <a:bodyPr/>
                    <a:lstStyle/>
                    <a:p>
                      <a:pPr rtl="0" fontAlgn="b"/>
                      <a:endParaRPr lang="en-US" sz="1050" dirty="0">
                        <a:effectLst/>
                        <a:latin typeface="Cambria" panose="02040503050406030204" pitchFamily="18" charset="0"/>
                        <a:ea typeface="Cambria" panose="02040503050406030204" pitchFamily="18" charset="0"/>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1) A statement of the child's present levels of academic achievement and functional performance, including –</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3596496906"/>
                  </a:ext>
                </a:extLst>
              </a:tr>
              <a:tr h="200333">
                <a:tc>
                  <a:txBody>
                    <a:bodyPr/>
                    <a:lstStyle/>
                    <a:p>
                      <a:pPr rtl="0" fontAlgn="b"/>
                      <a:endParaRPr lang="en-US" sz="1050" dirty="0">
                        <a:effectLst/>
                        <a:latin typeface="Cambria" panose="02040503050406030204" pitchFamily="18" charset="0"/>
                        <a:ea typeface="Cambria" panose="02040503050406030204" pitchFamily="18" charset="0"/>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2)</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1658008889"/>
                  </a:ext>
                </a:extLst>
              </a:tr>
              <a:tr h="200333">
                <a:tc>
                  <a:txBody>
                    <a:bodyPr/>
                    <a:lstStyle/>
                    <a:p>
                      <a:pPr rtl="0" fontAlgn="b"/>
                      <a:endParaRPr lang="en-US" sz="1050" dirty="0">
                        <a:effectLst/>
                        <a:latin typeface="Cambria" panose="02040503050406030204" pitchFamily="18" charset="0"/>
                        <a:ea typeface="Cambria" panose="02040503050406030204" pitchFamily="18" charset="0"/>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a) A statement of measurable annual goals, including academic and functional goals designed to –</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2247898035"/>
                  </a:ext>
                </a:extLst>
              </a:tr>
              <a:tr h="20033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err="1">
                          <a:solidFill>
                            <a:srgbClr val="000000"/>
                          </a:solidFill>
                          <a:effectLst/>
                          <a:latin typeface="Cambria" panose="02040503050406030204" pitchFamily="18" charset="0"/>
                          <a:ea typeface="Cambria" panose="02040503050406030204" pitchFamily="18" charset="0"/>
                        </a:rPr>
                        <a:t>i</a:t>
                      </a:r>
                      <a:r>
                        <a:rPr lang="en-US" sz="1000" b="0" dirty="0">
                          <a:solidFill>
                            <a:srgbClr val="000000"/>
                          </a:solidFill>
                          <a:effectLst/>
                          <a:latin typeface="Cambria" panose="02040503050406030204" pitchFamily="18" charset="0"/>
                          <a:ea typeface="Cambria" panose="02040503050406030204" pitchFamily="18" charset="0"/>
                        </a:rPr>
                        <a:t>) Meet the child's needs to enable the child to be involved in and make progress in the general education curriculum; and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2127346034"/>
                  </a:ext>
                </a:extLst>
              </a:tr>
              <a:tr h="20033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3) A description of -</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4278892410"/>
                  </a:ext>
                </a:extLst>
              </a:tr>
              <a:tr h="20033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a) How the child's progress toward meeting the annual goals described in paragraph (2) of this section will be measured; and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3816790728"/>
                  </a:ext>
                </a:extLst>
              </a:tr>
              <a:tr h="277872">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b) When periodic reports on the progress the child is making toward meeting the annual goals (such as through the use of quarterly or other periodic reports, concurrent with the issuance of report cards) will be provided;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3376138228"/>
                  </a:ext>
                </a:extLst>
              </a:tr>
              <a:tr h="277872">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4) A statement of the education and related services and supplementary aids and services, based on peer-reviewed research to the extent practicable, to be provided to the child, or on behalf of the child, and a statement of the program modifications or supports for school personnel that will be provided to enable the child –</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1751909964"/>
                  </a:ext>
                </a:extLst>
              </a:tr>
              <a:tr h="20033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a) To advance appropriately toward attaining the annual goals;</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182365059"/>
                  </a:ext>
                </a:extLst>
              </a:tr>
              <a:tr h="277872">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i="0" dirty="0">
                          <a:solidFill>
                            <a:srgbClr val="000000"/>
                          </a:solidFill>
                          <a:effectLst/>
                          <a:latin typeface="Cambria" panose="02040503050406030204" pitchFamily="18" charset="0"/>
                          <a:ea typeface="Cambria" panose="02040503050406030204" pitchFamily="18" charset="0"/>
                        </a:rPr>
                        <a:t>b) To be involved in and make progress in the general education curriculum in accordance with paragraph </a:t>
                      </a:r>
                      <a:r>
                        <a:rPr lang="en-US" sz="1000" b="1" i="0" dirty="0">
                          <a:solidFill>
                            <a:srgbClr val="00FF00"/>
                          </a:solidFill>
                          <a:effectLst/>
                          <a:latin typeface="Cambria" panose="02040503050406030204" pitchFamily="18" charset="0"/>
                          <a:ea typeface="Cambria" panose="02040503050406030204" pitchFamily="18" charset="0"/>
                        </a:rPr>
                        <a:t>(a)</a:t>
                      </a:r>
                      <a:r>
                        <a:rPr lang="en-US" sz="1000" b="0" i="0" dirty="0">
                          <a:solidFill>
                            <a:srgbClr val="000000"/>
                          </a:solidFill>
                          <a:effectLst/>
                          <a:latin typeface="Cambria" panose="02040503050406030204" pitchFamily="18" charset="0"/>
                          <a:ea typeface="Cambria" panose="02040503050406030204" pitchFamily="18" charset="0"/>
                        </a:rPr>
                        <a:t>(1) of this section, and to participate in extracurricular and other nonacademic activities; and</a:t>
                      </a:r>
                      <a:endParaRPr lang="en-US" sz="1000" b="0" dirty="0">
                        <a:solidFill>
                          <a:srgbClr val="000000"/>
                        </a:solidFill>
                        <a:effectLst/>
                        <a:latin typeface="Cambria" panose="02040503050406030204" pitchFamily="18" charset="0"/>
                        <a:ea typeface="Cambria" panose="02040503050406030204" pitchFamily="18" charset="0"/>
                      </a:endParaRP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899073899"/>
                  </a:ext>
                </a:extLst>
              </a:tr>
              <a:tr h="20033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c) To be educated and participate with other children in the activities described in this section;</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2429108072"/>
                  </a:ext>
                </a:extLst>
              </a:tr>
              <a:tr h="200333">
                <a:tc>
                  <a:txBody>
                    <a:bodyPr/>
                    <a:lstStyle/>
                    <a:p>
                      <a:pPr marL="0" algn="l" defTabSz="914400" rtl="0" eaLnBrk="1" fontAlgn="b" latinLnBrk="0" hangingPunct="1"/>
                      <a:endParaRPr lang="en-US" sz="1050" kern="1200" dirty="0">
                        <a:solidFill>
                          <a:schemeClr val="tx1"/>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marL="0" algn="l" defTabSz="914400" rtl="0" eaLnBrk="1" fontAlgn="b" latinLnBrk="0" hangingPunct="1"/>
                      <a:r>
                        <a:rPr lang="en-US" sz="1000" kern="1200" dirty="0">
                          <a:solidFill>
                            <a:schemeClr val="tx1"/>
                          </a:solidFill>
                          <a:effectLst/>
                          <a:latin typeface="Cambria" panose="02040503050406030204" pitchFamily="18" charset="0"/>
                          <a:ea typeface="Cambria" panose="02040503050406030204" pitchFamily="18" charset="0"/>
                          <a:cs typeface="+mn-cs"/>
                        </a:rPr>
                        <a:t>6)</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2625015271"/>
                  </a:ext>
                </a:extLst>
              </a:tr>
              <a:tr h="20033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a) A statement to measure the academic achievement and functional performance of the child on State and districtwide assessments; and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2076914230"/>
                  </a:ext>
                </a:extLst>
              </a:tr>
              <a:tr h="20033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ii) The particular alternate assessment selected is appropriate for the child; and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830184442"/>
                  </a:ext>
                </a:extLst>
              </a:tr>
              <a:tr h="277872">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i="1" dirty="0">
                          <a:solidFill>
                            <a:srgbClr val="000000"/>
                          </a:solidFill>
                          <a:effectLst/>
                          <a:latin typeface="Cambria" panose="02040503050406030204" pitchFamily="18" charset="0"/>
                          <a:ea typeface="Cambria" panose="02040503050406030204" pitchFamily="18" charset="0"/>
                        </a:rPr>
                        <a:t>7) The projected date for the beginning of the services and modifications described in paragraph (a)(4) of this section, and the anticipated frequency, location, and duration of those services and modifications.</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2572355337"/>
                  </a:ext>
                </a:extLst>
              </a:tr>
              <a:tr h="291084">
                <a:tc>
                  <a:txBody>
                    <a:bodyPr/>
                    <a:lstStyle/>
                    <a:p>
                      <a:pPr marL="0" algn="l" defTabSz="914400" rtl="0" eaLnBrk="1" fontAlgn="b" latinLnBrk="0" hangingPunct="1"/>
                      <a:r>
                        <a:rPr lang="en-US" sz="1050" b="0" kern="1200" dirty="0">
                          <a:solidFill>
                            <a:srgbClr val="000000"/>
                          </a:solidFill>
                          <a:effectLst/>
                          <a:latin typeface="Cambria" panose="02040503050406030204" pitchFamily="18" charset="0"/>
                          <a:ea typeface="Cambria" panose="02040503050406030204" pitchFamily="18" charset="0"/>
                          <a:cs typeface="+mn-cs"/>
                        </a:rPr>
                        <a:t>(b) Transition services</a:t>
                      </a: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Beginning not later than the first PAC (ILP/PAP/IAP/IAC/ICO) to be in effect when the child turns 16, or younger if determined appropriate by the PAC (ILP/PAP/IAP/IAC/ICO) Team, and updated annually, thereafter, the IEP must include -</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3210682286"/>
                  </a:ext>
                </a:extLst>
              </a:tr>
              <a:tr h="277872">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(1) Appropriate measurable postsecondary goals based upon age-appropriate transition assessments related to training, education, employment, and, where appropriate, independent living skills; and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1358457538"/>
                  </a:ext>
                </a:extLst>
              </a:tr>
              <a:tr h="20033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(2) The transition services (including courses of study) needed to assist the child in reaching those goals.</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312276251"/>
                  </a:ext>
                </a:extLst>
              </a:tr>
              <a:tr h="391529">
                <a:tc gridSpan="2">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50" b="0" kern="1200" dirty="0">
                          <a:solidFill>
                            <a:srgbClr val="000000"/>
                          </a:solidFill>
                          <a:effectLst/>
                          <a:latin typeface="Cambria" panose="02040503050406030204" pitchFamily="18" charset="0"/>
                          <a:ea typeface="Cambria" panose="02040503050406030204" pitchFamily="18" charset="0"/>
                          <a:cs typeface="+mn-cs"/>
                        </a:rPr>
                        <a:t>CS6460_Summer2022_TBPizzone</a:t>
                      </a:r>
                    </a:p>
                  </a:txBody>
                  <a:tcPr marL="11797" marR="11797" marT="7864" marB="786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hMerge="1">
                  <a:txBody>
                    <a:bodyPr/>
                    <a:lstStyle/>
                    <a:p>
                      <a:pPr rtl="0" fontAlgn="b"/>
                      <a:endParaRPr lang="en-US" sz="1000" dirty="0">
                        <a:effectLst/>
                        <a:latin typeface="Cambria" panose="02040503050406030204" pitchFamily="18" charset="0"/>
                        <a:ea typeface="Cambria" panose="02040503050406030204" pitchFamily="18" charset="0"/>
                      </a:endParaRP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2613655097"/>
                  </a:ext>
                </a:extLst>
              </a:tr>
            </a:tbl>
          </a:graphicData>
        </a:graphic>
      </p:graphicFrame>
    </p:spTree>
    <p:extLst>
      <p:ext uri="{BB962C8B-B14F-4D97-AF65-F5344CB8AC3E}">
        <p14:creationId xmlns:p14="http://schemas.microsoft.com/office/powerpoint/2010/main" val="981117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rgbClr val="FFB469">
                <a:alpha val="74902"/>
              </a:srgbClr>
            </a:gs>
            <a:gs pos="83000">
              <a:srgbClr val="FF9933">
                <a:alpha val="74902"/>
              </a:srgbClr>
            </a:gs>
            <a:gs pos="100000">
              <a:srgbClr val="FF800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6" name="Rectangle 5"/>
          <p:cNvSpPr/>
          <p:nvPr/>
        </p:nvSpPr>
        <p:spPr>
          <a:xfrm>
            <a:off x="3221757" y="6491200"/>
            <a:ext cx="6469341" cy="520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ambria" panose="02040503050406030204" pitchFamily="18" charset="0"/>
                <a:ea typeface="Cambria" panose="02040503050406030204" pitchFamily="18" charset="0"/>
              </a:rPr>
              <a:t>CS6460: GIACII-K12 – Wireframe Prototype</a:t>
            </a:r>
          </a:p>
        </p:txBody>
      </p:sp>
      <p:sp>
        <p:nvSpPr>
          <p:cNvPr id="124" name="Rectangle 123">
            <a:extLst>
              <a:ext uri="{FF2B5EF4-FFF2-40B4-BE49-F238E27FC236}">
                <a16:creationId xmlns:a16="http://schemas.microsoft.com/office/drawing/2014/main" id="{B3308436-C464-C37F-43AC-6992FCC939F8}"/>
              </a:ext>
            </a:extLst>
          </p:cNvPr>
          <p:cNvSpPr/>
          <p:nvPr/>
        </p:nvSpPr>
        <p:spPr>
          <a:xfrm>
            <a:off x="4601831" y="6315098"/>
            <a:ext cx="3698429" cy="448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4C2600"/>
                </a:solidFill>
                <a:latin typeface="Cambria" panose="02040503050406030204" pitchFamily="18" charset="0"/>
                <a:ea typeface="Cambria" panose="02040503050406030204" pitchFamily="18" charset="0"/>
              </a:rPr>
              <a:t>Individualized Curriculum Guidelines Page</a:t>
            </a:r>
            <a:endParaRPr lang="en-US" sz="1400" dirty="0">
              <a:solidFill>
                <a:srgbClr val="4C2600"/>
              </a:solidFill>
              <a:latin typeface="Cambria" panose="02040503050406030204" pitchFamily="18" charset="0"/>
              <a:ea typeface="Cambria" panose="02040503050406030204" pitchFamily="18" charset="0"/>
            </a:endParaRPr>
          </a:p>
        </p:txBody>
      </p:sp>
      <p:grpSp>
        <p:nvGrpSpPr>
          <p:cNvPr id="36" name="Group 35">
            <a:extLst>
              <a:ext uri="{FF2B5EF4-FFF2-40B4-BE49-F238E27FC236}">
                <a16:creationId xmlns:a16="http://schemas.microsoft.com/office/drawing/2014/main" id="{BA11B98F-7CE1-9ECD-88E4-07E0C74653A8}"/>
              </a:ext>
            </a:extLst>
          </p:cNvPr>
          <p:cNvGrpSpPr/>
          <p:nvPr/>
        </p:nvGrpSpPr>
        <p:grpSpPr>
          <a:xfrm>
            <a:off x="11527628" y="8753"/>
            <a:ext cx="565403" cy="429397"/>
            <a:chOff x="11527628" y="8753"/>
            <a:chExt cx="565403" cy="429397"/>
          </a:xfrm>
        </p:grpSpPr>
        <p:sp>
          <p:nvSpPr>
            <p:cNvPr id="33" name="Isosceles Triangle 32">
              <a:extLst>
                <a:ext uri="{FF2B5EF4-FFF2-40B4-BE49-F238E27FC236}">
                  <a16:creationId xmlns:a16="http://schemas.microsoft.com/office/drawing/2014/main" id="{897E5A46-EB61-3C04-B78C-2B3AEDF173F1}"/>
                </a:ext>
              </a:extLst>
            </p:cNvPr>
            <p:cNvSpPr/>
            <p:nvPr/>
          </p:nvSpPr>
          <p:spPr>
            <a:xfrm>
              <a:off x="11527628" y="8753"/>
              <a:ext cx="565403" cy="212417"/>
            </a:xfrm>
            <a:prstGeom prst="triangle">
              <a:avLst/>
            </a:prstGeom>
            <a:solidFill>
              <a:srgbClr val="A85400"/>
            </a:solidFill>
            <a:ln>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61B15A7-6A1D-F2C9-B8E8-836C3B9C70CF}"/>
                </a:ext>
              </a:extLst>
            </p:cNvPr>
            <p:cNvSpPr/>
            <p:nvPr/>
          </p:nvSpPr>
          <p:spPr>
            <a:xfrm>
              <a:off x="11633200" y="225733"/>
              <a:ext cx="355600" cy="212417"/>
            </a:xfrm>
            <a:prstGeom prst="rect">
              <a:avLst/>
            </a:prstGeom>
            <a:solidFill>
              <a:srgbClr val="A85400"/>
            </a:solidFill>
            <a:ln>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26B9D1CC-DAD3-048A-43EF-A5255DF3A051}"/>
              </a:ext>
            </a:extLst>
          </p:cNvPr>
          <p:cNvGrpSpPr/>
          <p:nvPr/>
        </p:nvGrpSpPr>
        <p:grpSpPr>
          <a:xfrm>
            <a:off x="2095500" y="0"/>
            <a:ext cx="10096500" cy="6858000"/>
            <a:chOff x="664371" y="0"/>
            <a:chExt cx="11527629" cy="6858000"/>
          </a:xfrm>
        </p:grpSpPr>
        <p:sp>
          <p:nvSpPr>
            <p:cNvPr id="78" name="Rectangle 77">
              <a:extLst>
                <a:ext uri="{FF2B5EF4-FFF2-40B4-BE49-F238E27FC236}">
                  <a16:creationId xmlns:a16="http://schemas.microsoft.com/office/drawing/2014/main" id="{9A1A2D87-FC71-99AB-5FBA-31751458D1B5}"/>
                </a:ext>
              </a:extLst>
            </p:cNvPr>
            <p:cNvSpPr/>
            <p:nvPr/>
          </p:nvSpPr>
          <p:spPr>
            <a:xfrm>
              <a:off x="1602333" y="1621"/>
              <a:ext cx="8069920" cy="520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rgbClr val="4C2600"/>
                  </a:solidFill>
                  <a:latin typeface="Cambria" panose="02040503050406030204" pitchFamily="18" charset="0"/>
                  <a:ea typeface="Cambria" panose="02040503050406030204" pitchFamily="18" charset="0"/>
                </a:rPr>
                <a:t>Guidelines for Individualized Academic Curriculum and ITS Implementation  for K-12 Students</a:t>
              </a:r>
              <a:r>
                <a:rPr lang="en-US" dirty="0">
                  <a:solidFill>
                    <a:srgbClr val="4C2600"/>
                  </a:solidFill>
                  <a:latin typeface="Cambria" panose="02040503050406030204" pitchFamily="18" charset="0"/>
                  <a:ea typeface="Cambria" panose="02040503050406030204" pitchFamily="18" charset="0"/>
                </a:rPr>
                <a:t>: </a:t>
              </a:r>
              <a:r>
                <a:rPr lang="en-US" i="1" dirty="0">
                  <a:solidFill>
                    <a:srgbClr val="4C2600"/>
                  </a:solidFill>
                  <a:latin typeface="Cambria" panose="02040503050406030204" pitchFamily="18" charset="0"/>
                  <a:ea typeface="Cambria" panose="02040503050406030204" pitchFamily="18" charset="0"/>
                </a:rPr>
                <a:t>a Resource Guide</a:t>
              </a:r>
            </a:p>
          </p:txBody>
        </p:sp>
        <p:sp>
          <p:nvSpPr>
            <p:cNvPr id="29" name="Rectangle 28">
              <a:extLst>
                <a:ext uri="{FF2B5EF4-FFF2-40B4-BE49-F238E27FC236}">
                  <a16:creationId xmlns:a16="http://schemas.microsoft.com/office/drawing/2014/main" id="{5EABB6C9-972F-F4F6-E911-E71366BA8B5D}"/>
                </a:ext>
              </a:extLst>
            </p:cNvPr>
            <p:cNvSpPr/>
            <p:nvPr/>
          </p:nvSpPr>
          <p:spPr>
            <a:xfrm>
              <a:off x="664371" y="0"/>
              <a:ext cx="45719" cy="6858000"/>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AEFA0BDF-EBE3-F933-EF03-DEF4C3C92155}"/>
                </a:ext>
              </a:extLst>
            </p:cNvPr>
            <p:cNvSpPr/>
            <p:nvPr/>
          </p:nvSpPr>
          <p:spPr>
            <a:xfrm rot="5400000">
              <a:off x="6415024" y="-5197445"/>
              <a:ext cx="50876" cy="11503077"/>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EF351E8E-9F85-34C0-FE20-F19CDE0E9099}"/>
                </a:ext>
              </a:extLst>
            </p:cNvPr>
            <p:cNvSpPr/>
            <p:nvPr/>
          </p:nvSpPr>
          <p:spPr>
            <a:xfrm>
              <a:off x="710090" y="578820"/>
              <a:ext cx="7945418" cy="448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u="sng" dirty="0">
                  <a:solidFill>
                    <a:srgbClr val="4C2600"/>
                  </a:solidFill>
                  <a:latin typeface="Cambria" panose="02040503050406030204" pitchFamily="18" charset="0"/>
                  <a:ea typeface="Cambria" panose="02040503050406030204" pitchFamily="18" charset="0"/>
                  <a:cs typeface="Sanskrit Text" panose="020B0502040204020203" pitchFamily="18" charset="0"/>
                </a:rPr>
                <a:t>Guidelines for Individualized Academic Curriculum</a:t>
              </a:r>
              <a:endParaRPr lang="en-US" sz="1600" dirty="0">
                <a:solidFill>
                  <a:srgbClr val="4C2600"/>
                </a:solidFill>
                <a:latin typeface="Cambria" panose="02040503050406030204" pitchFamily="18" charset="0"/>
                <a:ea typeface="Cambria" panose="02040503050406030204" pitchFamily="18" charset="0"/>
                <a:cs typeface="Sanskrit Text" panose="020B0502040204020203" pitchFamily="18" charset="0"/>
              </a:endParaRPr>
            </a:p>
          </p:txBody>
        </p:sp>
      </p:grpSp>
      <p:graphicFrame>
        <p:nvGraphicFramePr>
          <p:cNvPr id="3" name="Table 2">
            <a:extLst>
              <a:ext uri="{FF2B5EF4-FFF2-40B4-BE49-F238E27FC236}">
                <a16:creationId xmlns:a16="http://schemas.microsoft.com/office/drawing/2014/main" id="{8F2D5A22-F3E5-D0BD-572C-18D7E08625FB}"/>
              </a:ext>
            </a:extLst>
          </p:cNvPr>
          <p:cNvGraphicFramePr>
            <a:graphicFrameLocks noGrp="1"/>
          </p:cNvGraphicFramePr>
          <p:nvPr>
            <p:extLst>
              <p:ext uri="{D42A27DB-BD31-4B8C-83A1-F6EECF244321}">
                <p14:modId xmlns:p14="http://schemas.microsoft.com/office/powerpoint/2010/main" val="376262658"/>
              </p:ext>
            </p:extLst>
          </p:nvPr>
        </p:nvGraphicFramePr>
        <p:xfrm>
          <a:off x="2204005" y="1060067"/>
          <a:ext cx="9784795" cy="5264265"/>
        </p:xfrm>
        <a:graphic>
          <a:graphicData uri="http://schemas.openxmlformats.org/drawingml/2006/table">
            <a:tbl>
              <a:tblPr/>
              <a:tblGrid>
                <a:gridCol w="1015489">
                  <a:extLst>
                    <a:ext uri="{9D8B030D-6E8A-4147-A177-3AD203B41FA5}">
                      <a16:colId xmlns:a16="http://schemas.microsoft.com/office/drawing/2014/main" val="1167279916"/>
                    </a:ext>
                  </a:extLst>
                </a:gridCol>
                <a:gridCol w="8769306">
                  <a:extLst>
                    <a:ext uri="{9D8B030D-6E8A-4147-A177-3AD203B41FA5}">
                      <a16:colId xmlns:a16="http://schemas.microsoft.com/office/drawing/2014/main" val="956683672"/>
                    </a:ext>
                  </a:extLst>
                </a:gridCol>
              </a:tblGrid>
              <a:tr h="342574">
                <a:tc>
                  <a:txBody>
                    <a:bodyPr/>
                    <a:lstStyle/>
                    <a:p>
                      <a:pPr rtl="0" fontAlgn="b"/>
                      <a:r>
                        <a:rPr lang="en-US" sz="1200" b="1" dirty="0">
                          <a:solidFill>
                            <a:srgbClr val="FFFFFF"/>
                          </a:solidFill>
                          <a:effectLst/>
                          <a:latin typeface="Cambria" panose="02040503050406030204" pitchFamily="18" charset="0"/>
                          <a:ea typeface="Cambria" panose="02040503050406030204" pitchFamily="18" charset="0"/>
                        </a:rPr>
                        <a:t>Requirement</a:t>
                      </a: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FF8C00"/>
                    </a:solidFill>
                  </a:tcPr>
                </a:tc>
                <a:tc>
                  <a:txBody>
                    <a:bodyPr/>
                    <a:lstStyle/>
                    <a:p>
                      <a:pPr rtl="0" fontAlgn="b"/>
                      <a:r>
                        <a:rPr lang="en-US" sz="1200" b="1" dirty="0">
                          <a:solidFill>
                            <a:srgbClr val="FFFFFF"/>
                          </a:solidFill>
                          <a:effectLst/>
                          <a:latin typeface="Cambria" panose="02040503050406030204" pitchFamily="18" charset="0"/>
                          <a:ea typeface="Cambria" panose="02040503050406030204" pitchFamily="18" charset="0"/>
                        </a:rPr>
                        <a:t>Description</a:t>
                      </a:r>
                    </a:p>
                  </a:txBody>
                  <a:tcPr marL="11797" marR="11797" marT="7864" marB="7864" anchor="ctr">
                    <a:lnL w="9525" cap="flat" cmpd="sng" algn="ctr">
                      <a:solidFill>
                        <a:srgbClr val="CCCCCC"/>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FF8C00"/>
                    </a:solidFill>
                  </a:tcPr>
                </a:tc>
                <a:extLst>
                  <a:ext uri="{0D108BD9-81ED-4DB2-BD59-A6C34878D82A}">
                    <a16:rowId xmlns:a16="http://schemas.microsoft.com/office/drawing/2014/main" val="1630434968"/>
                  </a:ext>
                </a:extLst>
              </a:tr>
              <a:tr h="313123">
                <a:tc>
                  <a:txBody>
                    <a:bodyPr/>
                    <a:lstStyle/>
                    <a:p>
                      <a:pPr rtl="0" fontAlgn="b"/>
                      <a:r>
                        <a:rPr lang="en-US" sz="1050" b="0" dirty="0">
                          <a:solidFill>
                            <a:srgbClr val="000000"/>
                          </a:solidFill>
                          <a:effectLst/>
                          <a:latin typeface="Cambria" panose="02040503050406030204" pitchFamily="18" charset="0"/>
                          <a:ea typeface="Cambria" panose="02040503050406030204" pitchFamily="18" charset="0"/>
                        </a:rPr>
                        <a:t>(a) General</a:t>
                      </a: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Below is a proposed set of guidelines for parents, teachers, and tutors to use in the creation of a students' personalized academic curriculum (or individualized learning plan, or individualized curriculum outline, or personalized academic plan)</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4156047164"/>
                  </a:ext>
                </a:extLst>
              </a:tr>
              <a:tr h="179897">
                <a:tc>
                  <a:txBody>
                    <a:bodyPr/>
                    <a:lstStyle/>
                    <a:p>
                      <a:pPr rtl="0" fontAlgn="b"/>
                      <a:endParaRPr lang="en-US" sz="1050" dirty="0">
                        <a:effectLst/>
                        <a:latin typeface="Cambria" panose="02040503050406030204" pitchFamily="18" charset="0"/>
                        <a:ea typeface="Cambria" panose="02040503050406030204" pitchFamily="18" charset="0"/>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1) A statement of the child's present levels of academic achievement and functional performance, including –</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3596496906"/>
                  </a:ext>
                </a:extLst>
              </a:tr>
              <a:tr h="179897">
                <a:tc>
                  <a:txBody>
                    <a:bodyPr/>
                    <a:lstStyle/>
                    <a:p>
                      <a:pPr rtl="0" fontAlgn="b"/>
                      <a:endParaRPr lang="en-US" sz="1050" dirty="0">
                        <a:effectLst/>
                        <a:latin typeface="Cambria" panose="02040503050406030204" pitchFamily="18" charset="0"/>
                        <a:ea typeface="Cambria" panose="02040503050406030204" pitchFamily="18" charset="0"/>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2)</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1658008889"/>
                  </a:ext>
                </a:extLst>
              </a:tr>
              <a:tr h="179897">
                <a:tc>
                  <a:txBody>
                    <a:bodyPr/>
                    <a:lstStyle/>
                    <a:p>
                      <a:pPr rtl="0" fontAlgn="b"/>
                      <a:endParaRPr lang="en-US" sz="1050" dirty="0">
                        <a:effectLst/>
                        <a:latin typeface="Cambria" panose="02040503050406030204" pitchFamily="18" charset="0"/>
                        <a:ea typeface="Cambria" panose="02040503050406030204" pitchFamily="18" charset="0"/>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a) A statement of measurable annual goals, including academic and functional goals designed to –</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2247898035"/>
                  </a:ext>
                </a:extLst>
              </a:tr>
              <a:tr h="179897">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err="1">
                          <a:solidFill>
                            <a:srgbClr val="000000"/>
                          </a:solidFill>
                          <a:effectLst/>
                          <a:latin typeface="Cambria" panose="02040503050406030204" pitchFamily="18" charset="0"/>
                          <a:ea typeface="Cambria" panose="02040503050406030204" pitchFamily="18" charset="0"/>
                        </a:rPr>
                        <a:t>i</a:t>
                      </a:r>
                      <a:r>
                        <a:rPr lang="en-US" sz="1000" b="0" dirty="0">
                          <a:solidFill>
                            <a:srgbClr val="000000"/>
                          </a:solidFill>
                          <a:effectLst/>
                          <a:latin typeface="Cambria" panose="02040503050406030204" pitchFamily="18" charset="0"/>
                          <a:ea typeface="Cambria" panose="02040503050406030204" pitchFamily="18" charset="0"/>
                        </a:rPr>
                        <a:t>) Meet the child's needs to enable the child to be involved in and make progress in the general education curriculum; and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2127346034"/>
                  </a:ext>
                </a:extLst>
              </a:tr>
              <a:tr h="179897">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3) A description of -</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4278892410"/>
                  </a:ext>
                </a:extLst>
              </a:tr>
              <a:tr h="179897">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a) How the child's progress toward meeting the annual goals described in paragraph (2) of this section will be measured; and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3816790728"/>
                  </a:ext>
                </a:extLst>
              </a:tr>
              <a:tr h="31312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b) When periodic reports on the progress the child is making toward meeting the annual goals (such as through the use of quarterly or other periodic reports, concurrent with the issuance of report cards) will be provided;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3376138228"/>
                  </a:ext>
                </a:extLst>
              </a:tr>
              <a:tr h="462002">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4) A statement of the education and related services and supplementary aids and services, based on peer-reviewed research to the extent practicable, to be provided to the child, or on behalf of the child, and a statement of the program modifications or supports for school personnel that will be provided to enable the child –</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1751909964"/>
                  </a:ext>
                </a:extLst>
              </a:tr>
              <a:tr h="179897">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a) To advance appropriately toward attaining the annual goals;</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182365059"/>
                  </a:ext>
                </a:extLst>
              </a:tr>
              <a:tr h="31312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i="0" dirty="0">
                          <a:solidFill>
                            <a:srgbClr val="000000"/>
                          </a:solidFill>
                          <a:effectLst/>
                          <a:latin typeface="Cambria" panose="02040503050406030204" pitchFamily="18" charset="0"/>
                          <a:ea typeface="Cambria" panose="02040503050406030204" pitchFamily="18" charset="0"/>
                        </a:rPr>
                        <a:t>b) To be involved in and make progress in the general education curriculum in accordance with paragraph </a:t>
                      </a:r>
                      <a:r>
                        <a:rPr lang="en-US" sz="1000" b="1" i="0" dirty="0">
                          <a:solidFill>
                            <a:srgbClr val="00FF00"/>
                          </a:solidFill>
                          <a:effectLst/>
                          <a:latin typeface="Cambria" panose="02040503050406030204" pitchFamily="18" charset="0"/>
                          <a:ea typeface="Cambria" panose="02040503050406030204" pitchFamily="18" charset="0"/>
                        </a:rPr>
                        <a:t>(a)</a:t>
                      </a:r>
                      <a:r>
                        <a:rPr lang="en-US" sz="1000" b="0" i="0" dirty="0">
                          <a:solidFill>
                            <a:srgbClr val="000000"/>
                          </a:solidFill>
                          <a:effectLst/>
                          <a:latin typeface="Cambria" panose="02040503050406030204" pitchFamily="18" charset="0"/>
                          <a:ea typeface="Cambria" panose="02040503050406030204" pitchFamily="18" charset="0"/>
                        </a:rPr>
                        <a:t>(1) of this section, and to participate in extracurricular and other nonacademic activities; and</a:t>
                      </a:r>
                      <a:endParaRPr lang="en-US" sz="1000" b="0" dirty="0">
                        <a:solidFill>
                          <a:srgbClr val="000000"/>
                        </a:solidFill>
                        <a:effectLst/>
                        <a:latin typeface="Cambria" panose="02040503050406030204" pitchFamily="18" charset="0"/>
                        <a:ea typeface="Cambria" panose="02040503050406030204" pitchFamily="18" charset="0"/>
                      </a:endParaRP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899073899"/>
                  </a:ext>
                </a:extLst>
              </a:tr>
              <a:tr h="179897">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c) To be educated and participate with other children in the activities described in this section;</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2429108072"/>
                  </a:ext>
                </a:extLst>
              </a:tr>
              <a:tr h="179897">
                <a:tc>
                  <a:txBody>
                    <a:bodyPr/>
                    <a:lstStyle/>
                    <a:p>
                      <a:pPr marL="0" algn="l" defTabSz="914400" rtl="0" eaLnBrk="1" fontAlgn="b" latinLnBrk="0" hangingPunct="1"/>
                      <a:endParaRPr lang="en-US" sz="1050" kern="1200" dirty="0">
                        <a:solidFill>
                          <a:schemeClr val="tx1"/>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marL="0" algn="l" defTabSz="914400" rtl="0" eaLnBrk="1" fontAlgn="b" latinLnBrk="0" hangingPunct="1"/>
                      <a:r>
                        <a:rPr lang="en-US" sz="1000" kern="1200" dirty="0">
                          <a:solidFill>
                            <a:schemeClr val="tx1"/>
                          </a:solidFill>
                          <a:effectLst/>
                          <a:latin typeface="Cambria" panose="02040503050406030204" pitchFamily="18" charset="0"/>
                          <a:ea typeface="Cambria" panose="02040503050406030204" pitchFamily="18" charset="0"/>
                          <a:cs typeface="+mn-cs"/>
                        </a:rPr>
                        <a:t>6)</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2625015271"/>
                  </a:ext>
                </a:extLst>
              </a:tr>
              <a:tr h="179897">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a) A statement to measure the academic achievement and functional performance of the child on State and districtwide assessments; and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2076914230"/>
                  </a:ext>
                </a:extLst>
              </a:tr>
              <a:tr h="179897">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ii) The particular alternate assessment selected is appropriate for the child; and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830184442"/>
                  </a:ext>
                </a:extLst>
              </a:tr>
              <a:tr h="31312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i="1" dirty="0">
                          <a:solidFill>
                            <a:srgbClr val="000000"/>
                          </a:solidFill>
                          <a:effectLst/>
                          <a:latin typeface="Cambria" panose="02040503050406030204" pitchFamily="18" charset="0"/>
                          <a:ea typeface="Cambria" panose="02040503050406030204" pitchFamily="18" charset="0"/>
                        </a:rPr>
                        <a:t>7) The projected date for the beginning of the services and modifications described in paragraph (a)(4) of this section, and the anticipated frequency, location, and duration of those services and modifications.</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2572355337"/>
                  </a:ext>
                </a:extLst>
              </a:tr>
              <a:tr h="328011">
                <a:tc>
                  <a:txBody>
                    <a:bodyPr/>
                    <a:lstStyle/>
                    <a:p>
                      <a:pPr marL="0" algn="l" defTabSz="914400" rtl="0" eaLnBrk="1" fontAlgn="b" latinLnBrk="0" hangingPunct="1"/>
                      <a:r>
                        <a:rPr lang="en-US" sz="1050" b="0" kern="1200" dirty="0">
                          <a:solidFill>
                            <a:srgbClr val="000000"/>
                          </a:solidFill>
                          <a:effectLst/>
                          <a:latin typeface="Cambria" panose="02040503050406030204" pitchFamily="18" charset="0"/>
                          <a:ea typeface="Cambria" panose="02040503050406030204" pitchFamily="18" charset="0"/>
                          <a:cs typeface="+mn-cs"/>
                        </a:rPr>
                        <a:t>(b) Transition services</a:t>
                      </a: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Beginning not later than the first PAC (ILP/PAP/IAP/IAC/ICO) to be in effect when the child turns 16, or younger if determined appropriate by the PAC (ILP/PAP/IAP/IAC/ICO) Team, and updated annually, thereafter, the IEP must include -</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3210682286"/>
                  </a:ext>
                </a:extLst>
              </a:tr>
              <a:tr h="31312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(1) Appropriate measurable postsecondary goals based upon age-appropriate transition assessments related to training, education, employment, and, where appropriate, independent living skills; and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1358457538"/>
                  </a:ext>
                </a:extLst>
              </a:tr>
              <a:tr h="179897">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(2) The transition services (including courses of study) needed to assist the child in reaching those goals.</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312276251"/>
                  </a:ext>
                </a:extLst>
              </a:tr>
              <a:tr h="351591">
                <a:tc gridSpan="2">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50" b="0" kern="1200" dirty="0">
                          <a:solidFill>
                            <a:srgbClr val="000000"/>
                          </a:solidFill>
                          <a:effectLst/>
                          <a:latin typeface="Cambria" panose="02040503050406030204" pitchFamily="18" charset="0"/>
                          <a:ea typeface="Cambria" panose="02040503050406030204" pitchFamily="18" charset="0"/>
                          <a:cs typeface="+mn-cs"/>
                        </a:rPr>
                        <a:t>CS6460_Summer2022_TBPizzone</a:t>
                      </a:r>
                    </a:p>
                  </a:txBody>
                  <a:tcPr marL="11797" marR="11797" marT="7864" marB="786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hMerge="1">
                  <a:txBody>
                    <a:bodyPr/>
                    <a:lstStyle/>
                    <a:p>
                      <a:pPr rtl="0" fontAlgn="b"/>
                      <a:endParaRPr lang="en-US" sz="1000" dirty="0">
                        <a:effectLst/>
                        <a:latin typeface="Cambria" panose="02040503050406030204" pitchFamily="18" charset="0"/>
                        <a:ea typeface="Cambria" panose="02040503050406030204" pitchFamily="18" charset="0"/>
                      </a:endParaRP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2613655097"/>
                  </a:ext>
                </a:extLst>
              </a:tr>
            </a:tbl>
          </a:graphicData>
        </a:graphic>
      </p:graphicFrame>
      <p:sp>
        <p:nvSpPr>
          <p:cNvPr id="18" name="Rectangle 17">
            <a:extLst>
              <a:ext uri="{FF2B5EF4-FFF2-40B4-BE49-F238E27FC236}">
                <a16:creationId xmlns:a16="http://schemas.microsoft.com/office/drawing/2014/main" id="{C289E51A-7424-4641-9327-42BFFDFDA7EA}"/>
              </a:ext>
            </a:extLst>
          </p:cNvPr>
          <p:cNvSpPr/>
          <p:nvPr/>
        </p:nvSpPr>
        <p:spPr>
          <a:xfrm>
            <a:off x="161973" y="1613690"/>
            <a:ext cx="1865065" cy="5057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marR="457200" defTabSz="3086100" rtl="0">
              <a:spcBef>
                <a:spcPts val="0"/>
              </a:spcBef>
            </a:pPr>
            <a:r>
              <a:rPr lang="en-US" sz="1600" b="1" u="sng" dirty="0">
                <a:solidFill>
                  <a:schemeClr val="bg2">
                    <a:lumMod val="10000"/>
                  </a:schemeClr>
                </a:solidFill>
                <a:latin typeface="Cambria" panose="02040503050406030204" pitchFamily="18" charset="0"/>
                <a:ea typeface="Cambria" panose="02040503050406030204" pitchFamily="18" charset="0"/>
              </a:rPr>
              <a:t>Academic Planning</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Background Information</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Guidelines</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Assessment Links</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Research Log</a:t>
            </a:r>
          </a:p>
          <a:p>
            <a:pPr marR="457200" rtl="0">
              <a:spcBef>
                <a:spcPts val="0"/>
              </a:spcBef>
              <a:tabLst>
                <a:tab pos="461963" algn="l"/>
              </a:tabLst>
            </a:pPr>
            <a:endParaRPr lang="en-US" sz="1600" b="1" dirty="0">
              <a:solidFill>
                <a:schemeClr val="bg2">
                  <a:lumMod val="10000"/>
                </a:schemeClr>
              </a:solidFill>
              <a:latin typeface="Cambria" panose="02040503050406030204" pitchFamily="18" charset="0"/>
              <a:ea typeface="Cambria" panose="02040503050406030204" pitchFamily="18" charset="0"/>
            </a:endParaRPr>
          </a:p>
          <a:p>
            <a:pPr marR="457200" rtl="0">
              <a:spcBef>
                <a:spcPts val="0"/>
              </a:spcBef>
              <a:tabLst>
                <a:tab pos="461963" algn="l"/>
              </a:tabLst>
            </a:pPr>
            <a:r>
              <a:rPr lang="en-US" sz="1600" b="1" u="sng" dirty="0">
                <a:solidFill>
                  <a:schemeClr val="bg2">
                    <a:lumMod val="10000"/>
                  </a:schemeClr>
                </a:solidFill>
                <a:latin typeface="Cambria" panose="02040503050406030204" pitchFamily="18" charset="0"/>
                <a:ea typeface="Cambria" panose="02040503050406030204" pitchFamily="18" charset="0"/>
              </a:rPr>
              <a:t>ITS Search</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Background Information</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Search Tool</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Full School List</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Research Log</a:t>
            </a:r>
          </a:p>
          <a:p>
            <a:pPr marL="171450" marR="457200" lvl="2" indent="-171450">
              <a:spcAft>
                <a:spcPts val="600"/>
              </a:spcAft>
              <a:buFont typeface="Wingdings" panose="05000000000000000000" pitchFamily="2" charset="2"/>
              <a:buChar char="q"/>
              <a:tabLst>
                <a:tab pos="461963" algn="l"/>
              </a:tabLst>
            </a:pPr>
            <a:endParaRPr lang="en-US" sz="1200" dirty="0">
              <a:solidFill>
                <a:schemeClr val="bg2">
                  <a:lumMod val="10000"/>
                </a:schemeClr>
              </a:solidFill>
              <a:latin typeface="Cambria" panose="02040503050406030204" pitchFamily="18" charset="0"/>
              <a:ea typeface="Cambria" panose="02040503050406030204" pitchFamily="18" charset="0"/>
            </a:endParaRPr>
          </a:p>
          <a:p>
            <a:pPr marR="457200" rtl="0">
              <a:spcBef>
                <a:spcPts val="0"/>
              </a:spcBef>
              <a:tabLst>
                <a:tab pos="461963" algn="l"/>
              </a:tabLst>
            </a:pPr>
            <a:r>
              <a:rPr lang="en-US" sz="1600" b="1" u="sng" dirty="0">
                <a:solidFill>
                  <a:schemeClr val="bg2">
                    <a:lumMod val="10000"/>
                  </a:schemeClr>
                </a:solidFill>
                <a:latin typeface="Cambria" panose="02040503050406030204" pitchFamily="18" charset="0"/>
                <a:ea typeface="Cambria" panose="02040503050406030204" pitchFamily="18" charset="0"/>
              </a:rPr>
              <a:t>More</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GIACII-K12 is…</a:t>
            </a:r>
          </a:p>
          <a:p>
            <a:pPr marL="171450" marR="457200" lvl="2" indent="-171450">
              <a:spcAft>
                <a:spcPts val="600"/>
              </a:spcAft>
              <a:buFont typeface="Wingdings" panose="05000000000000000000" pitchFamily="2" charset="2"/>
              <a:buChar char="q"/>
              <a:tabLst>
                <a:tab pos="461963" algn="l"/>
              </a:tabLst>
            </a:pPr>
            <a:r>
              <a:rPr lang="en-US" sz="1200" dirty="0">
                <a:solidFill>
                  <a:schemeClr val="tx1"/>
                </a:solidFill>
                <a:latin typeface="Cambria" panose="02040503050406030204" pitchFamily="18" charset="0"/>
                <a:ea typeface="Cambria" panose="02040503050406030204" pitchFamily="18" charset="0"/>
              </a:rPr>
              <a:t>GIACII-K12 </a:t>
            </a:r>
            <a:r>
              <a:rPr lang="en-US" sz="1200" dirty="0">
                <a:solidFill>
                  <a:schemeClr val="bg2">
                    <a:lumMod val="10000"/>
                  </a:schemeClr>
                </a:solidFill>
                <a:latin typeface="Cambria" panose="02040503050406030204" pitchFamily="18" charset="0"/>
                <a:ea typeface="Cambria" panose="02040503050406030204" pitchFamily="18" charset="0"/>
              </a:rPr>
              <a:t>is not…</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Terminology</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Additional Resources</a:t>
            </a:r>
          </a:p>
        </p:txBody>
      </p:sp>
      <p:grpSp>
        <p:nvGrpSpPr>
          <p:cNvPr id="20" name="Group 19">
            <a:extLst>
              <a:ext uri="{FF2B5EF4-FFF2-40B4-BE49-F238E27FC236}">
                <a16:creationId xmlns:a16="http://schemas.microsoft.com/office/drawing/2014/main" id="{97DF60F3-B4AE-D7C0-B020-3BDE75868092}"/>
              </a:ext>
            </a:extLst>
          </p:cNvPr>
          <p:cNvGrpSpPr/>
          <p:nvPr/>
        </p:nvGrpSpPr>
        <p:grpSpPr>
          <a:xfrm>
            <a:off x="49800" y="187266"/>
            <a:ext cx="378801" cy="520239"/>
            <a:chOff x="124093" y="187267"/>
            <a:chExt cx="707923" cy="520239"/>
          </a:xfrm>
        </p:grpSpPr>
        <p:sp>
          <p:nvSpPr>
            <p:cNvPr id="21" name="Rectangle: Rounded Corners 20">
              <a:extLst>
                <a:ext uri="{FF2B5EF4-FFF2-40B4-BE49-F238E27FC236}">
                  <a16:creationId xmlns:a16="http://schemas.microsoft.com/office/drawing/2014/main" id="{7D7ECF71-CF61-6E87-4F1C-FE8A9627FD3D}"/>
                </a:ext>
              </a:extLst>
            </p:cNvPr>
            <p:cNvSpPr/>
            <p:nvPr/>
          </p:nvSpPr>
          <p:spPr>
            <a:xfrm>
              <a:off x="124093" y="187267"/>
              <a:ext cx="707923" cy="520239"/>
            </a:xfrm>
            <a:prstGeom prst="roundRect">
              <a:avLst/>
            </a:prstGeom>
            <a:solidFill>
              <a:srgbClr val="FFB469"/>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2" name="Rectangle 21">
              <a:extLst>
                <a:ext uri="{FF2B5EF4-FFF2-40B4-BE49-F238E27FC236}">
                  <a16:creationId xmlns:a16="http://schemas.microsoft.com/office/drawing/2014/main" id="{DE4B6AE3-169B-770E-E2E7-A5A65837699A}"/>
                </a:ext>
              </a:extLst>
            </p:cNvPr>
            <p:cNvSpPr/>
            <p:nvPr/>
          </p:nvSpPr>
          <p:spPr>
            <a:xfrm>
              <a:off x="202108" y="3229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3" name="Rectangle 22">
              <a:extLst>
                <a:ext uri="{FF2B5EF4-FFF2-40B4-BE49-F238E27FC236}">
                  <a16:creationId xmlns:a16="http://schemas.microsoft.com/office/drawing/2014/main" id="{72DAEC60-54B1-EBDB-96D7-93C3778EE566}"/>
                </a:ext>
              </a:extLst>
            </p:cNvPr>
            <p:cNvSpPr/>
            <p:nvPr/>
          </p:nvSpPr>
          <p:spPr>
            <a:xfrm>
              <a:off x="202108" y="4245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4" name="Rectangle 23">
              <a:extLst>
                <a:ext uri="{FF2B5EF4-FFF2-40B4-BE49-F238E27FC236}">
                  <a16:creationId xmlns:a16="http://schemas.microsoft.com/office/drawing/2014/main" id="{1F9083DE-735C-2B4E-2A5D-6E69AB45C2D6}"/>
                </a:ext>
              </a:extLst>
            </p:cNvPr>
            <p:cNvSpPr/>
            <p:nvPr/>
          </p:nvSpPr>
          <p:spPr>
            <a:xfrm>
              <a:off x="198384" y="533813"/>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spTree>
    <p:extLst>
      <p:ext uri="{BB962C8B-B14F-4D97-AF65-F5344CB8AC3E}">
        <p14:creationId xmlns:p14="http://schemas.microsoft.com/office/powerpoint/2010/main" val="2313993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6321</TotalTime>
  <Words>1109</Words>
  <Application>Microsoft Office PowerPoint</Application>
  <PresentationFormat>Widescreen</PresentationFormat>
  <Paragraphs>73</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Cambria</vt:lpstr>
      <vt:lpstr>Wingdings</vt:lpstr>
      <vt:lpstr>Office Theme</vt:lpstr>
      <vt:lpstr>PowerPoint Presentation</vt:lpstr>
      <vt:lpstr>PowerPoint Presentation</vt:lpstr>
    </vt:vector>
  </TitlesOfParts>
  <Company>Inficon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Pizzone</dc:creator>
  <cp:lastModifiedBy>Thomas Pizzone</cp:lastModifiedBy>
  <cp:revision>48</cp:revision>
  <dcterms:created xsi:type="dcterms:W3CDTF">2022-03-28T20:08:40Z</dcterms:created>
  <dcterms:modified xsi:type="dcterms:W3CDTF">2022-07-02T04:23:56Z</dcterms:modified>
</cp:coreProperties>
</file>