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5400"/>
    <a:srgbClr val="FF8001"/>
    <a:srgbClr val="4C2600"/>
    <a:srgbClr val="FFB469"/>
    <a:srgbClr val="FF9933"/>
    <a:srgbClr val="2E508E"/>
    <a:srgbClr val="345BA2"/>
    <a:srgbClr val="3B67B7"/>
    <a:srgbClr val="4E79C6"/>
    <a:srgbClr val="5A82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60" autoAdjust="0"/>
    <p:restoredTop sz="94660"/>
  </p:normalViewPr>
  <p:slideViewPr>
    <p:cSldViewPr snapToGrid="0">
      <p:cViewPr varScale="1">
        <p:scale>
          <a:sx n="77" d="100"/>
          <a:sy n="77" d="100"/>
        </p:scale>
        <p:origin x="30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mas Pizzone" userId="c31bc2e5-39ea-481e-a904-a35d4b2ef365" providerId="ADAL" clId="{5F33BEFA-C666-4E2D-B662-7928D00D8CC0}"/>
    <pc:docChg chg="modSld">
      <pc:chgData name="Thomas Pizzone" userId="c31bc2e5-39ea-481e-a904-a35d4b2ef365" providerId="ADAL" clId="{5F33BEFA-C666-4E2D-B662-7928D00D8CC0}" dt="2022-06-30T19:51:39.555" v="0" actId="20577"/>
      <pc:docMkLst>
        <pc:docMk/>
      </pc:docMkLst>
      <pc:sldChg chg="modSp mod">
        <pc:chgData name="Thomas Pizzone" userId="c31bc2e5-39ea-481e-a904-a35d4b2ef365" providerId="ADAL" clId="{5F33BEFA-C666-4E2D-B662-7928D00D8CC0}" dt="2022-06-30T19:51:39.555" v="0" actId="20577"/>
        <pc:sldMkLst>
          <pc:docMk/>
          <pc:sldMk cId="1410593158" sldId="256"/>
        </pc:sldMkLst>
        <pc:graphicFrameChg chg="modGraphic">
          <ac:chgData name="Thomas Pizzone" userId="c31bc2e5-39ea-481e-a904-a35d4b2ef365" providerId="ADAL" clId="{5F33BEFA-C666-4E2D-B662-7928D00D8CC0}" dt="2022-06-30T19:51:39.555" v="0" actId="20577"/>
          <ac:graphicFrameMkLst>
            <pc:docMk/>
            <pc:sldMk cId="1410593158" sldId="256"/>
            <ac:graphicFrameMk id="227" creationId="{8EC4E954-1674-BB6E-68A5-40414D8469E6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204AE-3408-4090-AEE0-619BDBE6DA63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C63ED-7837-4684-9950-B8681A50E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854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204AE-3408-4090-AEE0-619BDBE6DA63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C63ED-7837-4684-9950-B8681A50E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842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204AE-3408-4090-AEE0-619BDBE6DA63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C63ED-7837-4684-9950-B8681A50E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547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204AE-3408-4090-AEE0-619BDBE6DA63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C63ED-7837-4684-9950-B8681A50E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572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204AE-3408-4090-AEE0-619BDBE6DA63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C63ED-7837-4684-9950-B8681A50E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401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204AE-3408-4090-AEE0-619BDBE6DA63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C63ED-7837-4684-9950-B8681A50E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809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204AE-3408-4090-AEE0-619BDBE6DA63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C63ED-7837-4684-9950-B8681A50E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942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204AE-3408-4090-AEE0-619BDBE6DA63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C63ED-7837-4684-9950-B8681A50E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597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204AE-3408-4090-AEE0-619BDBE6DA63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C63ED-7837-4684-9950-B8681A50E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825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204AE-3408-4090-AEE0-619BDBE6DA63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C63ED-7837-4684-9950-B8681A50E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179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204AE-3408-4090-AEE0-619BDBE6DA63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C63ED-7837-4684-9950-B8681A50E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565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204AE-3408-4090-AEE0-619BDBE6DA63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0C63ED-7837-4684-9950-B8681A50E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385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chool2/this/link/will/not/work" TargetMode="External"/><Relationship Id="rId2" Type="http://schemas.openxmlformats.org/officeDocument/2006/relationships/hyperlink" Target="https://www.carnegielearning.com/solutions/math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ixl.com/social-studies" TargetMode="External"/><Relationship Id="rId4" Type="http://schemas.openxmlformats.org/officeDocument/2006/relationships/hyperlink" Target="https://www.ixl.com/science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rgbClr val="FFB469">
                <a:alpha val="74902"/>
              </a:srgbClr>
            </a:gs>
            <a:gs pos="83000">
              <a:srgbClr val="FF9933">
                <a:alpha val="74902"/>
              </a:srgbClr>
            </a:gs>
            <a:gs pos="100000">
              <a:srgbClr val="FF800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7" name="Table 226">
            <a:extLst>
              <a:ext uri="{FF2B5EF4-FFF2-40B4-BE49-F238E27FC236}">
                <a16:creationId xmlns:a16="http://schemas.microsoft.com/office/drawing/2014/main" id="{8EC4E954-1674-BB6E-68A5-40414D8469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1947310"/>
              </p:ext>
            </p:extLst>
          </p:nvPr>
        </p:nvGraphicFramePr>
        <p:xfrm>
          <a:off x="10007341" y="1138101"/>
          <a:ext cx="1790668" cy="115927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90668">
                  <a:extLst>
                    <a:ext uri="{9D8B030D-6E8A-4147-A177-3AD203B41FA5}">
                      <a16:colId xmlns:a16="http://schemas.microsoft.com/office/drawing/2014/main" val="920285146"/>
                    </a:ext>
                  </a:extLst>
                </a:gridCol>
              </a:tblGrid>
              <a:tr h="342030">
                <a:tc>
                  <a:txBody>
                    <a:bodyPr/>
                    <a:lstStyle/>
                    <a:p>
                      <a:pPr marL="0" indent="0" algn="r" fontAlgn="b">
                        <a:buFont typeface="Arial" panose="020B0604020202020204" pitchFamily="34" charset="0"/>
                        <a:buNone/>
                      </a:pPr>
                      <a:endParaRPr lang="en-US" sz="1600" kern="12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9620" marR="9620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6576076"/>
                  </a:ext>
                </a:extLst>
              </a:tr>
              <a:tr h="272416">
                <a:tc>
                  <a:txBody>
                    <a:bodyPr/>
                    <a:lstStyle/>
                    <a:p>
                      <a:pPr marL="0" indent="0" algn="l" fontAlgn="b">
                        <a:buFont typeface="Arial" panose="020B0604020202020204" pitchFamily="34" charset="0"/>
                        <a:buNone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Core Curriculum</a:t>
                      </a:r>
                    </a:p>
                  </a:txBody>
                  <a:tcPr marL="9620" marR="9620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1075243"/>
                  </a:ext>
                </a:extLst>
              </a:tr>
              <a:tr h="272416">
                <a:tc>
                  <a:txBody>
                    <a:bodyPr/>
                    <a:lstStyle/>
                    <a:p>
                      <a:pPr marL="0" indent="0" algn="l" fontAlgn="b">
                        <a:buFont typeface="Arial" panose="020B0604020202020204" pitchFamily="34" charset="0"/>
                        <a:buNone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Complimentary</a:t>
                      </a:r>
                    </a:p>
                  </a:txBody>
                  <a:tcPr marL="9620" marR="9620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0843025"/>
                  </a:ext>
                </a:extLst>
              </a:tr>
              <a:tr h="272416">
                <a:tc>
                  <a:txBody>
                    <a:bodyPr/>
                    <a:lstStyle/>
                    <a:p>
                      <a:pPr marL="0" indent="0" algn="l" fontAlgn="b">
                        <a:buFont typeface="Arial" panose="020B0604020202020204" pitchFamily="34" charset="0"/>
                        <a:buNone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Catch-Up</a:t>
                      </a:r>
                    </a:p>
                  </a:txBody>
                  <a:tcPr marL="9620" marR="9620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9820836"/>
                  </a:ext>
                </a:extLst>
              </a:tr>
            </a:tbl>
          </a:graphicData>
        </a:graphic>
      </p:graphicFrame>
      <p:sp>
        <p:nvSpPr>
          <p:cNvPr id="152" name="TextBox 151">
            <a:extLst>
              <a:ext uri="{FF2B5EF4-FFF2-40B4-BE49-F238E27FC236}">
                <a16:creationId xmlns:a16="http://schemas.microsoft.com/office/drawing/2014/main" id="{1757BF51-903E-CA7B-E6BE-3FE6D0CA080D}"/>
              </a:ext>
            </a:extLst>
          </p:cNvPr>
          <p:cNvSpPr txBox="1"/>
          <p:nvPr/>
        </p:nvSpPr>
        <p:spPr>
          <a:xfrm>
            <a:off x="775989" y="1128906"/>
            <a:ext cx="11360879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 anchor="ctr">
            <a:spAutoFit/>
          </a:bodyPr>
          <a:lstStyle/>
          <a:p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Search Criterion:     	-- Subject(s)/Domain --		-- Grade Range --		-- Tutor/Instruction Type --</a:t>
            </a:r>
          </a:p>
        </p:txBody>
      </p:sp>
      <p:sp>
        <p:nvSpPr>
          <p:cNvPr id="6" name="Rectangle 5"/>
          <p:cNvSpPr/>
          <p:nvPr/>
        </p:nvSpPr>
        <p:spPr>
          <a:xfrm>
            <a:off x="3221757" y="6491200"/>
            <a:ext cx="6469341" cy="5202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CS6460: GPACII-K12 – Wireframe Prototype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9A1A2D87-FC71-99AB-5FBA-31751458D1B5}"/>
              </a:ext>
            </a:extLst>
          </p:cNvPr>
          <p:cNvSpPr/>
          <p:nvPr/>
        </p:nvSpPr>
        <p:spPr>
          <a:xfrm>
            <a:off x="2799871" y="-7554"/>
            <a:ext cx="6469341" cy="5202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rgbClr val="4C26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Guidelines for Individualized Academic Curriculum and ITS Implementation  for K-12 Students</a:t>
            </a:r>
            <a:r>
              <a:rPr lang="en-US" dirty="0">
                <a:solidFill>
                  <a:srgbClr val="4C26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  <a:r>
              <a:rPr lang="en-US" i="1" dirty="0">
                <a:solidFill>
                  <a:srgbClr val="4C26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 Resource Guide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A232676-4576-C16D-3CA2-DE2BFBE6960D}"/>
              </a:ext>
            </a:extLst>
          </p:cNvPr>
          <p:cNvGrpSpPr/>
          <p:nvPr/>
        </p:nvGrpSpPr>
        <p:grpSpPr>
          <a:xfrm>
            <a:off x="49799" y="187266"/>
            <a:ext cx="554333" cy="520239"/>
            <a:chOff x="124093" y="187267"/>
            <a:chExt cx="707923" cy="520239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FC46BE97-5CF8-2BC6-E044-CC58DB7BFFDF}"/>
                </a:ext>
              </a:extLst>
            </p:cNvPr>
            <p:cNvSpPr/>
            <p:nvPr/>
          </p:nvSpPr>
          <p:spPr>
            <a:xfrm>
              <a:off x="124093" y="187267"/>
              <a:ext cx="707923" cy="520239"/>
            </a:xfrm>
            <a:prstGeom prst="roundRect">
              <a:avLst/>
            </a:prstGeom>
            <a:solidFill>
              <a:srgbClr val="FFB469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4E252C6-A7A4-2485-A886-8B534098BDFB}"/>
                </a:ext>
              </a:extLst>
            </p:cNvPr>
            <p:cNvSpPr/>
            <p:nvPr/>
          </p:nvSpPr>
          <p:spPr>
            <a:xfrm>
              <a:off x="202108" y="322928"/>
              <a:ext cx="559343" cy="45719"/>
            </a:xfrm>
            <a:prstGeom prst="rect">
              <a:avLst/>
            </a:prstGeom>
            <a:solidFill>
              <a:srgbClr val="A854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4B230C69-A3EC-D4AD-F53E-ACADB6E86C8D}"/>
                </a:ext>
              </a:extLst>
            </p:cNvPr>
            <p:cNvSpPr/>
            <p:nvPr/>
          </p:nvSpPr>
          <p:spPr>
            <a:xfrm>
              <a:off x="202108" y="424528"/>
              <a:ext cx="559343" cy="45719"/>
            </a:xfrm>
            <a:prstGeom prst="rect">
              <a:avLst/>
            </a:prstGeom>
            <a:solidFill>
              <a:srgbClr val="A854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48372335-9DB8-6C7E-F86C-61D30EC2DE58}"/>
                </a:ext>
              </a:extLst>
            </p:cNvPr>
            <p:cNvSpPr/>
            <p:nvPr/>
          </p:nvSpPr>
          <p:spPr>
            <a:xfrm>
              <a:off x="198384" y="533813"/>
              <a:ext cx="559343" cy="45719"/>
            </a:xfrm>
            <a:prstGeom prst="rect">
              <a:avLst/>
            </a:prstGeom>
            <a:solidFill>
              <a:srgbClr val="A854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5EABB6C9-972F-F4F6-E911-E71366BA8B5D}"/>
              </a:ext>
            </a:extLst>
          </p:cNvPr>
          <p:cNvSpPr/>
          <p:nvPr/>
        </p:nvSpPr>
        <p:spPr>
          <a:xfrm>
            <a:off x="664371" y="0"/>
            <a:ext cx="45719" cy="6858000"/>
          </a:xfrm>
          <a:prstGeom prst="rect">
            <a:avLst/>
          </a:prstGeom>
          <a:solidFill>
            <a:srgbClr val="A854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B3308436-C464-C37F-43AC-6992FCC939F8}"/>
              </a:ext>
            </a:extLst>
          </p:cNvPr>
          <p:cNvSpPr/>
          <p:nvPr/>
        </p:nvSpPr>
        <p:spPr>
          <a:xfrm>
            <a:off x="4886719" y="6315098"/>
            <a:ext cx="3107485" cy="448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4C26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ITS Implementation Resource Page</a:t>
            </a:r>
            <a:endParaRPr lang="en-US" sz="1400" dirty="0">
              <a:solidFill>
                <a:srgbClr val="4C26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AEFA0BDF-EBE3-F933-EF03-DEF4C3C92155}"/>
              </a:ext>
            </a:extLst>
          </p:cNvPr>
          <p:cNvSpPr/>
          <p:nvPr/>
        </p:nvSpPr>
        <p:spPr>
          <a:xfrm rot="5400000">
            <a:off x="6415024" y="-5197445"/>
            <a:ext cx="50876" cy="11503077"/>
          </a:xfrm>
          <a:prstGeom prst="rect">
            <a:avLst/>
          </a:prstGeom>
          <a:solidFill>
            <a:srgbClr val="A854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A11B98F-7CE1-9ECD-88E4-07E0C74653A8}"/>
              </a:ext>
            </a:extLst>
          </p:cNvPr>
          <p:cNvGrpSpPr/>
          <p:nvPr/>
        </p:nvGrpSpPr>
        <p:grpSpPr>
          <a:xfrm>
            <a:off x="11527628" y="8753"/>
            <a:ext cx="565403" cy="429397"/>
            <a:chOff x="11527628" y="8753"/>
            <a:chExt cx="565403" cy="429397"/>
          </a:xfrm>
        </p:grpSpPr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897E5A46-EB61-3C04-B78C-2B3AEDF173F1}"/>
                </a:ext>
              </a:extLst>
            </p:cNvPr>
            <p:cNvSpPr/>
            <p:nvPr/>
          </p:nvSpPr>
          <p:spPr>
            <a:xfrm>
              <a:off x="11527628" y="8753"/>
              <a:ext cx="565403" cy="212417"/>
            </a:xfrm>
            <a:prstGeom prst="triangle">
              <a:avLst/>
            </a:prstGeom>
            <a:solidFill>
              <a:srgbClr val="A85400"/>
            </a:solidFill>
            <a:ln>
              <a:solidFill>
                <a:srgbClr val="4C2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61B15A7-6A1D-F2C9-B8E8-836C3B9C70CF}"/>
                </a:ext>
              </a:extLst>
            </p:cNvPr>
            <p:cNvSpPr/>
            <p:nvPr/>
          </p:nvSpPr>
          <p:spPr>
            <a:xfrm>
              <a:off x="11633200" y="225733"/>
              <a:ext cx="355600" cy="212417"/>
            </a:xfrm>
            <a:prstGeom prst="rect">
              <a:avLst/>
            </a:prstGeom>
            <a:solidFill>
              <a:srgbClr val="A85400"/>
            </a:solidFill>
            <a:ln>
              <a:solidFill>
                <a:srgbClr val="4C2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144" name="Table 143">
            <a:extLst>
              <a:ext uri="{FF2B5EF4-FFF2-40B4-BE49-F238E27FC236}">
                <a16:creationId xmlns:a16="http://schemas.microsoft.com/office/drawing/2014/main" id="{4C6F2203-ACBE-F4FA-F03E-F2E99E4AED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338952"/>
              </p:ext>
            </p:extLst>
          </p:nvPr>
        </p:nvGraphicFramePr>
        <p:xfrm>
          <a:off x="3622997" y="1131170"/>
          <a:ext cx="1400712" cy="17041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00712">
                  <a:extLst>
                    <a:ext uri="{9D8B030D-6E8A-4147-A177-3AD203B41FA5}">
                      <a16:colId xmlns:a16="http://schemas.microsoft.com/office/drawing/2014/main" val="920285146"/>
                    </a:ext>
                  </a:extLst>
                </a:gridCol>
              </a:tblGrid>
              <a:tr h="342030">
                <a:tc>
                  <a:txBody>
                    <a:bodyPr/>
                    <a:lstStyle/>
                    <a:p>
                      <a:pPr marL="0" indent="0" algn="r" fontAlgn="b">
                        <a:buFont typeface="Arial" panose="020B0604020202020204" pitchFamily="34" charset="0"/>
                        <a:buNone/>
                      </a:pPr>
                      <a:endParaRPr lang="en-US" sz="1600" kern="12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9620" marR="9620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6576076"/>
                  </a:ext>
                </a:extLst>
              </a:tr>
              <a:tr h="272416">
                <a:tc>
                  <a:txBody>
                    <a:bodyPr/>
                    <a:lstStyle/>
                    <a:p>
                      <a:pPr marL="0" indent="0" algn="l" fontAlgn="b">
                        <a:buFont typeface="Arial" panose="020B0604020202020204" pitchFamily="34" charset="0"/>
                        <a:buNone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Math</a:t>
                      </a:r>
                    </a:p>
                  </a:txBody>
                  <a:tcPr marL="9620" marR="9620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0258080"/>
                  </a:ext>
                </a:extLst>
              </a:tr>
              <a:tr h="272416">
                <a:tc>
                  <a:txBody>
                    <a:bodyPr/>
                    <a:lstStyle/>
                    <a:p>
                      <a:pPr marL="0" indent="0" algn="l" fontAlgn="b">
                        <a:buFont typeface="Arial" panose="020B0604020202020204" pitchFamily="34" charset="0"/>
                        <a:buNone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ELA</a:t>
                      </a:r>
                    </a:p>
                  </a:txBody>
                  <a:tcPr marL="9620" marR="9620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1075243"/>
                  </a:ext>
                </a:extLst>
              </a:tr>
              <a:tr h="272416">
                <a:tc>
                  <a:txBody>
                    <a:bodyPr/>
                    <a:lstStyle/>
                    <a:p>
                      <a:pPr marL="0" indent="0" algn="l" fontAlgn="b">
                        <a:buFont typeface="Arial" panose="020B0604020202020204" pitchFamily="34" charset="0"/>
                        <a:buNone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Science</a:t>
                      </a:r>
                    </a:p>
                  </a:txBody>
                  <a:tcPr marL="9620" marR="9620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0843025"/>
                  </a:ext>
                </a:extLst>
              </a:tr>
              <a:tr h="272416">
                <a:tc>
                  <a:txBody>
                    <a:bodyPr/>
                    <a:lstStyle/>
                    <a:p>
                      <a:pPr marL="0" indent="0" algn="l" fontAlgn="b">
                        <a:buFont typeface="Arial" panose="020B0604020202020204" pitchFamily="34" charset="0"/>
                        <a:buNone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History</a:t>
                      </a:r>
                    </a:p>
                  </a:txBody>
                  <a:tcPr marL="9620" marR="9620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3374724"/>
                  </a:ext>
                </a:extLst>
              </a:tr>
              <a:tr h="272416">
                <a:tc>
                  <a:txBody>
                    <a:bodyPr/>
                    <a:lstStyle/>
                    <a:p>
                      <a:pPr marL="0" indent="0" algn="l" fontAlgn="b">
                        <a:buFont typeface="Arial" panose="020B0604020202020204" pitchFamily="34" charset="0"/>
                        <a:buNone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English</a:t>
                      </a:r>
                    </a:p>
                  </a:txBody>
                  <a:tcPr marL="9620" marR="9620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9820836"/>
                  </a:ext>
                </a:extLst>
              </a:tr>
            </a:tbl>
          </a:graphicData>
        </a:graphic>
      </p:graphicFrame>
      <p:sp>
        <p:nvSpPr>
          <p:cNvPr id="160" name="Rectangle 159">
            <a:extLst>
              <a:ext uri="{FF2B5EF4-FFF2-40B4-BE49-F238E27FC236}">
                <a16:creationId xmlns:a16="http://schemas.microsoft.com/office/drawing/2014/main" id="{EF351E8E-9F85-34C0-FE20-F19CDE0E9099}"/>
              </a:ext>
            </a:extLst>
          </p:cNvPr>
          <p:cNvSpPr/>
          <p:nvPr/>
        </p:nvSpPr>
        <p:spPr>
          <a:xfrm>
            <a:off x="770330" y="636136"/>
            <a:ext cx="2943152" cy="448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i="1" u="sng" dirty="0">
                <a:solidFill>
                  <a:srgbClr val="4C2600"/>
                </a:solidFill>
                <a:latin typeface="Cambria" panose="02040503050406030204" pitchFamily="18" charset="0"/>
                <a:ea typeface="Cambria" panose="02040503050406030204" pitchFamily="18" charset="0"/>
                <a:cs typeface="Sanskrit Text" panose="020B0502040204020203" pitchFamily="18" charset="0"/>
              </a:rPr>
              <a:t>ITS</a:t>
            </a:r>
            <a:r>
              <a:rPr lang="en-US" sz="3200" b="1" dirty="0">
                <a:solidFill>
                  <a:srgbClr val="4C2600"/>
                </a:solidFill>
                <a:latin typeface="Cambria" panose="02040503050406030204" pitchFamily="18" charset="0"/>
                <a:ea typeface="Cambria" panose="02040503050406030204" pitchFamily="18" charset="0"/>
                <a:cs typeface="Sanskrit Text" panose="020B0502040204020203" pitchFamily="18" charset="0"/>
              </a:rPr>
              <a:t> </a:t>
            </a:r>
            <a:r>
              <a:rPr lang="en-US" sz="3200" dirty="0">
                <a:solidFill>
                  <a:srgbClr val="4C2600"/>
                </a:solidFill>
                <a:latin typeface="Cambria" panose="02040503050406030204" pitchFamily="18" charset="0"/>
                <a:ea typeface="Cambria" panose="02040503050406030204" pitchFamily="18" charset="0"/>
                <a:cs typeface="Sanskrit Text" panose="020B0502040204020203" pitchFamily="18" charset="0"/>
              </a:rPr>
              <a:t>search tool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6F100402-FF04-4D46-2F23-24F94B2206BF}"/>
              </a:ext>
            </a:extLst>
          </p:cNvPr>
          <p:cNvGrpSpPr/>
          <p:nvPr/>
        </p:nvGrpSpPr>
        <p:grpSpPr>
          <a:xfrm>
            <a:off x="4773946" y="1503322"/>
            <a:ext cx="218965" cy="1295216"/>
            <a:chOff x="3848107" y="1503322"/>
            <a:chExt cx="218965" cy="1295216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9407437A-B68B-7739-F79A-8A244CB84363}"/>
                </a:ext>
              </a:extLst>
            </p:cNvPr>
            <p:cNvGrpSpPr/>
            <p:nvPr/>
          </p:nvGrpSpPr>
          <p:grpSpPr>
            <a:xfrm>
              <a:off x="3848107" y="1503322"/>
              <a:ext cx="218965" cy="1295216"/>
              <a:chOff x="3848107" y="1503322"/>
              <a:chExt cx="218965" cy="1295216"/>
            </a:xfrm>
          </p:grpSpPr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7AF7D7A2-C5BD-2F55-E9F4-C301B52E85DA}"/>
                  </a:ext>
                </a:extLst>
              </p:cNvPr>
              <p:cNvSpPr/>
              <p:nvPr/>
            </p:nvSpPr>
            <p:spPr>
              <a:xfrm>
                <a:off x="3854713" y="2593782"/>
                <a:ext cx="212359" cy="20475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Rectangle 173">
                <a:extLst>
                  <a:ext uri="{FF2B5EF4-FFF2-40B4-BE49-F238E27FC236}">
                    <a16:creationId xmlns:a16="http://schemas.microsoft.com/office/drawing/2014/main" id="{77EF7085-D838-5191-205F-32E9288970DB}"/>
                  </a:ext>
                </a:extLst>
              </p:cNvPr>
              <p:cNvSpPr/>
              <p:nvPr/>
            </p:nvSpPr>
            <p:spPr>
              <a:xfrm>
                <a:off x="3854713" y="2326462"/>
                <a:ext cx="212359" cy="20475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311FF225-8071-ECF5-820A-F2D3DF17CD5A}"/>
                  </a:ext>
                </a:extLst>
              </p:cNvPr>
              <p:cNvSpPr/>
              <p:nvPr/>
            </p:nvSpPr>
            <p:spPr>
              <a:xfrm>
                <a:off x="3854681" y="2052082"/>
                <a:ext cx="212391" cy="20475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32433400-0808-3A75-9374-F1D857868FD7}"/>
                  </a:ext>
                </a:extLst>
              </p:cNvPr>
              <p:cNvSpPr/>
              <p:nvPr/>
            </p:nvSpPr>
            <p:spPr>
              <a:xfrm>
                <a:off x="3848107" y="1777702"/>
                <a:ext cx="212359" cy="20475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59AE75F7-5F98-B534-FD9D-BC39CBB76FF2}"/>
                  </a:ext>
                </a:extLst>
              </p:cNvPr>
              <p:cNvSpPr/>
              <p:nvPr/>
            </p:nvSpPr>
            <p:spPr>
              <a:xfrm>
                <a:off x="3848107" y="1503322"/>
                <a:ext cx="212359" cy="20475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E259679E-CB83-EA21-AF7F-B1AB1B52AC7A}"/>
                </a:ext>
              </a:extLst>
            </p:cNvPr>
            <p:cNvGrpSpPr/>
            <p:nvPr/>
          </p:nvGrpSpPr>
          <p:grpSpPr>
            <a:xfrm>
              <a:off x="3875301" y="1525938"/>
              <a:ext cx="159611" cy="429486"/>
              <a:chOff x="3875301" y="1525938"/>
              <a:chExt cx="159611" cy="429486"/>
            </a:xfrm>
          </p:grpSpPr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D61F6AD5-EA7D-7DB0-8300-BEEEAE8C6F23}"/>
                  </a:ext>
                </a:extLst>
              </p:cNvPr>
              <p:cNvSpPr/>
              <p:nvPr/>
            </p:nvSpPr>
            <p:spPr>
              <a:xfrm>
                <a:off x="3876943" y="1801589"/>
                <a:ext cx="157969" cy="15383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8E18DA4F-6C9A-A30C-9AC0-AAB76EDB44CB}"/>
                  </a:ext>
                </a:extLst>
              </p:cNvPr>
              <p:cNvSpPr/>
              <p:nvPr/>
            </p:nvSpPr>
            <p:spPr>
              <a:xfrm>
                <a:off x="3875301" y="1525938"/>
                <a:ext cx="157969" cy="15383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aphicFrame>
        <p:nvGraphicFramePr>
          <p:cNvPr id="215" name="Table 214">
            <a:extLst>
              <a:ext uri="{FF2B5EF4-FFF2-40B4-BE49-F238E27FC236}">
                <a16:creationId xmlns:a16="http://schemas.microsoft.com/office/drawing/2014/main" id="{CC1EFB5E-644C-410E-BF93-023F720B17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7350177"/>
              </p:ext>
            </p:extLst>
          </p:nvPr>
        </p:nvGraphicFramePr>
        <p:xfrm>
          <a:off x="6713602" y="1131170"/>
          <a:ext cx="1400712" cy="143169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00712">
                  <a:extLst>
                    <a:ext uri="{9D8B030D-6E8A-4147-A177-3AD203B41FA5}">
                      <a16:colId xmlns:a16="http://schemas.microsoft.com/office/drawing/2014/main" val="920285146"/>
                    </a:ext>
                  </a:extLst>
                </a:gridCol>
              </a:tblGrid>
              <a:tr h="342030">
                <a:tc>
                  <a:txBody>
                    <a:bodyPr/>
                    <a:lstStyle/>
                    <a:p>
                      <a:pPr marL="0" indent="0" algn="r" fontAlgn="b">
                        <a:buFont typeface="Arial" panose="020B0604020202020204" pitchFamily="34" charset="0"/>
                        <a:buNone/>
                      </a:pPr>
                      <a:endParaRPr lang="en-US" sz="1600" kern="12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9620" marR="9620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6576076"/>
                  </a:ext>
                </a:extLst>
              </a:tr>
              <a:tr h="272416">
                <a:tc>
                  <a:txBody>
                    <a:bodyPr/>
                    <a:lstStyle/>
                    <a:p>
                      <a:pPr marL="0" indent="0" algn="l" fontAlgn="b">
                        <a:buFont typeface="Arial" panose="020B0604020202020204" pitchFamily="34" charset="0"/>
                        <a:buNone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Pre-K</a:t>
                      </a:r>
                    </a:p>
                  </a:txBody>
                  <a:tcPr marL="9620" marR="9620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0258080"/>
                  </a:ext>
                </a:extLst>
              </a:tr>
              <a:tr h="272416">
                <a:tc>
                  <a:txBody>
                    <a:bodyPr/>
                    <a:lstStyle/>
                    <a:p>
                      <a:pPr marL="0" indent="0" algn="l" fontAlgn="b">
                        <a:buFont typeface="Arial" panose="020B0604020202020204" pitchFamily="34" charset="0"/>
                        <a:buNone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Elementary</a:t>
                      </a:r>
                    </a:p>
                  </a:txBody>
                  <a:tcPr marL="9620" marR="9620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1075243"/>
                  </a:ext>
                </a:extLst>
              </a:tr>
              <a:tr h="272416">
                <a:tc>
                  <a:txBody>
                    <a:bodyPr/>
                    <a:lstStyle/>
                    <a:p>
                      <a:pPr marL="0" indent="0" algn="l" fontAlgn="b">
                        <a:buFont typeface="Arial" panose="020B0604020202020204" pitchFamily="34" charset="0"/>
                        <a:buNone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Middle</a:t>
                      </a:r>
                    </a:p>
                  </a:txBody>
                  <a:tcPr marL="9620" marR="9620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0843025"/>
                  </a:ext>
                </a:extLst>
              </a:tr>
              <a:tr h="272416">
                <a:tc>
                  <a:txBody>
                    <a:bodyPr/>
                    <a:lstStyle/>
                    <a:p>
                      <a:pPr marL="0" indent="0" algn="l" fontAlgn="b">
                        <a:buFont typeface="Arial" panose="020B0604020202020204" pitchFamily="34" charset="0"/>
                        <a:buNone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High</a:t>
                      </a:r>
                    </a:p>
                  </a:txBody>
                  <a:tcPr marL="9620" marR="9620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9820836"/>
                  </a:ext>
                </a:extLst>
              </a:tr>
            </a:tbl>
          </a:graphicData>
        </a:graphic>
      </p:graphicFrame>
      <p:grpSp>
        <p:nvGrpSpPr>
          <p:cNvPr id="42" name="Group 41">
            <a:extLst>
              <a:ext uri="{FF2B5EF4-FFF2-40B4-BE49-F238E27FC236}">
                <a16:creationId xmlns:a16="http://schemas.microsoft.com/office/drawing/2014/main" id="{6819A3B7-8E31-1C7A-B4AB-317971D83404}"/>
              </a:ext>
            </a:extLst>
          </p:cNvPr>
          <p:cNvGrpSpPr/>
          <p:nvPr/>
        </p:nvGrpSpPr>
        <p:grpSpPr>
          <a:xfrm>
            <a:off x="4743856" y="1189648"/>
            <a:ext cx="285725" cy="239988"/>
            <a:chOff x="3863977" y="1509872"/>
            <a:chExt cx="285725" cy="239988"/>
          </a:xfrm>
          <a:solidFill>
            <a:schemeClr val="accent2">
              <a:lumMod val="75000"/>
              <a:alpha val="34000"/>
            </a:schemeClr>
          </a:solidFill>
        </p:grpSpPr>
        <p:sp>
          <p:nvSpPr>
            <p:cNvPr id="139" name="Isosceles Triangle 138">
              <a:extLst>
                <a:ext uri="{FF2B5EF4-FFF2-40B4-BE49-F238E27FC236}">
                  <a16:creationId xmlns:a16="http://schemas.microsoft.com/office/drawing/2014/main" id="{0D209122-F19E-F2E5-EFF3-7F02FA2BDB2E}"/>
                </a:ext>
              </a:extLst>
            </p:cNvPr>
            <p:cNvSpPr/>
            <p:nvPr/>
          </p:nvSpPr>
          <p:spPr>
            <a:xfrm rot="10800000">
              <a:off x="3863977" y="1509872"/>
              <a:ext cx="285725" cy="239988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0E7FF8F3-6E77-9116-92FC-7DED92226629}"/>
                </a:ext>
              </a:extLst>
            </p:cNvPr>
            <p:cNvGrpSpPr/>
            <p:nvPr/>
          </p:nvGrpSpPr>
          <p:grpSpPr>
            <a:xfrm>
              <a:off x="3892464" y="1556446"/>
              <a:ext cx="228749" cy="190471"/>
              <a:chOff x="3892464" y="1556446"/>
              <a:chExt cx="228749" cy="190471"/>
            </a:xfrm>
            <a:grpFill/>
          </p:grpSpPr>
          <p:sp>
            <p:nvSpPr>
              <p:cNvPr id="140" name="Isosceles Triangle 139">
                <a:extLst>
                  <a:ext uri="{FF2B5EF4-FFF2-40B4-BE49-F238E27FC236}">
                    <a16:creationId xmlns:a16="http://schemas.microsoft.com/office/drawing/2014/main" id="{1D0A2EC6-E804-611B-72D9-BE48F26E5127}"/>
                  </a:ext>
                </a:extLst>
              </p:cNvPr>
              <p:cNvSpPr/>
              <p:nvPr/>
            </p:nvSpPr>
            <p:spPr>
              <a:xfrm rot="10800000">
                <a:off x="3892464" y="1556446"/>
                <a:ext cx="228749" cy="188651"/>
              </a:xfrm>
              <a:prstGeom prst="triangl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141" name="Isosceles Triangle 140">
                <a:extLst>
                  <a:ext uri="{FF2B5EF4-FFF2-40B4-BE49-F238E27FC236}">
                    <a16:creationId xmlns:a16="http://schemas.microsoft.com/office/drawing/2014/main" id="{30C157BA-6172-9B99-35CD-DD5C7162B5DE}"/>
                  </a:ext>
                </a:extLst>
              </p:cNvPr>
              <p:cNvSpPr/>
              <p:nvPr/>
            </p:nvSpPr>
            <p:spPr>
              <a:xfrm rot="10800000">
                <a:off x="3916719" y="1598374"/>
                <a:ext cx="180238" cy="143081"/>
              </a:xfrm>
              <a:prstGeom prst="triangl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142" name="Isosceles Triangle 141">
                <a:extLst>
                  <a:ext uri="{FF2B5EF4-FFF2-40B4-BE49-F238E27FC236}">
                    <a16:creationId xmlns:a16="http://schemas.microsoft.com/office/drawing/2014/main" id="{6BEB94F2-23C7-9C0E-8794-CB6D5C00BA64}"/>
                  </a:ext>
                </a:extLst>
              </p:cNvPr>
              <p:cNvSpPr/>
              <p:nvPr/>
            </p:nvSpPr>
            <p:spPr>
              <a:xfrm rot="10800000">
                <a:off x="3949467" y="1642207"/>
                <a:ext cx="119749" cy="103720"/>
              </a:xfrm>
              <a:prstGeom prst="triangl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143" name="Isosceles Triangle 142">
                <a:extLst>
                  <a:ext uri="{FF2B5EF4-FFF2-40B4-BE49-F238E27FC236}">
                    <a16:creationId xmlns:a16="http://schemas.microsoft.com/office/drawing/2014/main" id="{A291098A-F8AB-700F-D670-3B87C9DF120D}"/>
                  </a:ext>
                </a:extLst>
              </p:cNvPr>
              <p:cNvSpPr/>
              <p:nvPr/>
            </p:nvSpPr>
            <p:spPr>
              <a:xfrm rot="10800000">
                <a:off x="3969460" y="1682833"/>
                <a:ext cx="74754" cy="64084"/>
              </a:xfrm>
              <a:prstGeom prst="triangl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p:grpSp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7218058E-3CE5-DD6C-14BB-417CA9074D90}"/>
              </a:ext>
            </a:extLst>
          </p:cNvPr>
          <p:cNvGrpSpPr/>
          <p:nvPr/>
        </p:nvGrpSpPr>
        <p:grpSpPr>
          <a:xfrm>
            <a:off x="7876378" y="1504044"/>
            <a:ext cx="212361" cy="1027174"/>
            <a:chOff x="3864495" y="1494549"/>
            <a:chExt cx="212361" cy="1027174"/>
          </a:xfrm>
        </p:grpSpPr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6FA641EE-053A-A83A-CE96-552E57F0B44C}"/>
                </a:ext>
              </a:extLst>
            </p:cNvPr>
            <p:cNvSpPr/>
            <p:nvPr/>
          </p:nvSpPr>
          <p:spPr>
            <a:xfrm>
              <a:off x="3864495" y="2316967"/>
              <a:ext cx="212359" cy="20475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10013AEA-ABF6-BBCC-798B-055A78CEF615}"/>
                </a:ext>
              </a:extLst>
            </p:cNvPr>
            <p:cNvSpPr/>
            <p:nvPr/>
          </p:nvSpPr>
          <p:spPr>
            <a:xfrm>
              <a:off x="3864495" y="2042587"/>
              <a:ext cx="212359" cy="20475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6C2CAF4B-2090-B7B2-D71A-A361796AF301}"/>
                </a:ext>
              </a:extLst>
            </p:cNvPr>
            <p:cNvSpPr/>
            <p:nvPr/>
          </p:nvSpPr>
          <p:spPr>
            <a:xfrm>
              <a:off x="3864497" y="1768207"/>
              <a:ext cx="212359" cy="20475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66E8F963-FC21-70EE-0081-27B2B06E10D0}"/>
                </a:ext>
              </a:extLst>
            </p:cNvPr>
            <p:cNvSpPr/>
            <p:nvPr/>
          </p:nvSpPr>
          <p:spPr>
            <a:xfrm>
              <a:off x="3864497" y="1494549"/>
              <a:ext cx="212359" cy="20475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6" name="Rectangle 225">
            <a:extLst>
              <a:ext uri="{FF2B5EF4-FFF2-40B4-BE49-F238E27FC236}">
                <a16:creationId xmlns:a16="http://schemas.microsoft.com/office/drawing/2014/main" id="{9646615E-30F2-032C-A2ED-C5D59BEBD665}"/>
              </a:ext>
            </a:extLst>
          </p:cNvPr>
          <p:cNvSpPr/>
          <p:nvPr/>
        </p:nvSpPr>
        <p:spPr>
          <a:xfrm>
            <a:off x="7903372" y="2351922"/>
            <a:ext cx="157969" cy="15383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9EEE0D3C-F55E-4A03-DDF4-E3DD68887080}"/>
              </a:ext>
            </a:extLst>
          </p:cNvPr>
          <p:cNvGrpSpPr/>
          <p:nvPr/>
        </p:nvGrpSpPr>
        <p:grpSpPr>
          <a:xfrm>
            <a:off x="11560074" y="1510975"/>
            <a:ext cx="212359" cy="753749"/>
            <a:chOff x="3864497" y="1494549"/>
            <a:chExt cx="212359" cy="753749"/>
          </a:xfrm>
        </p:grpSpPr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id="{CC9F7778-CE53-37DF-7D8A-473CF90BC919}"/>
                </a:ext>
              </a:extLst>
            </p:cNvPr>
            <p:cNvSpPr/>
            <p:nvPr/>
          </p:nvSpPr>
          <p:spPr>
            <a:xfrm>
              <a:off x="3864497" y="2043542"/>
              <a:ext cx="212359" cy="20475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0C4A4489-654D-BE7E-431B-E5B365994089}"/>
                </a:ext>
              </a:extLst>
            </p:cNvPr>
            <p:cNvSpPr/>
            <p:nvPr/>
          </p:nvSpPr>
          <p:spPr>
            <a:xfrm>
              <a:off x="3864497" y="1768207"/>
              <a:ext cx="212359" cy="20475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58A5B9DE-0E2C-2B2B-D20C-65FBD134AD8E}"/>
                </a:ext>
              </a:extLst>
            </p:cNvPr>
            <p:cNvSpPr/>
            <p:nvPr/>
          </p:nvSpPr>
          <p:spPr>
            <a:xfrm>
              <a:off x="3864497" y="1494549"/>
              <a:ext cx="212359" cy="20475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3" name="Rectangle 232">
            <a:extLst>
              <a:ext uri="{FF2B5EF4-FFF2-40B4-BE49-F238E27FC236}">
                <a16:creationId xmlns:a16="http://schemas.microsoft.com/office/drawing/2014/main" id="{ED1EAC10-08E0-1289-78DE-E42339D50351}"/>
              </a:ext>
            </a:extLst>
          </p:cNvPr>
          <p:cNvSpPr/>
          <p:nvPr/>
        </p:nvSpPr>
        <p:spPr>
          <a:xfrm>
            <a:off x="11587266" y="1539584"/>
            <a:ext cx="157969" cy="15383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69" name="Table 73">
            <a:extLst>
              <a:ext uri="{FF2B5EF4-FFF2-40B4-BE49-F238E27FC236}">
                <a16:creationId xmlns:a16="http://schemas.microsoft.com/office/drawing/2014/main" id="{FE034F70-3174-57FF-FCCB-334F3F632A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1806850"/>
              </p:ext>
            </p:extLst>
          </p:nvPr>
        </p:nvGraphicFramePr>
        <p:xfrm>
          <a:off x="896131" y="3042910"/>
          <a:ext cx="10970345" cy="31113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3905">
                  <a:extLst>
                    <a:ext uri="{9D8B030D-6E8A-4147-A177-3AD203B41FA5}">
                      <a16:colId xmlns:a16="http://schemas.microsoft.com/office/drawing/2014/main" val="2980535094"/>
                    </a:ext>
                  </a:extLst>
                </a:gridCol>
                <a:gridCol w="1654233">
                  <a:extLst>
                    <a:ext uri="{9D8B030D-6E8A-4147-A177-3AD203B41FA5}">
                      <a16:colId xmlns:a16="http://schemas.microsoft.com/office/drawing/2014/main" val="2259543416"/>
                    </a:ext>
                  </a:extLst>
                </a:gridCol>
                <a:gridCol w="1720735">
                  <a:extLst>
                    <a:ext uri="{9D8B030D-6E8A-4147-A177-3AD203B41FA5}">
                      <a16:colId xmlns:a16="http://schemas.microsoft.com/office/drawing/2014/main" val="781682288"/>
                    </a:ext>
                  </a:extLst>
                </a:gridCol>
                <a:gridCol w="1305098">
                  <a:extLst>
                    <a:ext uri="{9D8B030D-6E8A-4147-A177-3AD203B41FA5}">
                      <a16:colId xmlns:a16="http://schemas.microsoft.com/office/drawing/2014/main" val="1406420279"/>
                    </a:ext>
                  </a:extLst>
                </a:gridCol>
                <a:gridCol w="4247803">
                  <a:extLst>
                    <a:ext uri="{9D8B030D-6E8A-4147-A177-3AD203B41FA5}">
                      <a16:colId xmlns:a16="http://schemas.microsoft.com/office/drawing/2014/main" val="3356388029"/>
                    </a:ext>
                  </a:extLst>
                </a:gridCol>
                <a:gridCol w="1608571">
                  <a:extLst>
                    <a:ext uri="{9D8B030D-6E8A-4147-A177-3AD203B41FA5}">
                      <a16:colId xmlns:a16="http://schemas.microsoft.com/office/drawing/2014/main" val="2134827846"/>
                    </a:ext>
                  </a:extLst>
                </a:gridCol>
              </a:tblGrid>
              <a:tr h="444478">
                <a:tc>
                  <a:txBody>
                    <a:bodyPr/>
                    <a:lstStyle/>
                    <a:p>
                      <a:pPr marL="0" indent="0" algn="ctr" defTabSz="914400" rtl="0" eaLnBrk="1" fontAlgn="b" latinLnBrk="0" hangingPunct="1">
                        <a:buFont typeface="Arial" panose="020B0604020202020204" pitchFamily="34" charset="0"/>
                        <a:buNone/>
                      </a:pPr>
                      <a:endParaRPr lang="en-US" sz="1600" kern="12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US" sz="1600" b="1" i="1" u="sng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School</a:t>
                      </a: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US" sz="1600" b="1" i="1" u="sng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Subject</a:t>
                      </a: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US" sz="1600" b="1" i="1" u="sng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Grade</a:t>
                      </a: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US" sz="1600" b="1" i="1" u="sng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Link</a:t>
                      </a: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US" sz="1600" b="1" i="1" u="sng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Add to</a:t>
                      </a: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4376954"/>
                  </a:ext>
                </a:extLst>
              </a:tr>
              <a:tr h="444478">
                <a:tc>
                  <a:txBody>
                    <a:bodyPr/>
                    <a:lstStyle/>
                    <a:p>
                      <a:pPr marL="0" indent="0" algn="ctr" defTabSz="914400" rtl="0" eaLnBrk="1" fontAlgn="b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US" sz="1400" b="1" i="1" u="sng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Carnegie Learning</a:t>
                      </a:r>
                    </a:p>
                  </a:txBody>
                  <a:tcPr marL="28575" marR="28575" marT="19050" marB="19050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Math (Algebra)</a:t>
                      </a:r>
                    </a:p>
                  </a:txBody>
                  <a:tcPr marL="28575" marR="28575" marT="19050" marB="19050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Grade: 9</a:t>
                      </a:r>
                    </a:p>
                  </a:txBody>
                  <a:tcPr marL="28575" marR="28575" marT="19050" marB="19050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fontAlgn="b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US" sz="1400" i="0" u="sng" kern="1200" dirty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  <a:hlinkClick r:id="rId2"/>
                        </a:rPr>
                        <a:t>https://www.carnegielearning.com/solutions/math</a:t>
                      </a:r>
                      <a:r>
                        <a:rPr lang="en-US" sz="1400" i="0" u="sng" kern="1200" dirty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 </a:t>
                      </a: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fontAlgn="b" latinLnBrk="0" hangingPunct="1">
                        <a:buFont typeface="Arial" panose="020B0604020202020204" pitchFamily="34" charset="0"/>
                        <a:buNone/>
                      </a:pPr>
                      <a:endParaRPr lang="en-US" sz="1400" kern="12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9818828"/>
                  </a:ext>
                </a:extLst>
              </a:tr>
              <a:tr h="444478">
                <a:tc>
                  <a:txBody>
                    <a:bodyPr/>
                    <a:lstStyle/>
                    <a:p>
                      <a:pPr marL="0" indent="0" algn="ctr" defTabSz="914400" rtl="0" eaLnBrk="1" fontAlgn="b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US" sz="1400" b="1" i="1" u="sng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2</a:t>
                      </a: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School 2</a:t>
                      </a:r>
                    </a:p>
                  </a:txBody>
                  <a:tcPr marL="28575" marR="28575" marT="19050" marB="19050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ELA</a:t>
                      </a:r>
                    </a:p>
                  </a:txBody>
                  <a:tcPr marL="28575" marR="28575" marT="19050" marB="19050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Grade: 7</a:t>
                      </a:r>
                    </a:p>
                  </a:txBody>
                  <a:tcPr marL="28575" marR="28575" marT="19050" marB="19050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fontAlgn="b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  <a:hlinkClick r:id="rId3"/>
                        </a:rPr>
                        <a:t>https://school2/this/link/will/not/work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 </a:t>
                      </a: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fontAlgn="b" latinLnBrk="0" hangingPunct="1">
                        <a:buFont typeface="Arial" panose="020B0604020202020204" pitchFamily="34" charset="0"/>
                        <a:buNone/>
                      </a:pPr>
                      <a:endParaRPr lang="en-US" sz="1400" kern="12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0950278"/>
                  </a:ext>
                </a:extLst>
              </a:tr>
              <a:tr h="444478">
                <a:tc>
                  <a:txBody>
                    <a:bodyPr/>
                    <a:lstStyle/>
                    <a:p>
                      <a:pPr marL="0" indent="0" algn="ctr" defTabSz="914400" rtl="0" eaLnBrk="1" fontAlgn="b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US" sz="1400" b="1" i="1" u="sng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3</a:t>
                      </a: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School 3</a:t>
                      </a:r>
                    </a:p>
                  </a:txBody>
                  <a:tcPr marL="28575" marR="28575" marT="19050" marB="19050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ELA</a:t>
                      </a:r>
                    </a:p>
                  </a:txBody>
                  <a:tcPr marL="28575" marR="28575" marT="19050" marB="19050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Grade: 7</a:t>
                      </a:r>
                    </a:p>
                  </a:txBody>
                  <a:tcPr marL="28575" marR="28575" marT="19050" marB="19050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  <a:hlinkClick r:id="rId3"/>
                        </a:rPr>
                        <a:t>https://school3/this/link/will/not/work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 </a:t>
                      </a: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fontAlgn="b" latinLnBrk="0" hangingPunct="1">
                        <a:buFont typeface="Arial" panose="020B0604020202020204" pitchFamily="34" charset="0"/>
                        <a:buNone/>
                      </a:pPr>
                      <a:endParaRPr lang="en-US" sz="1400" kern="12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5235838"/>
                  </a:ext>
                </a:extLst>
              </a:tr>
              <a:tr h="444478">
                <a:tc>
                  <a:txBody>
                    <a:bodyPr/>
                    <a:lstStyle/>
                    <a:p>
                      <a:pPr marL="0" indent="0" algn="ctr" defTabSz="914400" rtl="0" eaLnBrk="1" fontAlgn="b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US" sz="1400" b="1" i="1" u="sng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IXL</a:t>
                      </a:r>
                    </a:p>
                  </a:txBody>
                  <a:tcPr marL="28575" marR="28575" marT="19050" marB="19050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Science (Chemistry)</a:t>
                      </a:r>
                    </a:p>
                  </a:txBody>
                  <a:tcPr marL="28575" marR="28575" marT="19050" marB="19050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Grade: 12</a:t>
                      </a:r>
                    </a:p>
                  </a:txBody>
                  <a:tcPr marL="28575" marR="28575" marT="19050" marB="19050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fontAlgn="b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US" sz="1400" i="0" u="sng" kern="1200" dirty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  <a:hlinkClick r:id="rId4"/>
                        </a:rPr>
                        <a:t>https://www.ixl.com/science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fontAlgn="b" latinLnBrk="0" hangingPunct="1">
                        <a:buFont typeface="Arial" panose="020B0604020202020204" pitchFamily="34" charset="0"/>
                        <a:buNone/>
                      </a:pPr>
                      <a:endParaRPr lang="en-US" sz="1400" kern="12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8780701"/>
                  </a:ext>
                </a:extLst>
              </a:tr>
              <a:tr h="444478">
                <a:tc>
                  <a:txBody>
                    <a:bodyPr/>
                    <a:lstStyle/>
                    <a:p>
                      <a:pPr marL="0" indent="0" algn="ctr" defTabSz="914400" rtl="0" eaLnBrk="1" fontAlgn="b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US" sz="1400" b="1" i="1" u="sng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5</a:t>
                      </a: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IXL</a:t>
                      </a:r>
                    </a:p>
                  </a:txBody>
                  <a:tcPr marL="28575" marR="28575" marT="19050" marB="19050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Social Studies</a:t>
                      </a:r>
                    </a:p>
                  </a:txBody>
                  <a:tcPr marL="28575" marR="28575" marT="19050" marB="19050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Grade: 2</a:t>
                      </a:r>
                    </a:p>
                  </a:txBody>
                  <a:tcPr marL="28575" marR="28575" marT="19050" marB="19050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fontAlgn="b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  <a:hlinkClick r:id="rId5"/>
                        </a:rPr>
                        <a:t>https://www.ixl.com/social-studies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 </a:t>
                      </a: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fontAlgn="b" latinLnBrk="0" hangingPunct="1">
                        <a:buFont typeface="Arial" panose="020B0604020202020204" pitchFamily="34" charset="0"/>
                        <a:buNone/>
                      </a:pPr>
                      <a:endParaRPr lang="en-US" sz="1400" kern="12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5629142"/>
                  </a:ext>
                </a:extLst>
              </a:tr>
              <a:tr h="444478">
                <a:tc>
                  <a:txBody>
                    <a:bodyPr/>
                    <a:lstStyle/>
                    <a:p>
                      <a:pPr marL="0" indent="0" algn="ctr" defTabSz="914400" rtl="0" eaLnBrk="1" fontAlgn="b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US" sz="1400" b="1" i="1" u="sng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6</a:t>
                      </a: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School 8</a:t>
                      </a:r>
                    </a:p>
                  </a:txBody>
                  <a:tcPr marL="28575" marR="28575" marT="19050" marB="19050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Social Studies</a:t>
                      </a:r>
                    </a:p>
                  </a:txBody>
                  <a:tcPr marL="28575" marR="28575" marT="19050" marB="19050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Grade: 5</a:t>
                      </a:r>
                    </a:p>
                  </a:txBody>
                  <a:tcPr marL="28575" marR="28575" marT="19050" marB="19050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  <a:hlinkClick r:id="rId3"/>
                        </a:rPr>
                        <a:t>https://school8/this/link/will/not/work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 </a:t>
                      </a: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fontAlgn="b" latinLnBrk="0" hangingPunct="1">
                        <a:buFont typeface="Arial" panose="020B0604020202020204" pitchFamily="34" charset="0"/>
                        <a:buNone/>
                      </a:pPr>
                      <a:endParaRPr lang="en-US" sz="1400" kern="12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1770650"/>
                  </a:ext>
                </a:extLst>
              </a:tr>
            </a:tbl>
          </a:graphicData>
        </a:graphic>
      </p:graphicFrame>
      <p:sp>
        <p:nvSpPr>
          <p:cNvPr id="74" name="Heart 73">
            <a:extLst>
              <a:ext uri="{FF2B5EF4-FFF2-40B4-BE49-F238E27FC236}">
                <a16:creationId xmlns:a16="http://schemas.microsoft.com/office/drawing/2014/main" id="{3BBBFA18-6526-A04A-86CE-B5C8A91E63E3}"/>
              </a:ext>
            </a:extLst>
          </p:cNvPr>
          <p:cNvSpPr/>
          <p:nvPr/>
        </p:nvSpPr>
        <p:spPr>
          <a:xfrm>
            <a:off x="11443489" y="3166557"/>
            <a:ext cx="232161" cy="180173"/>
          </a:xfrm>
          <a:prstGeom prst="heart">
            <a:avLst/>
          </a:prstGeom>
          <a:solidFill>
            <a:srgbClr val="A85400"/>
          </a:solidFill>
          <a:ln>
            <a:solidFill>
              <a:srgbClr val="4C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4" name="Heart 233">
            <a:extLst>
              <a:ext uri="{FF2B5EF4-FFF2-40B4-BE49-F238E27FC236}">
                <a16:creationId xmlns:a16="http://schemas.microsoft.com/office/drawing/2014/main" id="{D35021B9-99FE-D0C8-7D5D-CC91E5A60C79}"/>
              </a:ext>
            </a:extLst>
          </p:cNvPr>
          <p:cNvSpPr/>
          <p:nvPr/>
        </p:nvSpPr>
        <p:spPr>
          <a:xfrm>
            <a:off x="11268040" y="3615092"/>
            <a:ext cx="250913" cy="194029"/>
          </a:xfrm>
          <a:prstGeom prst="heart">
            <a:avLst/>
          </a:prstGeom>
          <a:noFill/>
          <a:ln w="19050">
            <a:solidFill>
              <a:srgbClr val="4C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Heart 234">
            <a:extLst>
              <a:ext uri="{FF2B5EF4-FFF2-40B4-BE49-F238E27FC236}">
                <a16:creationId xmlns:a16="http://schemas.microsoft.com/office/drawing/2014/main" id="{DC9E4678-916A-B4D4-BABE-F2BD9B62D466}"/>
              </a:ext>
            </a:extLst>
          </p:cNvPr>
          <p:cNvSpPr/>
          <p:nvPr/>
        </p:nvSpPr>
        <p:spPr>
          <a:xfrm>
            <a:off x="11268040" y="4054232"/>
            <a:ext cx="250913" cy="194029"/>
          </a:xfrm>
          <a:prstGeom prst="heart">
            <a:avLst/>
          </a:prstGeom>
          <a:noFill/>
          <a:ln w="19050">
            <a:solidFill>
              <a:srgbClr val="4C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Heart 235">
            <a:extLst>
              <a:ext uri="{FF2B5EF4-FFF2-40B4-BE49-F238E27FC236}">
                <a16:creationId xmlns:a16="http://schemas.microsoft.com/office/drawing/2014/main" id="{9C4F6150-AE98-DE52-DD7A-8C1477E09F0E}"/>
              </a:ext>
            </a:extLst>
          </p:cNvPr>
          <p:cNvSpPr/>
          <p:nvPr/>
        </p:nvSpPr>
        <p:spPr>
          <a:xfrm>
            <a:off x="11266594" y="4495290"/>
            <a:ext cx="250913" cy="194029"/>
          </a:xfrm>
          <a:prstGeom prst="heart">
            <a:avLst/>
          </a:prstGeom>
          <a:solidFill>
            <a:srgbClr val="A85400"/>
          </a:solidFill>
          <a:ln w="19050">
            <a:solidFill>
              <a:srgbClr val="4C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Heart 236">
            <a:extLst>
              <a:ext uri="{FF2B5EF4-FFF2-40B4-BE49-F238E27FC236}">
                <a16:creationId xmlns:a16="http://schemas.microsoft.com/office/drawing/2014/main" id="{6FA350C3-7B82-6772-F24A-16058B864062}"/>
              </a:ext>
            </a:extLst>
          </p:cNvPr>
          <p:cNvSpPr/>
          <p:nvPr/>
        </p:nvSpPr>
        <p:spPr>
          <a:xfrm>
            <a:off x="11266594" y="4934430"/>
            <a:ext cx="250913" cy="194029"/>
          </a:xfrm>
          <a:prstGeom prst="heart">
            <a:avLst/>
          </a:prstGeom>
          <a:noFill/>
          <a:ln w="19050">
            <a:solidFill>
              <a:srgbClr val="4C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Heart 237">
            <a:extLst>
              <a:ext uri="{FF2B5EF4-FFF2-40B4-BE49-F238E27FC236}">
                <a16:creationId xmlns:a16="http://schemas.microsoft.com/office/drawing/2014/main" id="{245F1B90-2634-43AF-BD4B-1D55FF0546E3}"/>
              </a:ext>
            </a:extLst>
          </p:cNvPr>
          <p:cNvSpPr/>
          <p:nvPr/>
        </p:nvSpPr>
        <p:spPr>
          <a:xfrm>
            <a:off x="11266594" y="5373570"/>
            <a:ext cx="250913" cy="194029"/>
          </a:xfrm>
          <a:prstGeom prst="heart">
            <a:avLst/>
          </a:prstGeom>
          <a:noFill/>
          <a:ln w="19050">
            <a:solidFill>
              <a:srgbClr val="4C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DB906E2C-A8BA-D083-3CB8-DD8DA475DDA4}"/>
              </a:ext>
            </a:extLst>
          </p:cNvPr>
          <p:cNvSpPr txBox="1"/>
          <p:nvPr/>
        </p:nvSpPr>
        <p:spPr>
          <a:xfrm>
            <a:off x="10237894" y="6354691"/>
            <a:ext cx="2057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 defTabSz="914400" rtl="0" eaLnBrk="1" fontAlgn="b" latinLnBrk="0" hangingPunct="1">
              <a:buFont typeface="Arial" panose="020B0604020202020204" pitchFamily="34" charset="0"/>
              <a:buNone/>
            </a:pPr>
            <a:r>
              <a:rPr lang="en-US" sz="1800" kern="1200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&lt;</a:t>
            </a:r>
            <a:r>
              <a:rPr lang="en-US" sz="1800" kern="120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 </a:t>
            </a:r>
            <a:r>
              <a:rPr lang="en-US" sz="1800" b="1" u="sng" kern="120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1</a:t>
            </a:r>
            <a:r>
              <a:rPr lang="en-US" sz="1800" b="1" kern="120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 </a:t>
            </a:r>
            <a:r>
              <a:rPr lang="en-US" sz="1800" kern="120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2 3 4 </a:t>
            </a:r>
            <a:r>
              <a:rPr lang="en-US" sz="1800" b="1" kern="120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&gt;</a:t>
            </a:r>
          </a:p>
        </p:txBody>
      </p: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B774C3EA-BBFE-3CB1-865E-C10F4B5A0105}"/>
              </a:ext>
            </a:extLst>
          </p:cNvPr>
          <p:cNvGrpSpPr/>
          <p:nvPr/>
        </p:nvGrpSpPr>
        <p:grpSpPr>
          <a:xfrm>
            <a:off x="7839497" y="1187899"/>
            <a:ext cx="285725" cy="239988"/>
            <a:chOff x="3863977" y="1509872"/>
            <a:chExt cx="285725" cy="239988"/>
          </a:xfrm>
          <a:solidFill>
            <a:schemeClr val="accent2">
              <a:lumMod val="75000"/>
              <a:alpha val="34000"/>
            </a:schemeClr>
          </a:solidFill>
        </p:grpSpPr>
        <p:sp>
          <p:nvSpPr>
            <p:cNvPr id="241" name="Isosceles Triangle 240">
              <a:extLst>
                <a:ext uri="{FF2B5EF4-FFF2-40B4-BE49-F238E27FC236}">
                  <a16:creationId xmlns:a16="http://schemas.microsoft.com/office/drawing/2014/main" id="{08222677-963D-7C43-B0DB-7E3C698A8248}"/>
                </a:ext>
              </a:extLst>
            </p:cNvPr>
            <p:cNvSpPr/>
            <p:nvPr/>
          </p:nvSpPr>
          <p:spPr>
            <a:xfrm rot="10800000">
              <a:off x="3863977" y="1509872"/>
              <a:ext cx="285725" cy="239988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grpSp>
          <p:nvGrpSpPr>
            <p:cNvPr id="242" name="Group 241">
              <a:extLst>
                <a:ext uri="{FF2B5EF4-FFF2-40B4-BE49-F238E27FC236}">
                  <a16:creationId xmlns:a16="http://schemas.microsoft.com/office/drawing/2014/main" id="{378DD005-4D38-C26E-E5CC-064B4A0ECABA}"/>
                </a:ext>
              </a:extLst>
            </p:cNvPr>
            <p:cNvGrpSpPr/>
            <p:nvPr/>
          </p:nvGrpSpPr>
          <p:grpSpPr>
            <a:xfrm>
              <a:off x="3892464" y="1556446"/>
              <a:ext cx="228749" cy="190471"/>
              <a:chOff x="3892464" y="1556446"/>
              <a:chExt cx="228749" cy="190471"/>
            </a:xfrm>
            <a:grpFill/>
          </p:grpSpPr>
          <p:sp>
            <p:nvSpPr>
              <p:cNvPr id="243" name="Isosceles Triangle 242">
                <a:extLst>
                  <a:ext uri="{FF2B5EF4-FFF2-40B4-BE49-F238E27FC236}">
                    <a16:creationId xmlns:a16="http://schemas.microsoft.com/office/drawing/2014/main" id="{64D694E3-47F4-A27E-A321-9274BBEBF7B7}"/>
                  </a:ext>
                </a:extLst>
              </p:cNvPr>
              <p:cNvSpPr/>
              <p:nvPr/>
            </p:nvSpPr>
            <p:spPr>
              <a:xfrm rot="10800000">
                <a:off x="3892464" y="1556446"/>
                <a:ext cx="228749" cy="188651"/>
              </a:xfrm>
              <a:prstGeom prst="triangl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244" name="Isosceles Triangle 243">
                <a:extLst>
                  <a:ext uri="{FF2B5EF4-FFF2-40B4-BE49-F238E27FC236}">
                    <a16:creationId xmlns:a16="http://schemas.microsoft.com/office/drawing/2014/main" id="{DCD2E470-26FD-5C5D-8BA0-66F996F01AE6}"/>
                  </a:ext>
                </a:extLst>
              </p:cNvPr>
              <p:cNvSpPr/>
              <p:nvPr/>
            </p:nvSpPr>
            <p:spPr>
              <a:xfrm rot="10800000">
                <a:off x="3916719" y="1598374"/>
                <a:ext cx="180238" cy="143081"/>
              </a:xfrm>
              <a:prstGeom prst="triangl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245" name="Isosceles Triangle 244">
                <a:extLst>
                  <a:ext uri="{FF2B5EF4-FFF2-40B4-BE49-F238E27FC236}">
                    <a16:creationId xmlns:a16="http://schemas.microsoft.com/office/drawing/2014/main" id="{A5452A60-3054-9014-D791-1B914ADB67A2}"/>
                  </a:ext>
                </a:extLst>
              </p:cNvPr>
              <p:cNvSpPr/>
              <p:nvPr/>
            </p:nvSpPr>
            <p:spPr>
              <a:xfrm rot="10800000">
                <a:off x="3949467" y="1642207"/>
                <a:ext cx="119749" cy="103720"/>
              </a:xfrm>
              <a:prstGeom prst="triangl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246" name="Isosceles Triangle 245">
                <a:extLst>
                  <a:ext uri="{FF2B5EF4-FFF2-40B4-BE49-F238E27FC236}">
                    <a16:creationId xmlns:a16="http://schemas.microsoft.com/office/drawing/2014/main" id="{579CD588-045C-9CC4-F1C6-DD08E0678842}"/>
                  </a:ext>
                </a:extLst>
              </p:cNvPr>
              <p:cNvSpPr/>
              <p:nvPr/>
            </p:nvSpPr>
            <p:spPr>
              <a:xfrm rot="10800000">
                <a:off x="3969460" y="1682833"/>
                <a:ext cx="74754" cy="64084"/>
              </a:xfrm>
              <a:prstGeom prst="triangl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p:grpSp>
      </p:grpSp>
      <p:grpSp>
        <p:nvGrpSpPr>
          <p:cNvPr id="247" name="Group 246">
            <a:extLst>
              <a:ext uri="{FF2B5EF4-FFF2-40B4-BE49-F238E27FC236}">
                <a16:creationId xmlns:a16="http://schemas.microsoft.com/office/drawing/2014/main" id="{2F886804-D450-75A9-2B35-1F70421F8486}"/>
              </a:ext>
            </a:extLst>
          </p:cNvPr>
          <p:cNvGrpSpPr/>
          <p:nvPr/>
        </p:nvGrpSpPr>
        <p:grpSpPr>
          <a:xfrm>
            <a:off x="11523387" y="1185232"/>
            <a:ext cx="285725" cy="239988"/>
            <a:chOff x="3863977" y="1509872"/>
            <a:chExt cx="285725" cy="239988"/>
          </a:xfrm>
          <a:solidFill>
            <a:schemeClr val="accent2">
              <a:lumMod val="75000"/>
              <a:alpha val="34000"/>
            </a:schemeClr>
          </a:solidFill>
        </p:grpSpPr>
        <p:sp>
          <p:nvSpPr>
            <p:cNvPr id="248" name="Isosceles Triangle 247">
              <a:extLst>
                <a:ext uri="{FF2B5EF4-FFF2-40B4-BE49-F238E27FC236}">
                  <a16:creationId xmlns:a16="http://schemas.microsoft.com/office/drawing/2014/main" id="{0D166006-5687-0A16-CE0E-194B49F0EA74}"/>
                </a:ext>
              </a:extLst>
            </p:cNvPr>
            <p:cNvSpPr/>
            <p:nvPr/>
          </p:nvSpPr>
          <p:spPr>
            <a:xfrm rot="10800000">
              <a:off x="3863977" y="1509872"/>
              <a:ext cx="285725" cy="239988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grpSp>
          <p:nvGrpSpPr>
            <p:cNvPr id="249" name="Group 248">
              <a:extLst>
                <a:ext uri="{FF2B5EF4-FFF2-40B4-BE49-F238E27FC236}">
                  <a16:creationId xmlns:a16="http://schemas.microsoft.com/office/drawing/2014/main" id="{EB6347F8-D2B6-EA1F-4042-DEC9EE99761F}"/>
                </a:ext>
              </a:extLst>
            </p:cNvPr>
            <p:cNvGrpSpPr/>
            <p:nvPr/>
          </p:nvGrpSpPr>
          <p:grpSpPr>
            <a:xfrm>
              <a:off x="3892464" y="1556446"/>
              <a:ext cx="228749" cy="190471"/>
              <a:chOff x="3892464" y="1556446"/>
              <a:chExt cx="228749" cy="190471"/>
            </a:xfrm>
            <a:grpFill/>
          </p:grpSpPr>
          <p:sp>
            <p:nvSpPr>
              <p:cNvPr id="250" name="Isosceles Triangle 249">
                <a:extLst>
                  <a:ext uri="{FF2B5EF4-FFF2-40B4-BE49-F238E27FC236}">
                    <a16:creationId xmlns:a16="http://schemas.microsoft.com/office/drawing/2014/main" id="{D497B12B-491E-F322-31A2-AC42E4429BAD}"/>
                  </a:ext>
                </a:extLst>
              </p:cNvPr>
              <p:cNvSpPr/>
              <p:nvPr/>
            </p:nvSpPr>
            <p:spPr>
              <a:xfrm rot="10800000">
                <a:off x="3892464" y="1556446"/>
                <a:ext cx="228749" cy="188651"/>
              </a:xfrm>
              <a:prstGeom prst="triangl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251" name="Isosceles Triangle 250">
                <a:extLst>
                  <a:ext uri="{FF2B5EF4-FFF2-40B4-BE49-F238E27FC236}">
                    <a16:creationId xmlns:a16="http://schemas.microsoft.com/office/drawing/2014/main" id="{54350553-021A-CF9E-A251-D843932E0FB2}"/>
                  </a:ext>
                </a:extLst>
              </p:cNvPr>
              <p:cNvSpPr/>
              <p:nvPr/>
            </p:nvSpPr>
            <p:spPr>
              <a:xfrm rot="10800000">
                <a:off x="3916719" y="1598374"/>
                <a:ext cx="180238" cy="143081"/>
              </a:xfrm>
              <a:prstGeom prst="triangl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252" name="Isosceles Triangle 251">
                <a:extLst>
                  <a:ext uri="{FF2B5EF4-FFF2-40B4-BE49-F238E27FC236}">
                    <a16:creationId xmlns:a16="http://schemas.microsoft.com/office/drawing/2014/main" id="{A366A4E8-2BDA-DFB4-A7A5-3FEE5C7EEA3B}"/>
                  </a:ext>
                </a:extLst>
              </p:cNvPr>
              <p:cNvSpPr/>
              <p:nvPr/>
            </p:nvSpPr>
            <p:spPr>
              <a:xfrm rot="10800000">
                <a:off x="3949467" y="1642207"/>
                <a:ext cx="119749" cy="103720"/>
              </a:xfrm>
              <a:prstGeom prst="triangl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253" name="Isosceles Triangle 252">
                <a:extLst>
                  <a:ext uri="{FF2B5EF4-FFF2-40B4-BE49-F238E27FC236}">
                    <a16:creationId xmlns:a16="http://schemas.microsoft.com/office/drawing/2014/main" id="{FAF9C13C-1170-670D-944A-9F8FBAA49AF7}"/>
                  </a:ext>
                </a:extLst>
              </p:cNvPr>
              <p:cNvSpPr/>
              <p:nvPr/>
            </p:nvSpPr>
            <p:spPr>
              <a:xfrm rot="10800000">
                <a:off x="3969460" y="1682833"/>
                <a:ext cx="74754" cy="64084"/>
              </a:xfrm>
              <a:prstGeom prst="triangl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p:grpSp>
      </p:grpSp>
      <p:grpSp>
        <p:nvGrpSpPr>
          <p:cNvPr id="256" name="Group 255">
            <a:extLst>
              <a:ext uri="{FF2B5EF4-FFF2-40B4-BE49-F238E27FC236}">
                <a16:creationId xmlns:a16="http://schemas.microsoft.com/office/drawing/2014/main" id="{B7C8465D-B557-182B-2807-3A6901238FD1}"/>
              </a:ext>
            </a:extLst>
          </p:cNvPr>
          <p:cNvGrpSpPr/>
          <p:nvPr/>
        </p:nvGrpSpPr>
        <p:grpSpPr>
          <a:xfrm>
            <a:off x="2665366" y="3175943"/>
            <a:ext cx="228749" cy="190471"/>
            <a:chOff x="3892464" y="1556446"/>
            <a:chExt cx="228749" cy="190471"/>
          </a:xfrm>
          <a:solidFill>
            <a:schemeClr val="accent2">
              <a:lumMod val="75000"/>
              <a:alpha val="34000"/>
            </a:schemeClr>
          </a:solidFill>
        </p:grpSpPr>
        <p:sp>
          <p:nvSpPr>
            <p:cNvPr id="257" name="Isosceles Triangle 256">
              <a:extLst>
                <a:ext uri="{FF2B5EF4-FFF2-40B4-BE49-F238E27FC236}">
                  <a16:creationId xmlns:a16="http://schemas.microsoft.com/office/drawing/2014/main" id="{F85D88F8-1C3C-8962-EFC0-6E8E8E0B6784}"/>
                </a:ext>
              </a:extLst>
            </p:cNvPr>
            <p:cNvSpPr/>
            <p:nvPr/>
          </p:nvSpPr>
          <p:spPr>
            <a:xfrm rot="10800000">
              <a:off x="3892464" y="1556446"/>
              <a:ext cx="228749" cy="188651"/>
            </a:xfrm>
            <a:prstGeom prst="triangle">
              <a:avLst/>
            </a:prstGeom>
            <a:grpFill/>
            <a:ln>
              <a:solidFill>
                <a:srgbClr val="A85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58" name="Isosceles Triangle 257">
              <a:extLst>
                <a:ext uri="{FF2B5EF4-FFF2-40B4-BE49-F238E27FC236}">
                  <a16:creationId xmlns:a16="http://schemas.microsoft.com/office/drawing/2014/main" id="{21708D4A-06A8-1E81-E7E3-C741FD9E37F4}"/>
                </a:ext>
              </a:extLst>
            </p:cNvPr>
            <p:cNvSpPr/>
            <p:nvPr/>
          </p:nvSpPr>
          <p:spPr>
            <a:xfrm rot="10800000">
              <a:off x="3916719" y="1598374"/>
              <a:ext cx="180238" cy="143081"/>
            </a:xfrm>
            <a:prstGeom prst="triangle">
              <a:avLst/>
            </a:prstGeom>
            <a:grpFill/>
            <a:ln>
              <a:solidFill>
                <a:srgbClr val="A85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59" name="Isosceles Triangle 258">
              <a:extLst>
                <a:ext uri="{FF2B5EF4-FFF2-40B4-BE49-F238E27FC236}">
                  <a16:creationId xmlns:a16="http://schemas.microsoft.com/office/drawing/2014/main" id="{872D6BB1-6461-4E2B-D980-4FCC48696AB5}"/>
                </a:ext>
              </a:extLst>
            </p:cNvPr>
            <p:cNvSpPr/>
            <p:nvPr/>
          </p:nvSpPr>
          <p:spPr>
            <a:xfrm rot="10800000">
              <a:off x="3949467" y="1642207"/>
              <a:ext cx="119749" cy="103720"/>
            </a:xfrm>
            <a:prstGeom prst="triangle">
              <a:avLst/>
            </a:prstGeom>
            <a:grpFill/>
            <a:ln>
              <a:solidFill>
                <a:srgbClr val="A85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60" name="Isosceles Triangle 259">
              <a:extLst>
                <a:ext uri="{FF2B5EF4-FFF2-40B4-BE49-F238E27FC236}">
                  <a16:creationId xmlns:a16="http://schemas.microsoft.com/office/drawing/2014/main" id="{5E83F180-DFA7-4739-7F40-94015CC46800}"/>
                </a:ext>
              </a:extLst>
            </p:cNvPr>
            <p:cNvSpPr/>
            <p:nvPr/>
          </p:nvSpPr>
          <p:spPr>
            <a:xfrm rot="10800000">
              <a:off x="3969460" y="1682833"/>
              <a:ext cx="74754" cy="64084"/>
            </a:xfrm>
            <a:prstGeom prst="triangle">
              <a:avLst/>
            </a:prstGeom>
            <a:grpFill/>
            <a:ln>
              <a:solidFill>
                <a:srgbClr val="A85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56386EDF-CD0B-D8C2-CC48-E117FDAAAC05}"/>
              </a:ext>
            </a:extLst>
          </p:cNvPr>
          <p:cNvGrpSpPr/>
          <p:nvPr/>
        </p:nvGrpSpPr>
        <p:grpSpPr>
          <a:xfrm>
            <a:off x="4409953" y="3175943"/>
            <a:ext cx="228749" cy="190471"/>
            <a:chOff x="3892464" y="1556446"/>
            <a:chExt cx="228749" cy="190471"/>
          </a:xfrm>
          <a:solidFill>
            <a:schemeClr val="accent2">
              <a:lumMod val="75000"/>
              <a:alpha val="34000"/>
            </a:schemeClr>
          </a:solidFill>
        </p:grpSpPr>
        <p:sp>
          <p:nvSpPr>
            <p:cNvPr id="262" name="Isosceles Triangle 261">
              <a:extLst>
                <a:ext uri="{FF2B5EF4-FFF2-40B4-BE49-F238E27FC236}">
                  <a16:creationId xmlns:a16="http://schemas.microsoft.com/office/drawing/2014/main" id="{B5394CB1-A508-7698-C4D1-A318079A0D81}"/>
                </a:ext>
              </a:extLst>
            </p:cNvPr>
            <p:cNvSpPr/>
            <p:nvPr/>
          </p:nvSpPr>
          <p:spPr>
            <a:xfrm rot="10800000">
              <a:off x="3892464" y="1556446"/>
              <a:ext cx="228749" cy="188651"/>
            </a:xfrm>
            <a:prstGeom prst="triangle">
              <a:avLst/>
            </a:prstGeom>
            <a:grpFill/>
            <a:ln>
              <a:solidFill>
                <a:srgbClr val="A85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63" name="Isosceles Triangle 262">
              <a:extLst>
                <a:ext uri="{FF2B5EF4-FFF2-40B4-BE49-F238E27FC236}">
                  <a16:creationId xmlns:a16="http://schemas.microsoft.com/office/drawing/2014/main" id="{442C2FF4-A61C-3920-143B-7C16FAB31EAA}"/>
                </a:ext>
              </a:extLst>
            </p:cNvPr>
            <p:cNvSpPr/>
            <p:nvPr/>
          </p:nvSpPr>
          <p:spPr>
            <a:xfrm rot="10800000">
              <a:off x="3916719" y="1598374"/>
              <a:ext cx="180238" cy="143081"/>
            </a:xfrm>
            <a:prstGeom prst="triangle">
              <a:avLst/>
            </a:prstGeom>
            <a:grpFill/>
            <a:ln>
              <a:solidFill>
                <a:srgbClr val="A85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64" name="Isosceles Triangle 263">
              <a:extLst>
                <a:ext uri="{FF2B5EF4-FFF2-40B4-BE49-F238E27FC236}">
                  <a16:creationId xmlns:a16="http://schemas.microsoft.com/office/drawing/2014/main" id="{6C21EF5A-39D7-0A51-36E6-2D1AB0A20B8F}"/>
                </a:ext>
              </a:extLst>
            </p:cNvPr>
            <p:cNvSpPr/>
            <p:nvPr/>
          </p:nvSpPr>
          <p:spPr>
            <a:xfrm rot="10800000">
              <a:off x="3949467" y="1642207"/>
              <a:ext cx="119749" cy="103720"/>
            </a:xfrm>
            <a:prstGeom prst="triangle">
              <a:avLst/>
            </a:prstGeom>
            <a:grpFill/>
            <a:ln>
              <a:solidFill>
                <a:srgbClr val="A85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65" name="Isosceles Triangle 264">
              <a:extLst>
                <a:ext uri="{FF2B5EF4-FFF2-40B4-BE49-F238E27FC236}">
                  <a16:creationId xmlns:a16="http://schemas.microsoft.com/office/drawing/2014/main" id="{9A133051-A4E4-B097-C114-46D4E24297BC}"/>
                </a:ext>
              </a:extLst>
            </p:cNvPr>
            <p:cNvSpPr/>
            <p:nvPr/>
          </p:nvSpPr>
          <p:spPr>
            <a:xfrm rot="10800000">
              <a:off x="3969460" y="1682833"/>
              <a:ext cx="74754" cy="64084"/>
            </a:xfrm>
            <a:prstGeom prst="triangle">
              <a:avLst/>
            </a:prstGeom>
            <a:grpFill/>
            <a:ln>
              <a:solidFill>
                <a:srgbClr val="A85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p:grpSp>
        <p:nvGrpSpPr>
          <p:cNvPr id="266" name="Group 265">
            <a:extLst>
              <a:ext uri="{FF2B5EF4-FFF2-40B4-BE49-F238E27FC236}">
                <a16:creationId xmlns:a16="http://schemas.microsoft.com/office/drawing/2014/main" id="{EB8A0995-B819-A53B-1BE8-F5268A6467EB}"/>
              </a:ext>
            </a:extLst>
          </p:cNvPr>
          <p:cNvGrpSpPr/>
          <p:nvPr/>
        </p:nvGrpSpPr>
        <p:grpSpPr>
          <a:xfrm>
            <a:off x="5707645" y="3179585"/>
            <a:ext cx="228749" cy="190471"/>
            <a:chOff x="3892464" y="1556446"/>
            <a:chExt cx="228749" cy="190471"/>
          </a:xfrm>
          <a:solidFill>
            <a:schemeClr val="accent2">
              <a:lumMod val="75000"/>
              <a:alpha val="34000"/>
            </a:schemeClr>
          </a:solidFill>
        </p:grpSpPr>
        <p:sp>
          <p:nvSpPr>
            <p:cNvPr id="267" name="Isosceles Triangle 266">
              <a:extLst>
                <a:ext uri="{FF2B5EF4-FFF2-40B4-BE49-F238E27FC236}">
                  <a16:creationId xmlns:a16="http://schemas.microsoft.com/office/drawing/2014/main" id="{3D56EE2A-7042-4546-7757-8615558E8C84}"/>
                </a:ext>
              </a:extLst>
            </p:cNvPr>
            <p:cNvSpPr/>
            <p:nvPr/>
          </p:nvSpPr>
          <p:spPr>
            <a:xfrm rot="10800000">
              <a:off x="3892464" y="1556446"/>
              <a:ext cx="228749" cy="188651"/>
            </a:xfrm>
            <a:prstGeom prst="triangle">
              <a:avLst/>
            </a:prstGeom>
            <a:grpFill/>
            <a:ln>
              <a:solidFill>
                <a:srgbClr val="A85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68" name="Isosceles Triangle 267">
              <a:extLst>
                <a:ext uri="{FF2B5EF4-FFF2-40B4-BE49-F238E27FC236}">
                  <a16:creationId xmlns:a16="http://schemas.microsoft.com/office/drawing/2014/main" id="{83D19B3C-A6DD-97C5-64DC-CCB3FE53A8B6}"/>
                </a:ext>
              </a:extLst>
            </p:cNvPr>
            <p:cNvSpPr/>
            <p:nvPr/>
          </p:nvSpPr>
          <p:spPr>
            <a:xfrm rot="10800000">
              <a:off x="3916719" y="1598374"/>
              <a:ext cx="180238" cy="143081"/>
            </a:xfrm>
            <a:prstGeom prst="triangle">
              <a:avLst/>
            </a:prstGeom>
            <a:grpFill/>
            <a:ln>
              <a:solidFill>
                <a:srgbClr val="A85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69" name="Isosceles Triangle 268">
              <a:extLst>
                <a:ext uri="{FF2B5EF4-FFF2-40B4-BE49-F238E27FC236}">
                  <a16:creationId xmlns:a16="http://schemas.microsoft.com/office/drawing/2014/main" id="{1C69B0EB-8501-B456-25D7-DE59563F4630}"/>
                </a:ext>
              </a:extLst>
            </p:cNvPr>
            <p:cNvSpPr/>
            <p:nvPr/>
          </p:nvSpPr>
          <p:spPr>
            <a:xfrm rot="10800000">
              <a:off x="3949467" y="1642207"/>
              <a:ext cx="119749" cy="103720"/>
            </a:xfrm>
            <a:prstGeom prst="triangle">
              <a:avLst/>
            </a:prstGeom>
            <a:grpFill/>
            <a:ln>
              <a:solidFill>
                <a:srgbClr val="A85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70" name="Isosceles Triangle 269">
              <a:extLst>
                <a:ext uri="{FF2B5EF4-FFF2-40B4-BE49-F238E27FC236}">
                  <a16:creationId xmlns:a16="http://schemas.microsoft.com/office/drawing/2014/main" id="{B356D033-CE89-C7D5-A644-C11051FAC9AB}"/>
                </a:ext>
              </a:extLst>
            </p:cNvPr>
            <p:cNvSpPr/>
            <p:nvPr/>
          </p:nvSpPr>
          <p:spPr>
            <a:xfrm rot="10800000">
              <a:off x="3969460" y="1682833"/>
              <a:ext cx="74754" cy="64084"/>
            </a:xfrm>
            <a:prstGeom prst="triangle">
              <a:avLst/>
            </a:prstGeom>
            <a:grpFill/>
            <a:ln>
              <a:solidFill>
                <a:srgbClr val="A85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p:grpSp>
        <p:nvGrpSpPr>
          <p:cNvPr id="271" name="Group 270">
            <a:extLst>
              <a:ext uri="{FF2B5EF4-FFF2-40B4-BE49-F238E27FC236}">
                <a16:creationId xmlns:a16="http://schemas.microsoft.com/office/drawing/2014/main" id="{1A80BD40-7CD6-03B1-D04A-345BFEE509EB}"/>
              </a:ext>
            </a:extLst>
          </p:cNvPr>
          <p:cNvGrpSpPr/>
          <p:nvPr/>
        </p:nvGrpSpPr>
        <p:grpSpPr>
          <a:xfrm>
            <a:off x="9909197" y="3161407"/>
            <a:ext cx="228749" cy="190471"/>
            <a:chOff x="3892464" y="1556446"/>
            <a:chExt cx="228749" cy="190471"/>
          </a:xfrm>
          <a:solidFill>
            <a:schemeClr val="accent2">
              <a:lumMod val="75000"/>
              <a:alpha val="34000"/>
            </a:schemeClr>
          </a:solidFill>
        </p:grpSpPr>
        <p:sp>
          <p:nvSpPr>
            <p:cNvPr id="272" name="Isosceles Triangle 271">
              <a:extLst>
                <a:ext uri="{FF2B5EF4-FFF2-40B4-BE49-F238E27FC236}">
                  <a16:creationId xmlns:a16="http://schemas.microsoft.com/office/drawing/2014/main" id="{DF350B17-9488-FDDA-88EA-B9F48A6883EB}"/>
                </a:ext>
              </a:extLst>
            </p:cNvPr>
            <p:cNvSpPr/>
            <p:nvPr/>
          </p:nvSpPr>
          <p:spPr>
            <a:xfrm rot="10800000">
              <a:off x="3892464" y="1556446"/>
              <a:ext cx="228749" cy="188651"/>
            </a:xfrm>
            <a:prstGeom prst="triangle">
              <a:avLst/>
            </a:prstGeom>
            <a:grpFill/>
            <a:ln>
              <a:solidFill>
                <a:srgbClr val="A85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73" name="Isosceles Triangle 272">
              <a:extLst>
                <a:ext uri="{FF2B5EF4-FFF2-40B4-BE49-F238E27FC236}">
                  <a16:creationId xmlns:a16="http://schemas.microsoft.com/office/drawing/2014/main" id="{BA8ABF7E-7393-A8C8-3219-34BFB1948EF5}"/>
                </a:ext>
              </a:extLst>
            </p:cNvPr>
            <p:cNvSpPr/>
            <p:nvPr/>
          </p:nvSpPr>
          <p:spPr>
            <a:xfrm rot="10800000">
              <a:off x="3916719" y="1598374"/>
              <a:ext cx="180238" cy="143081"/>
            </a:xfrm>
            <a:prstGeom prst="triangle">
              <a:avLst/>
            </a:prstGeom>
            <a:grpFill/>
            <a:ln>
              <a:solidFill>
                <a:srgbClr val="A85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74" name="Isosceles Triangle 273">
              <a:extLst>
                <a:ext uri="{FF2B5EF4-FFF2-40B4-BE49-F238E27FC236}">
                  <a16:creationId xmlns:a16="http://schemas.microsoft.com/office/drawing/2014/main" id="{501C5475-D7F0-571B-0522-15D3770E227F}"/>
                </a:ext>
              </a:extLst>
            </p:cNvPr>
            <p:cNvSpPr/>
            <p:nvPr/>
          </p:nvSpPr>
          <p:spPr>
            <a:xfrm rot="10800000">
              <a:off x="3949467" y="1642207"/>
              <a:ext cx="119749" cy="103720"/>
            </a:xfrm>
            <a:prstGeom prst="triangle">
              <a:avLst/>
            </a:prstGeom>
            <a:grpFill/>
            <a:ln>
              <a:solidFill>
                <a:srgbClr val="A85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75" name="Isosceles Triangle 274">
              <a:extLst>
                <a:ext uri="{FF2B5EF4-FFF2-40B4-BE49-F238E27FC236}">
                  <a16:creationId xmlns:a16="http://schemas.microsoft.com/office/drawing/2014/main" id="{5D1FCC22-BCE8-7BC6-7EAB-F0662642FFFE}"/>
                </a:ext>
              </a:extLst>
            </p:cNvPr>
            <p:cNvSpPr/>
            <p:nvPr/>
          </p:nvSpPr>
          <p:spPr>
            <a:xfrm rot="10800000">
              <a:off x="3969460" y="1682833"/>
              <a:ext cx="74754" cy="64084"/>
            </a:xfrm>
            <a:prstGeom prst="triangle">
              <a:avLst/>
            </a:prstGeom>
            <a:grpFill/>
            <a:ln>
              <a:solidFill>
                <a:srgbClr val="A85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p:grpSp>
        <p:nvGrpSpPr>
          <p:cNvPr id="276" name="Group 275">
            <a:extLst>
              <a:ext uri="{FF2B5EF4-FFF2-40B4-BE49-F238E27FC236}">
                <a16:creationId xmlns:a16="http://schemas.microsoft.com/office/drawing/2014/main" id="{62A6E172-4038-8ACD-582D-7D6BEE4E031C}"/>
              </a:ext>
            </a:extLst>
          </p:cNvPr>
          <p:cNvGrpSpPr/>
          <p:nvPr/>
        </p:nvGrpSpPr>
        <p:grpSpPr>
          <a:xfrm>
            <a:off x="11801274" y="3181405"/>
            <a:ext cx="228749" cy="190471"/>
            <a:chOff x="3892464" y="1556446"/>
            <a:chExt cx="228749" cy="190471"/>
          </a:xfrm>
          <a:solidFill>
            <a:schemeClr val="accent2">
              <a:lumMod val="75000"/>
              <a:alpha val="34000"/>
            </a:schemeClr>
          </a:solidFill>
        </p:grpSpPr>
        <p:sp>
          <p:nvSpPr>
            <p:cNvPr id="277" name="Isosceles Triangle 276">
              <a:extLst>
                <a:ext uri="{FF2B5EF4-FFF2-40B4-BE49-F238E27FC236}">
                  <a16:creationId xmlns:a16="http://schemas.microsoft.com/office/drawing/2014/main" id="{B7389A47-CCB2-B93B-1A73-4947E7B5042B}"/>
                </a:ext>
              </a:extLst>
            </p:cNvPr>
            <p:cNvSpPr/>
            <p:nvPr/>
          </p:nvSpPr>
          <p:spPr>
            <a:xfrm rot="10800000">
              <a:off x="3892464" y="1556446"/>
              <a:ext cx="228749" cy="188651"/>
            </a:xfrm>
            <a:prstGeom prst="triangle">
              <a:avLst/>
            </a:prstGeom>
            <a:grpFill/>
            <a:ln>
              <a:solidFill>
                <a:srgbClr val="A85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78" name="Isosceles Triangle 277">
              <a:extLst>
                <a:ext uri="{FF2B5EF4-FFF2-40B4-BE49-F238E27FC236}">
                  <a16:creationId xmlns:a16="http://schemas.microsoft.com/office/drawing/2014/main" id="{68B50945-EFE9-0B45-756B-64B2458C2D6D}"/>
                </a:ext>
              </a:extLst>
            </p:cNvPr>
            <p:cNvSpPr/>
            <p:nvPr/>
          </p:nvSpPr>
          <p:spPr>
            <a:xfrm rot="10800000">
              <a:off x="3916719" y="1598374"/>
              <a:ext cx="180238" cy="143081"/>
            </a:xfrm>
            <a:prstGeom prst="triangle">
              <a:avLst/>
            </a:prstGeom>
            <a:grpFill/>
            <a:ln>
              <a:solidFill>
                <a:srgbClr val="A85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79" name="Isosceles Triangle 278">
              <a:extLst>
                <a:ext uri="{FF2B5EF4-FFF2-40B4-BE49-F238E27FC236}">
                  <a16:creationId xmlns:a16="http://schemas.microsoft.com/office/drawing/2014/main" id="{C57A5200-8831-E0E1-2FA3-2D6331C98644}"/>
                </a:ext>
              </a:extLst>
            </p:cNvPr>
            <p:cNvSpPr/>
            <p:nvPr/>
          </p:nvSpPr>
          <p:spPr>
            <a:xfrm rot="10800000">
              <a:off x="3949467" y="1642207"/>
              <a:ext cx="119749" cy="103720"/>
            </a:xfrm>
            <a:prstGeom prst="triangle">
              <a:avLst/>
            </a:prstGeom>
            <a:grpFill/>
            <a:ln>
              <a:solidFill>
                <a:srgbClr val="A85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80" name="Isosceles Triangle 279">
              <a:extLst>
                <a:ext uri="{FF2B5EF4-FFF2-40B4-BE49-F238E27FC236}">
                  <a16:creationId xmlns:a16="http://schemas.microsoft.com/office/drawing/2014/main" id="{2DCE1600-4E10-9FC7-4502-85321F7AADD8}"/>
                </a:ext>
              </a:extLst>
            </p:cNvPr>
            <p:cNvSpPr/>
            <p:nvPr/>
          </p:nvSpPr>
          <p:spPr>
            <a:xfrm rot="10800000">
              <a:off x="3969460" y="1682833"/>
              <a:ext cx="74754" cy="64084"/>
            </a:xfrm>
            <a:prstGeom prst="triangle">
              <a:avLst/>
            </a:prstGeom>
            <a:grpFill/>
            <a:ln>
              <a:solidFill>
                <a:srgbClr val="A85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p:sp>
        <p:nvSpPr>
          <p:cNvPr id="281" name="Speech Bubble: Rectangle 280">
            <a:extLst>
              <a:ext uri="{FF2B5EF4-FFF2-40B4-BE49-F238E27FC236}">
                <a16:creationId xmlns:a16="http://schemas.microsoft.com/office/drawing/2014/main" id="{F085D214-450A-500B-C57A-847A5F89987E}"/>
              </a:ext>
            </a:extLst>
          </p:cNvPr>
          <p:cNvSpPr/>
          <p:nvPr/>
        </p:nvSpPr>
        <p:spPr>
          <a:xfrm>
            <a:off x="1174872" y="253250"/>
            <a:ext cx="1793248" cy="346302"/>
          </a:xfrm>
          <a:prstGeom prst="wedgeRectCallout">
            <a:avLst>
              <a:gd name="adj1" fmla="val -45652"/>
              <a:gd name="adj2" fmla="val 76362"/>
            </a:avLst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67987664">
                  <a:custGeom>
                    <a:avLst/>
                    <a:gdLst>
                      <a:gd name="connsiteX0" fmla="*/ 0 w 895350"/>
                      <a:gd name="connsiteY0" fmla="*/ 0 h 412286"/>
                      <a:gd name="connsiteX1" fmla="*/ 149225 w 895350"/>
                      <a:gd name="connsiteY1" fmla="*/ 0 h 412286"/>
                      <a:gd name="connsiteX2" fmla="*/ 149225 w 895350"/>
                      <a:gd name="connsiteY2" fmla="*/ 0 h 412286"/>
                      <a:gd name="connsiteX3" fmla="*/ 373063 w 895350"/>
                      <a:gd name="connsiteY3" fmla="*/ 0 h 412286"/>
                      <a:gd name="connsiteX4" fmla="*/ 895350 w 895350"/>
                      <a:gd name="connsiteY4" fmla="*/ 0 h 412286"/>
                      <a:gd name="connsiteX5" fmla="*/ 895350 w 895350"/>
                      <a:gd name="connsiteY5" fmla="*/ 240500 h 412286"/>
                      <a:gd name="connsiteX6" fmla="*/ 895350 w 895350"/>
                      <a:gd name="connsiteY6" fmla="*/ 240500 h 412286"/>
                      <a:gd name="connsiteX7" fmla="*/ 895350 w 895350"/>
                      <a:gd name="connsiteY7" fmla="*/ 343572 h 412286"/>
                      <a:gd name="connsiteX8" fmla="*/ 895350 w 895350"/>
                      <a:gd name="connsiteY8" fmla="*/ 412286 h 412286"/>
                      <a:gd name="connsiteX9" fmla="*/ 373063 w 895350"/>
                      <a:gd name="connsiteY9" fmla="*/ 412286 h 412286"/>
                      <a:gd name="connsiteX10" fmla="*/ 261147 w 895350"/>
                      <a:gd name="connsiteY10" fmla="*/ 463822 h 412286"/>
                      <a:gd name="connsiteX11" fmla="*/ 149225 w 895350"/>
                      <a:gd name="connsiteY11" fmla="*/ 412286 h 412286"/>
                      <a:gd name="connsiteX12" fmla="*/ 0 w 895350"/>
                      <a:gd name="connsiteY12" fmla="*/ 412286 h 412286"/>
                      <a:gd name="connsiteX13" fmla="*/ 0 w 895350"/>
                      <a:gd name="connsiteY13" fmla="*/ 343572 h 412286"/>
                      <a:gd name="connsiteX14" fmla="*/ 0 w 895350"/>
                      <a:gd name="connsiteY14" fmla="*/ 240500 h 412286"/>
                      <a:gd name="connsiteX15" fmla="*/ 0 w 895350"/>
                      <a:gd name="connsiteY15" fmla="*/ 240500 h 412286"/>
                      <a:gd name="connsiteX16" fmla="*/ 0 w 895350"/>
                      <a:gd name="connsiteY16" fmla="*/ 0 h 41228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895350" h="412286" fill="none" extrusionOk="0">
                        <a:moveTo>
                          <a:pt x="0" y="0"/>
                        </a:moveTo>
                        <a:cubicBezTo>
                          <a:pt x="57786" y="-76"/>
                          <a:pt x="78511" y="723"/>
                          <a:pt x="149225" y="0"/>
                        </a:cubicBezTo>
                        <a:lnTo>
                          <a:pt x="149225" y="0"/>
                        </a:lnTo>
                        <a:cubicBezTo>
                          <a:pt x="205718" y="-4633"/>
                          <a:pt x="299270" y="9717"/>
                          <a:pt x="373063" y="0"/>
                        </a:cubicBezTo>
                        <a:cubicBezTo>
                          <a:pt x="585088" y="-36127"/>
                          <a:pt x="698332" y="49056"/>
                          <a:pt x="895350" y="0"/>
                        </a:cubicBezTo>
                        <a:cubicBezTo>
                          <a:pt x="902195" y="72969"/>
                          <a:pt x="875178" y="131597"/>
                          <a:pt x="895350" y="240500"/>
                        </a:cubicBezTo>
                        <a:lnTo>
                          <a:pt x="895350" y="240500"/>
                        </a:lnTo>
                        <a:cubicBezTo>
                          <a:pt x="905865" y="278753"/>
                          <a:pt x="887421" y="319033"/>
                          <a:pt x="895350" y="343572"/>
                        </a:cubicBezTo>
                        <a:cubicBezTo>
                          <a:pt x="899837" y="373873"/>
                          <a:pt x="890254" y="388196"/>
                          <a:pt x="895350" y="412286"/>
                        </a:cubicBezTo>
                        <a:cubicBezTo>
                          <a:pt x="727962" y="458268"/>
                          <a:pt x="593426" y="367556"/>
                          <a:pt x="373063" y="412286"/>
                        </a:cubicBezTo>
                        <a:cubicBezTo>
                          <a:pt x="349044" y="424950"/>
                          <a:pt x="294878" y="442950"/>
                          <a:pt x="261147" y="463822"/>
                        </a:cubicBezTo>
                        <a:cubicBezTo>
                          <a:pt x="231918" y="453022"/>
                          <a:pt x="200305" y="424782"/>
                          <a:pt x="149225" y="412286"/>
                        </a:cubicBezTo>
                        <a:cubicBezTo>
                          <a:pt x="97826" y="413216"/>
                          <a:pt x="62831" y="409813"/>
                          <a:pt x="0" y="412286"/>
                        </a:cubicBezTo>
                        <a:cubicBezTo>
                          <a:pt x="-5114" y="393126"/>
                          <a:pt x="4950" y="364666"/>
                          <a:pt x="0" y="343572"/>
                        </a:cubicBezTo>
                        <a:cubicBezTo>
                          <a:pt x="-6919" y="310558"/>
                          <a:pt x="1268" y="269243"/>
                          <a:pt x="0" y="240500"/>
                        </a:cubicBezTo>
                        <a:lnTo>
                          <a:pt x="0" y="240500"/>
                        </a:lnTo>
                        <a:cubicBezTo>
                          <a:pt x="-13050" y="188816"/>
                          <a:pt x="22783" y="83374"/>
                          <a:pt x="0" y="0"/>
                        </a:cubicBezTo>
                        <a:close/>
                      </a:path>
                      <a:path w="895350" h="412286" stroke="0" extrusionOk="0">
                        <a:moveTo>
                          <a:pt x="0" y="0"/>
                        </a:moveTo>
                        <a:cubicBezTo>
                          <a:pt x="50063" y="-5133"/>
                          <a:pt x="97939" y="5040"/>
                          <a:pt x="149225" y="0"/>
                        </a:cubicBezTo>
                        <a:lnTo>
                          <a:pt x="149225" y="0"/>
                        </a:lnTo>
                        <a:cubicBezTo>
                          <a:pt x="258267" y="-17075"/>
                          <a:pt x="304326" y="23993"/>
                          <a:pt x="373063" y="0"/>
                        </a:cubicBezTo>
                        <a:cubicBezTo>
                          <a:pt x="488645" y="-1330"/>
                          <a:pt x="733329" y="20003"/>
                          <a:pt x="895350" y="0"/>
                        </a:cubicBezTo>
                        <a:cubicBezTo>
                          <a:pt x="910038" y="50237"/>
                          <a:pt x="880397" y="180146"/>
                          <a:pt x="895350" y="240500"/>
                        </a:cubicBezTo>
                        <a:lnTo>
                          <a:pt x="895350" y="240500"/>
                        </a:lnTo>
                        <a:cubicBezTo>
                          <a:pt x="907218" y="267354"/>
                          <a:pt x="888136" y="319365"/>
                          <a:pt x="895350" y="343572"/>
                        </a:cubicBezTo>
                        <a:cubicBezTo>
                          <a:pt x="897780" y="358384"/>
                          <a:pt x="888643" y="387978"/>
                          <a:pt x="895350" y="412286"/>
                        </a:cubicBezTo>
                        <a:cubicBezTo>
                          <a:pt x="669265" y="432350"/>
                          <a:pt x="554268" y="371940"/>
                          <a:pt x="373063" y="412286"/>
                        </a:cubicBezTo>
                        <a:cubicBezTo>
                          <a:pt x="334827" y="435631"/>
                          <a:pt x="306859" y="430041"/>
                          <a:pt x="261147" y="463822"/>
                        </a:cubicBezTo>
                        <a:cubicBezTo>
                          <a:pt x="211106" y="446913"/>
                          <a:pt x="186079" y="423090"/>
                          <a:pt x="149225" y="412286"/>
                        </a:cubicBezTo>
                        <a:cubicBezTo>
                          <a:pt x="95326" y="414745"/>
                          <a:pt x="48109" y="400060"/>
                          <a:pt x="0" y="412286"/>
                        </a:cubicBezTo>
                        <a:cubicBezTo>
                          <a:pt x="-313" y="392426"/>
                          <a:pt x="2211" y="358515"/>
                          <a:pt x="0" y="343572"/>
                        </a:cubicBezTo>
                        <a:cubicBezTo>
                          <a:pt x="-7730" y="312807"/>
                          <a:pt x="10732" y="283082"/>
                          <a:pt x="0" y="240500"/>
                        </a:cubicBezTo>
                        <a:lnTo>
                          <a:pt x="0" y="240500"/>
                        </a:lnTo>
                        <a:cubicBezTo>
                          <a:pt x="-17390" y="145705"/>
                          <a:pt x="20793" y="8979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Intelligent tutoring systems</a:t>
            </a:r>
          </a:p>
        </p:txBody>
      </p:sp>
      <p:sp>
        <p:nvSpPr>
          <p:cNvPr id="282" name="Rectangle 281">
            <a:extLst>
              <a:ext uri="{FF2B5EF4-FFF2-40B4-BE49-F238E27FC236}">
                <a16:creationId xmlns:a16="http://schemas.microsoft.com/office/drawing/2014/main" id="{89B15148-8FD4-25A9-A555-4DBD45A43073}"/>
              </a:ext>
            </a:extLst>
          </p:cNvPr>
          <p:cNvSpPr/>
          <p:nvPr/>
        </p:nvSpPr>
        <p:spPr>
          <a:xfrm>
            <a:off x="7903370" y="2081073"/>
            <a:ext cx="157969" cy="15383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3" name="Rectangle 282">
            <a:extLst>
              <a:ext uri="{FF2B5EF4-FFF2-40B4-BE49-F238E27FC236}">
                <a16:creationId xmlns:a16="http://schemas.microsoft.com/office/drawing/2014/main" id="{4569D259-A6D7-BDB4-42DA-6A2D25E69FC1}"/>
              </a:ext>
            </a:extLst>
          </p:cNvPr>
          <p:cNvSpPr/>
          <p:nvPr/>
        </p:nvSpPr>
        <p:spPr>
          <a:xfrm>
            <a:off x="7903370" y="1807984"/>
            <a:ext cx="157969" cy="15383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593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262059" y="123825"/>
            <a:ext cx="8972552" cy="6989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CSE 6242 Team #73: US School District Map Wireframe Prototype C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93220" y="880196"/>
            <a:ext cx="66695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Comparison:     by Time     by State     by County     by City     by District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1502996" y="1007652"/>
            <a:ext cx="3843686" cy="83641"/>
            <a:chOff x="1974483" y="1016813"/>
            <a:chExt cx="3843686" cy="83641"/>
          </a:xfrm>
        </p:grpSpPr>
        <p:sp>
          <p:nvSpPr>
            <p:cNvPr id="13" name="Rectangle 12"/>
            <p:cNvSpPr/>
            <p:nvPr/>
          </p:nvSpPr>
          <p:spPr>
            <a:xfrm>
              <a:off x="2900086" y="1016813"/>
              <a:ext cx="81830" cy="808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818075" y="1016813"/>
              <a:ext cx="81830" cy="808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916393" y="1016813"/>
              <a:ext cx="81830" cy="808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736339" y="1016813"/>
              <a:ext cx="81830" cy="808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974483" y="1019634"/>
              <a:ext cx="81830" cy="808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p:sp>
        <p:nvSpPr>
          <p:cNvPr id="18" name="Rectangle 17"/>
          <p:cNvSpPr/>
          <p:nvPr/>
        </p:nvSpPr>
        <p:spPr>
          <a:xfrm>
            <a:off x="1414461" y="887216"/>
            <a:ext cx="4900613" cy="304825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0" name="Flowchart: Summing Junction 19"/>
          <p:cNvSpPr/>
          <p:nvPr/>
        </p:nvSpPr>
        <p:spPr>
          <a:xfrm>
            <a:off x="1506422" y="1015506"/>
            <a:ext cx="74981" cy="68628"/>
          </a:xfrm>
          <a:prstGeom prst="flowChartSummingJunctio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1" name="Flowchart: Summing Junction 20"/>
          <p:cNvSpPr/>
          <p:nvPr/>
        </p:nvSpPr>
        <p:spPr>
          <a:xfrm>
            <a:off x="2432025" y="1011792"/>
            <a:ext cx="74981" cy="68628"/>
          </a:xfrm>
          <a:prstGeom prst="flowChartSummingJunctio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031155" y="6019811"/>
            <a:ext cx="1585076" cy="2699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2010-2015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199693" y="6019811"/>
            <a:ext cx="1585076" cy="2699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2015-2020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93795" y="6019811"/>
            <a:ext cx="1585076" cy="2699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Time Range 1: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462333" y="6019811"/>
            <a:ext cx="1585076" cy="2699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Time Range 2: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93795" y="6386592"/>
            <a:ext cx="38638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Time Interval:      10 Year     5 Year     2 Year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1740233" y="6512184"/>
            <a:ext cx="1695903" cy="80820"/>
            <a:chOff x="2009508" y="1007098"/>
            <a:chExt cx="1824450" cy="80820"/>
          </a:xfrm>
        </p:grpSpPr>
        <p:sp>
          <p:nvSpPr>
            <p:cNvPr id="37" name="Rectangle 36"/>
            <p:cNvSpPr/>
            <p:nvPr/>
          </p:nvSpPr>
          <p:spPr>
            <a:xfrm>
              <a:off x="2942276" y="1007098"/>
              <a:ext cx="81830" cy="808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752128" y="1007098"/>
              <a:ext cx="81830" cy="808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009508" y="1007098"/>
              <a:ext cx="81830" cy="808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p:sp>
        <p:nvSpPr>
          <p:cNvPr id="43" name="Flowchart: Summing Junction 42"/>
          <p:cNvSpPr/>
          <p:nvPr/>
        </p:nvSpPr>
        <p:spPr>
          <a:xfrm>
            <a:off x="2607280" y="6515359"/>
            <a:ext cx="74981" cy="68628"/>
          </a:xfrm>
          <a:prstGeom prst="flowChartSummingJunctio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476991" y="6386592"/>
            <a:ext cx="38638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Time Interval:      10 Year     5 Year     2 Year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6923429" y="6512184"/>
            <a:ext cx="1695903" cy="80820"/>
            <a:chOff x="2009508" y="1007098"/>
            <a:chExt cx="1824450" cy="80820"/>
          </a:xfrm>
        </p:grpSpPr>
        <p:sp>
          <p:nvSpPr>
            <p:cNvPr id="49" name="Rectangle 48"/>
            <p:cNvSpPr/>
            <p:nvPr/>
          </p:nvSpPr>
          <p:spPr>
            <a:xfrm>
              <a:off x="2942276" y="1007098"/>
              <a:ext cx="81830" cy="808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3752128" y="1007098"/>
              <a:ext cx="81830" cy="808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2009508" y="1007098"/>
              <a:ext cx="81830" cy="808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p:sp>
        <p:nvSpPr>
          <p:cNvPr id="52" name="Flowchart: Summing Junction 51"/>
          <p:cNvSpPr/>
          <p:nvPr/>
        </p:nvSpPr>
        <p:spPr>
          <a:xfrm>
            <a:off x="7790476" y="6515359"/>
            <a:ext cx="74981" cy="68628"/>
          </a:xfrm>
          <a:prstGeom prst="flowChartSummingJunctio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757" y="2173137"/>
            <a:ext cx="3409950" cy="3648236"/>
          </a:xfrm>
          <a:prstGeom prst="rect">
            <a:avLst/>
          </a:prstGeom>
        </p:spPr>
      </p:pic>
      <p:grpSp>
        <p:nvGrpSpPr>
          <p:cNvPr id="74" name="Group 73"/>
          <p:cNvGrpSpPr/>
          <p:nvPr/>
        </p:nvGrpSpPr>
        <p:grpSpPr>
          <a:xfrm>
            <a:off x="1054739" y="1375231"/>
            <a:ext cx="1629201" cy="330520"/>
            <a:chOff x="1305612" y="1783969"/>
            <a:chExt cx="1629201" cy="330520"/>
          </a:xfrm>
        </p:grpSpPr>
        <p:sp>
          <p:nvSpPr>
            <p:cNvPr id="53" name="Rectangle 52"/>
            <p:cNvSpPr/>
            <p:nvPr/>
          </p:nvSpPr>
          <p:spPr>
            <a:xfrm>
              <a:off x="1305612" y="1798515"/>
              <a:ext cx="8787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ambria" panose="02040503050406030204" pitchFamily="18" charset="0"/>
                  <a:ea typeface="Cambria" panose="02040503050406030204" pitchFamily="18" charset="0"/>
                </a:rPr>
                <a:t>--Select--</a:t>
              </a: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311262" y="1783969"/>
              <a:ext cx="1623551" cy="3305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55" name="Isosceles Triangle 54"/>
            <p:cNvSpPr/>
            <p:nvPr/>
          </p:nvSpPr>
          <p:spPr>
            <a:xfrm rot="10800000">
              <a:off x="2613633" y="1836898"/>
              <a:ext cx="285725" cy="239988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56" name="Isosceles Triangle 55"/>
            <p:cNvSpPr/>
            <p:nvPr/>
          </p:nvSpPr>
          <p:spPr>
            <a:xfrm rot="10800000">
              <a:off x="2642120" y="1888235"/>
              <a:ext cx="228749" cy="188651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57" name="Isosceles Triangle 56"/>
            <p:cNvSpPr/>
            <p:nvPr/>
          </p:nvSpPr>
          <p:spPr>
            <a:xfrm rot="10800000">
              <a:off x="2666375" y="1930163"/>
              <a:ext cx="180238" cy="143081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58" name="Isosceles Triangle 57"/>
            <p:cNvSpPr/>
            <p:nvPr/>
          </p:nvSpPr>
          <p:spPr>
            <a:xfrm rot="10800000">
              <a:off x="2699123" y="1973996"/>
              <a:ext cx="119749" cy="103720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60" name="Isosceles Triangle 59"/>
            <p:cNvSpPr/>
            <p:nvPr/>
          </p:nvSpPr>
          <p:spPr>
            <a:xfrm rot="10800000">
              <a:off x="2719116" y="2014622"/>
              <a:ext cx="74754" cy="64084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p:graphicFrame>
        <p:nvGraphicFramePr>
          <p:cNvPr id="62" name="Table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3346361"/>
              </p:ext>
            </p:extLst>
          </p:nvPr>
        </p:nvGraphicFramePr>
        <p:xfrm>
          <a:off x="1054739" y="1710772"/>
          <a:ext cx="1333500" cy="20059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33500">
                  <a:extLst>
                    <a:ext uri="{9D8B030D-6E8A-4147-A177-3AD203B41FA5}">
                      <a16:colId xmlns:a16="http://schemas.microsoft.com/office/drawing/2014/main" val="920285146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marL="0" indent="0" algn="l" fontAlgn="b">
                        <a:buFont typeface="Arial" panose="020B0604020202020204" pitchFamily="34" charset="0"/>
                        <a:buNone/>
                      </a:pPr>
                      <a:r>
                        <a:rPr lang="en-US" sz="14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New Mexico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0258080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L="0" indent="0" algn="l" fontAlgn="b">
                        <a:buFont typeface="Arial" panose="020B0604020202020204" pitchFamily="34" charset="0"/>
                        <a:buNone/>
                      </a:pPr>
                      <a:r>
                        <a:rPr lang="en-US" sz="14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Nevada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1075243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L="0" indent="0" algn="l" fontAlgn="b">
                        <a:buFont typeface="Arial" panose="020B0604020202020204" pitchFamily="34" charset="0"/>
                        <a:buNone/>
                      </a:pPr>
                      <a:r>
                        <a:rPr lang="en-US" sz="14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New York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0843025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L="0" indent="0" algn="l" fontAlgn="b">
                        <a:buFont typeface="Arial" panose="020B0604020202020204" pitchFamily="34" charset="0"/>
                        <a:buNone/>
                      </a:pPr>
                      <a:r>
                        <a:rPr lang="en-US" sz="14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Ohio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3374724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L="0" indent="0" algn="l" fontAlgn="b">
                        <a:buFont typeface="Arial" panose="020B0604020202020204" pitchFamily="34" charset="0"/>
                        <a:buNone/>
                      </a:pPr>
                      <a:r>
                        <a:rPr lang="en-US" sz="14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Oklahoma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9820836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L="0" indent="0" algn="l" fontAlgn="b">
                        <a:buFont typeface="Arial" panose="020B0604020202020204" pitchFamily="34" charset="0"/>
                        <a:buNone/>
                      </a:pPr>
                      <a:r>
                        <a:rPr lang="en-US" sz="14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Oregon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495959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L="0" indent="0" algn="l" fontAlgn="b">
                        <a:buFont typeface="Arial" panose="020B0604020202020204" pitchFamily="34" charset="0"/>
                        <a:buNone/>
                      </a:pPr>
                      <a:r>
                        <a:rPr lang="en-US" sz="14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Pennsylvania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390113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L="0" indent="0" algn="l" fontAlgn="b">
                        <a:buFont typeface="Arial" panose="020B0604020202020204" pitchFamily="34" charset="0"/>
                        <a:buNone/>
                      </a:pPr>
                      <a:r>
                        <a:rPr lang="en-US" sz="14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Rhode Island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9034732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L="0" indent="0" algn="l" fontAlgn="b">
                        <a:buFont typeface="Arial" panose="020B0604020202020204" pitchFamily="34" charset="0"/>
                        <a:buNone/>
                      </a:pPr>
                      <a:r>
                        <a:rPr lang="en-US" sz="14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South Carolina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9684956"/>
                  </a:ext>
                </a:extLst>
              </a:tr>
            </a:tbl>
          </a:graphicData>
        </a:graphic>
      </p:graphicFrame>
      <p:pic>
        <p:nvPicPr>
          <p:cNvPr id="63" name="Picture 6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6294" y="2224141"/>
            <a:ext cx="3409950" cy="3648236"/>
          </a:xfrm>
          <a:prstGeom prst="rect">
            <a:avLst/>
          </a:prstGeom>
        </p:spPr>
      </p:pic>
      <p:grpSp>
        <p:nvGrpSpPr>
          <p:cNvPr id="72" name="Group 71"/>
          <p:cNvGrpSpPr/>
          <p:nvPr/>
        </p:nvGrpSpPr>
        <p:grpSpPr>
          <a:xfrm>
            <a:off x="6185482" y="1362522"/>
            <a:ext cx="1629201" cy="330520"/>
            <a:chOff x="6944411" y="1834973"/>
            <a:chExt cx="1629201" cy="330520"/>
          </a:xfrm>
        </p:grpSpPr>
        <p:sp>
          <p:nvSpPr>
            <p:cNvPr id="64" name="Rectangle 63"/>
            <p:cNvSpPr/>
            <p:nvPr/>
          </p:nvSpPr>
          <p:spPr>
            <a:xfrm>
              <a:off x="6944411" y="1844757"/>
              <a:ext cx="8787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ambria" panose="02040503050406030204" pitchFamily="18" charset="0"/>
                  <a:ea typeface="Cambria" panose="02040503050406030204" pitchFamily="18" charset="0"/>
                </a:rPr>
                <a:t>--Select--</a:t>
              </a: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6950061" y="1834973"/>
              <a:ext cx="1623551" cy="3305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66" name="Isosceles Triangle 65"/>
            <p:cNvSpPr/>
            <p:nvPr/>
          </p:nvSpPr>
          <p:spPr>
            <a:xfrm rot="10800000">
              <a:off x="8252432" y="1887902"/>
              <a:ext cx="285725" cy="239988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67" name="Isosceles Triangle 66"/>
            <p:cNvSpPr/>
            <p:nvPr/>
          </p:nvSpPr>
          <p:spPr>
            <a:xfrm rot="10800000">
              <a:off x="8280919" y="1939239"/>
              <a:ext cx="228749" cy="188651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68" name="Isosceles Triangle 67"/>
            <p:cNvSpPr/>
            <p:nvPr/>
          </p:nvSpPr>
          <p:spPr>
            <a:xfrm rot="10800000">
              <a:off x="8305174" y="1981167"/>
              <a:ext cx="180238" cy="143081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69" name="Isosceles Triangle 68"/>
            <p:cNvSpPr/>
            <p:nvPr/>
          </p:nvSpPr>
          <p:spPr>
            <a:xfrm rot="10800000">
              <a:off x="8337922" y="2025000"/>
              <a:ext cx="119749" cy="103720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70" name="Isosceles Triangle 69"/>
            <p:cNvSpPr/>
            <p:nvPr/>
          </p:nvSpPr>
          <p:spPr>
            <a:xfrm rot="10800000">
              <a:off x="8357915" y="2065626"/>
              <a:ext cx="74754" cy="64084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p:graphicFrame>
        <p:nvGraphicFramePr>
          <p:cNvPr id="71" name="Table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089331"/>
              </p:ext>
            </p:extLst>
          </p:nvPr>
        </p:nvGraphicFramePr>
        <p:xfrm>
          <a:off x="6185482" y="1698063"/>
          <a:ext cx="1333500" cy="20059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33500">
                  <a:extLst>
                    <a:ext uri="{9D8B030D-6E8A-4147-A177-3AD203B41FA5}">
                      <a16:colId xmlns:a16="http://schemas.microsoft.com/office/drawing/2014/main" val="920285146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marL="0" indent="0" algn="l" fontAlgn="b">
                        <a:buFont typeface="Arial" panose="020B0604020202020204" pitchFamily="34" charset="0"/>
                        <a:buNone/>
                      </a:pPr>
                      <a:r>
                        <a:rPr lang="en-US" sz="14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New Mexico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0258080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L="0" indent="0" algn="l" fontAlgn="b">
                        <a:buFont typeface="Arial" panose="020B0604020202020204" pitchFamily="34" charset="0"/>
                        <a:buNone/>
                      </a:pPr>
                      <a:r>
                        <a:rPr lang="en-US" sz="14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Nevada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1075243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L="0" indent="0" algn="l" fontAlgn="b">
                        <a:buFont typeface="Arial" panose="020B0604020202020204" pitchFamily="34" charset="0"/>
                        <a:buNone/>
                      </a:pPr>
                      <a:r>
                        <a:rPr lang="en-US" sz="14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New York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0843025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L="0" indent="0" algn="l" fontAlgn="b">
                        <a:buFont typeface="Arial" panose="020B0604020202020204" pitchFamily="34" charset="0"/>
                        <a:buNone/>
                      </a:pPr>
                      <a:r>
                        <a:rPr lang="en-US" sz="14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Ohio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3374724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L="0" indent="0" algn="l" fontAlgn="b">
                        <a:buFont typeface="Arial" panose="020B0604020202020204" pitchFamily="34" charset="0"/>
                        <a:buNone/>
                      </a:pPr>
                      <a:r>
                        <a:rPr lang="en-US" sz="14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Oklahoma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9820836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L="0" indent="0" algn="l" fontAlgn="b">
                        <a:buFont typeface="Arial" panose="020B0604020202020204" pitchFamily="34" charset="0"/>
                        <a:buNone/>
                      </a:pPr>
                      <a:r>
                        <a:rPr lang="en-US" sz="14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Oregon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495959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L="0" indent="0" algn="l" fontAlgn="b">
                        <a:buFont typeface="Arial" panose="020B0604020202020204" pitchFamily="34" charset="0"/>
                        <a:buNone/>
                      </a:pPr>
                      <a:r>
                        <a:rPr lang="en-US" sz="14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Pennsylvania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390113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L="0" indent="0" algn="l" fontAlgn="b">
                        <a:buFont typeface="Arial" panose="020B0604020202020204" pitchFamily="34" charset="0"/>
                        <a:buNone/>
                      </a:pPr>
                      <a:r>
                        <a:rPr lang="en-US" sz="14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Rhode Island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9034732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L="0" indent="0" algn="l" fontAlgn="b">
                        <a:buFont typeface="Arial" panose="020B0604020202020204" pitchFamily="34" charset="0"/>
                        <a:buNone/>
                      </a:pPr>
                      <a:r>
                        <a:rPr lang="en-US" sz="14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South Carolina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9684956"/>
                  </a:ext>
                </a:extLst>
              </a:tr>
            </a:tbl>
          </a:graphicData>
        </a:graphic>
      </p:graphicFrame>
      <p:grpSp>
        <p:nvGrpSpPr>
          <p:cNvPr id="87" name="Group 86"/>
          <p:cNvGrpSpPr/>
          <p:nvPr/>
        </p:nvGrpSpPr>
        <p:grpSpPr>
          <a:xfrm>
            <a:off x="132172" y="2356720"/>
            <a:ext cx="803656" cy="1714930"/>
            <a:chOff x="208375" y="2136829"/>
            <a:chExt cx="803656" cy="1714930"/>
          </a:xfrm>
        </p:grpSpPr>
        <p:sp>
          <p:nvSpPr>
            <p:cNvPr id="76" name="Rectangle 75"/>
            <p:cNvSpPr/>
            <p:nvPr/>
          </p:nvSpPr>
          <p:spPr>
            <a:xfrm>
              <a:off x="406016" y="2136829"/>
              <a:ext cx="606015" cy="17149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5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90-100</a:t>
              </a:r>
            </a:p>
            <a:p>
              <a:r>
                <a:rPr lang="en-US" sz="105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80-90</a:t>
              </a:r>
            </a:p>
            <a:p>
              <a:r>
                <a:rPr lang="en-US" sz="105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70-80</a:t>
              </a:r>
            </a:p>
            <a:p>
              <a:r>
                <a:rPr lang="en-US" sz="105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60-70</a:t>
              </a:r>
            </a:p>
            <a:p>
              <a:r>
                <a:rPr lang="en-US" sz="105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50-60</a:t>
              </a:r>
            </a:p>
            <a:p>
              <a:r>
                <a:rPr lang="en-US" sz="105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40-50</a:t>
              </a:r>
            </a:p>
            <a:p>
              <a:r>
                <a:rPr lang="en-US" sz="105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30-40</a:t>
              </a:r>
            </a:p>
            <a:p>
              <a:r>
                <a:rPr lang="en-US" sz="105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20-30</a:t>
              </a:r>
            </a:p>
            <a:p>
              <a:r>
                <a:rPr lang="en-US" sz="105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10-20</a:t>
              </a:r>
            </a:p>
            <a:p>
              <a:r>
                <a:rPr lang="en-US" sz="105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0-10</a:t>
              </a: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209608" y="2198995"/>
              <a:ext cx="179737" cy="159732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05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208606" y="2359022"/>
              <a:ext cx="179737" cy="159732"/>
            </a:xfrm>
            <a:prstGeom prst="rect">
              <a:avLst/>
            </a:prstGeom>
            <a:solidFill>
              <a:srgbClr val="2E508E"/>
            </a:solidFill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05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209724" y="2519956"/>
              <a:ext cx="179737" cy="159732"/>
            </a:xfrm>
            <a:prstGeom prst="rect">
              <a:avLst/>
            </a:prstGeom>
            <a:solidFill>
              <a:srgbClr val="345BA2"/>
            </a:solidFill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05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210610" y="2678583"/>
              <a:ext cx="179737" cy="159732"/>
            </a:xfrm>
            <a:prstGeom prst="rect">
              <a:avLst/>
            </a:prstGeom>
            <a:solidFill>
              <a:srgbClr val="3B67B7"/>
            </a:solidFill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05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208460" y="2839187"/>
              <a:ext cx="179737" cy="159732"/>
            </a:xfrm>
            <a:prstGeom prst="rect">
              <a:avLst/>
            </a:prstGeom>
            <a:solidFill>
              <a:srgbClr val="4E79C6"/>
            </a:solidFill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05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209839" y="2996832"/>
              <a:ext cx="179737" cy="159732"/>
            </a:xfrm>
            <a:prstGeom prst="rect">
              <a:avLst/>
            </a:prstGeom>
            <a:solidFill>
              <a:srgbClr val="5A82CA"/>
            </a:solidFill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05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208375" y="3157911"/>
              <a:ext cx="179737" cy="159732"/>
            </a:xfrm>
            <a:prstGeom prst="rect">
              <a:avLst/>
            </a:prstGeom>
            <a:solidFill>
              <a:srgbClr val="7698D4"/>
            </a:solidFill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05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209754" y="3317937"/>
              <a:ext cx="179737" cy="159732"/>
            </a:xfrm>
            <a:prstGeom prst="rect">
              <a:avLst/>
            </a:prstGeom>
            <a:solidFill>
              <a:srgbClr val="97B0DD"/>
            </a:solidFill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05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208389" y="3476635"/>
              <a:ext cx="179737" cy="159732"/>
            </a:xfrm>
            <a:prstGeom prst="rect">
              <a:avLst/>
            </a:prstGeom>
            <a:solidFill>
              <a:srgbClr val="BCCCEA"/>
            </a:solidFill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05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209768" y="3636661"/>
              <a:ext cx="179737" cy="159732"/>
            </a:xfrm>
            <a:prstGeom prst="rect">
              <a:avLst/>
            </a:prstGeom>
            <a:solidFill>
              <a:srgbClr val="E8EEF8"/>
            </a:solidFill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05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5299384" y="2293136"/>
            <a:ext cx="803656" cy="1714930"/>
            <a:chOff x="208375" y="2136829"/>
            <a:chExt cx="803656" cy="1714930"/>
          </a:xfrm>
        </p:grpSpPr>
        <p:sp>
          <p:nvSpPr>
            <p:cNvPr id="89" name="Rectangle 88"/>
            <p:cNvSpPr/>
            <p:nvPr/>
          </p:nvSpPr>
          <p:spPr>
            <a:xfrm>
              <a:off x="406016" y="2136829"/>
              <a:ext cx="606015" cy="17149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5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90-100</a:t>
              </a:r>
            </a:p>
            <a:p>
              <a:r>
                <a:rPr lang="en-US" sz="105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80-90</a:t>
              </a:r>
            </a:p>
            <a:p>
              <a:r>
                <a:rPr lang="en-US" sz="105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70-80</a:t>
              </a:r>
            </a:p>
            <a:p>
              <a:r>
                <a:rPr lang="en-US" sz="105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60-70</a:t>
              </a:r>
            </a:p>
            <a:p>
              <a:r>
                <a:rPr lang="en-US" sz="105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50-60</a:t>
              </a:r>
            </a:p>
            <a:p>
              <a:r>
                <a:rPr lang="en-US" sz="105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40-50</a:t>
              </a:r>
            </a:p>
            <a:p>
              <a:r>
                <a:rPr lang="en-US" sz="105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30-40</a:t>
              </a:r>
            </a:p>
            <a:p>
              <a:r>
                <a:rPr lang="en-US" sz="105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20-30</a:t>
              </a:r>
            </a:p>
            <a:p>
              <a:r>
                <a:rPr lang="en-US" sz="105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10-20</a:t>
              </a:r>
            </a:p>
            <a:p>
              <a:r>
                <a:rPr lang="en-US" sz="105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0-10</a:t>
              </a: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209608" y="2198995"/>
              <a:ext cx="179737" cy="159732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05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208606" y="2359022"/>
              <a:ext cx="179737" cy="159732"/>
            </a:xfrm>
            <a:prstGeom prst="rect">
              <a:avLst/>
            </a:prstGeom>
            <a:solidFill>
              <a:srgbClr val="2E508E"/>
            </a:solidFill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05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209724" y="2519956"/>
              <a:ext cx="179737" cy="159732"/>
            </a:xfrm>
            <a:prstGeom prst="rect">
              <a:avLst/>
            </a:prstGeom>
            <a:solidFill>
              <a:srgbClr val="345BA2"/>
            </a:solidFill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05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210610" y="2678583"/>
              <a:ext cx="179737" cy="159732"/>
            </a:xfrm>
            <a:prstGeom prst="rect">
              <a:avLst/>
            </a:prstGeom>
            <a:solidFill>
              <a:srgbClr val="3B67B7"/>
            </a:solidFill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05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208460" y="2839187"/>
              <a:ext cx="179737" cy="159732"/>
            </a:xfrm>
            <a:prstGeom prst="rect">
              <a:avLst/>
            </a:prstGeom>
            <a:solidFill>
              <a:srgbClr val="4E79C6"/>
            </a:solidFill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05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209839" y="2996832"/>
              <a:ext cx="179737" cy="159732"/>
            </a:xfrm>
            <a:prstGeom prst="rect">
              <a:avLst/>
            </a:prstGeom>
            <a:solidFill>
              <a:srgbClr val="5A82CA"/>
            </a:solidFill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05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208375" y="3157911"/>
              <a:ext cx="179737" cy="159732"/>
            </a:xfrm>
            <a:prstGeom prst="rect">
              <a:avLst/>
            </a:prstGeom>
            <a:solidFill>
              <a:srgbClr val="7698D4"/>
            </a:solidFill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05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209754" y="3317937"/>
              <a:ext cx="179737" cy="159732"/>
            </a:xfrm>
            <a:prstGeom prst="rect">
              <a:avLst/>
            </a:prstGeom>
            <a:solidFill>
              <a:srgbClr val="97B0DD"/>
            </a:solidFill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05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208389" y="3476635"/>
              <a:ext cx="179737" cy="159732"/>
            </a:xfrm>
            <a:prstGeom prst="rect">
              <a:avLst/>
            </a:prstGeom>
            <a:solidFill>
              <a:srgbClr val="BCCCEA"/>
            </a:solidFill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05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209768" y="3636661"/>
              <a:ext cx="179737" cy="159732"/>
            </a:xfrm>
            <a:prstGeom prst="rect">
              <a:avLst/>
            </a:prstGeom>
            <a:solidFill>
              <a:srgbClr val="E8EEF8"/>
            </a:solidFill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05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9918267" y="902751"/>
            <a:ext cx="2087711" cy="1392727"/>
            <a:chOff x="9918267" y="902751"/>
            <a:chExt cx="2087711" cy="1392727"/>
          </a:xfrm>
        </p:grpSpPr>
        <p:grpSp>
          <p:nvGrpSpPr>
            <p:cNvPr id="105" name="Group 104"/>
            <p:cNvGrpSpPr/>
            <p:nvPr/>
          </p:nvGrpSpPr>
          <p:grpSpPr>
            <a:xfrm>
              <a:off x="9918269" y="902751"/>
              <a:ext cx="2087709" cy="982265"/>
              <a:chOff x="9918269" y="902751"/>
              <a:chExt cx="2087709" cy="982265"/>
            </a:xfrm>
          </p:grpSpPr>
          <p:sp>
            <p:nvSpPr>
              <p:cNvPr id="100" name="Rectangle 99"/>
              <p:cNvSpPr/>
              <p:nvPr/>
            </p:nvSpPr>
            <p:spPr>
              <a:xfrm>
                <a:off x="9918269" y="902751"/>
                <a:ext cx="2087709" cy="9822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100" b="1" u="sng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Color by</a:t>
                </a:r>
                <a:endParaRPr lang="en-US" sz="11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10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Graduation Rate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10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Median SAT Scores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10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Median ACT Scores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10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College Matriculation Rate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sz="11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9970798" y="1647908"/>
                <a:ext cx="123827" cy="1143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102" name="Rectangle 101"/>
              <p:cNvSpPr/>
              <p:nvPr/>
            </p:nvSpPr>
            <p:spPr>
              <a:xfrm>
                <a:off x="9970798" y="1476700"/>
                <a:ext cx="123827" cy="1143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103" name="Rectangle 102"/>
              <p:cNvSpPr/>
              <p:nvPr/>
            </p:nvSpPr>
            <p:spPr>
              <a:xfrm>
                <a:off x="9970797" y="1309857"/>
                <a:ext cx="123827" cy="1143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9970797" y="1145826"/>
                <a:ext cx="123827" cy="1143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p:grpSp>
        <p:grpSp>
          <p:nvGrpSpPr>
            <p:cNvPr id="106" name="Group 105"/>
            <p:cNvGrpSpPr/>
            <p:nvPr/>
          </p:nvGrpSpPr>
          <p:grpSpPr>
            <a:xfrm>
              <a:off x="9918267" y="1964958"/>
              <a:ext cx="2087710" cy="330520"/>
              <a:chOff x="6944410" y="1834973"/>
              <a:chExt cx="1629202" cy="330520"/>
            </a:xfrm>
          </p:grpSpPr>
          <p:sp>
            <p:nvSpPr>
              <p:cNvPr id="107" name="Rectangle 106"/>
              <p:cNvSpPr/>
              <p:nvPr/>
            </p:nvSpPr>
            <p:spPr>
              <a:xfrm>
                <a:off x="6944410" y="1844757"/>
                <a:ext cx="121982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1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--Data Set Select--</a:t>
                </a:r>
              </a:p>
            </p:txBody>
          </p:sp>
          <p:sp>
            <p:nvSpPr>
              <p:cNvPr id="108" name="Rectangle 107"/>
              <p:cNvSpPr/>
              <p:nvPr/>
            </p:nvSpPr>
            <p:spPr>
              <a:xfrm>
                <a:off x="6950061" y="1834973"/>
                <a:ext cx="1623551" cy="3305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109" name="Isosceles Triangle 108"/>
              <p:cNvSpPr/>
              <p:nvPr/>
            </p:nvSpPr>
            <p:spPr>
              <a:xfrm rot="10800000">
                <a:off x="8252432" y="1887902"/>
                <a:ext cx="285725" cy="239988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110" name="Isosceles Triangle 109"/>
              <p:cNvSpPr/>
              <p:nvPr/>
            </p:nvSpPr>
            <p:spPr>
              <a:xfrm rot="10800000">
                <a:off x="8280919" y="1939239"/>
                <a:ext cx="228749" cy="188651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111" name="Isosceles Triangle 110"/>
              <p:cNvSpPr/>
              <p:nvPr/>
            </p:nvSpPr>
            <p:spPr>
              <a:xfrm rot="10800000">
                <a:off x="8305174" y="1981167"/>
                <a:ext cx="180238" cy="143081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112" name="Isosceles Triangle 111"/>
              <p:cNvSpPr/>
              <p:nvPr/>
            </p:nvSpPr>
            <p:spPr>
              <a:xfrm rot="10800000">
                <a:off x="8337922" y="2025000"/>
                <a:ext cx="119749" cy="103720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113" name="Isosceles Triangle 112"/>
              <p:cNvSpPr/>
              <p:nvPr/>
            </p:nvSpPr>
            <p:spPr>
              <a:xfrm rot="10800000">
                <a:off x="8357915" y="2065626"/>
                <a:ext cx="74754" cy="64084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7411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4372</TotalTime>
  <Words>320</Words>
  <Application>Microsoft Office PowerPoint</Application>
  <PresentationFormat>Widescreen</PresentationFormat>
  <Paragraphs>108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</vt:lpstr>
      <vt:lpstr>Office Theme</vt:lpstr>
      <vt:lpstr>PowerPoint Presentation</vt:lpstr>
      <vt:lpstr>PowerPoint Presentation</vt:lpstr>
    </vt:vector>
  </TitlesOfParts>
  <Company>Inficon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Pizzone</dc:creator>
  <cp:lastModifiedBy>Thomas Pizzone</cp:lastModifiedBy>
  <cp:revision>31</cp:revision>
  <dcterms:created xsi:type="dcterms:W3CDTF">2022-03-28T20:08:40Z</dcterms:created>
  <dcterms:modified xsi:type="dcterms:W3CDTF">2022-06-30T19:51:43Z</dcterms:modified>
</cp:coreProperties>
</file>