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A85400"/>
    <a:srgbClr val="FF8001"/>
    <a:srgbClr val="4C2600"/>
    <a:srgbClr val="FFB469"/>
    <a:srgbClr val="FF9933"/>
    <a:srgbClr val="2E508E"/>
    <a:srgbClr val="345BA2"/>
    <a:srgbClr val="3B67B7"/>
    <a:srgbClr val="4E7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4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204AE-3408-4090-AEE0-619BDBE6DA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63ED-7837-4684-9950-B8681A5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2/this/link/will/not/work" TargetMode="External"/><Relationship Id="rId2" Type="http://schemas.openxmlformats.org/officeDocument/2006/relationships/hyperlink" Target="https://www.carnegielearning.com/solutions/math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xl.com/social-studies" TargetMode="External"/><Relationship Id="rId4" Type="http://schemas.openxmlformats.org/officeDocument/2006/relationships/hyperlink" Target="https://www.ixl.com/scie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FFB469">
                <a:alpha val="74902"/>
              </a:srgbClr>
            </a:gs>
            <a:gs pos="83000">
              <a:srgbClr val="FF9933">
                <a:alpha val="74902"/>
              </a:srgbClr>
            </a:gs>
            <a:gs pos="100000">
              <a:srgbClr val="FF800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Table 226">
            <a:extLst>
              <a:ext uri="{FF2B5EF4-FFF2-40B4-BE49-F238E27FC236}">
                <a16:creationId xmlns:a16="http://schemas.microsoft.com/office/drawing/2014/main" id="{8EC4E954-1674-BB6E-68A5-40414D846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38261"/>
              </p:ext>
            </p:extLst>
          </p:nvPr>
        </p:nvGraphicFramePr>
        <p:xfrm>
          <a:off x="10007341" y="1138101"/>
          <a:ext cx="1790668" cy="1159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668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342030"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576076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Core Curriculum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Complementary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Catch-Up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</a:tbl>
          </a:graphicData>
        </a:graphic>
      </p:graphicFrame>
      <p:sp>
        <p:nvSpPr>
          <p:cNvPr id="152" name="TextBox 151">
            <a:extLst>
              <a:ext uri="{FF2B5EF4-FFF2-40B4-BE49-F238E27FC236}">
                <a16:creationId xmlns:a16="http://schemas.microsoft.com/office/drawing/2014/main" id="{1757BF51-903E-CA7B-E6BE-3FE6D0CA080D}"/>
              </a:ext>
            </a:extLst>
          </p:cNvPr>
          <p:cNvSpPr txBox="1"/>
          <p:nvPr/>
        </p:nvSpPr>
        <p:spPr>
          <a:xfrm>
            <a:off x="775989" y="1128906"/>
            <a:ext cx="1136087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Search Criterion:     	-- Subject(s)/Domain --		-- Grade Range --		-- Tutor/Instruction Type --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1757" y="6491200"/>
            <a:ext cx="6469341" cy="520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CS6460: GPACII-K12 – Wireframe Prototype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1A2D87-FC71-99AB-5FBA-31751458D1B5}"/>
              </a:ext>
            </a:extLst>
          </p:cNvPr>
          <p:cNvSpPr/>
          <p:nvPr/>
        </p:nvSpPr>
        <p:spPr>
          <a:xfrm>
            <a:off x="2799871" y="-7554"/>
            <a:ext cx="6469341" cy="520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Guidelines for Individualized Academic Curriculum and ITS Implementation  for K-12 Students</a:t>
            </a:r>
            <a:r>
              <a:rPr lang="en-US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i="1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Resource Guide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232676-4576-C16D-3CA2-DE2BFBE6960D}"/>
              </a:ext>
            </a:extLst>
          </p:cNvPr>
          <p:cNvGrpSpPr/>
          <p:nvPr/>
        </p:nvGrpSpPr>
        <p:grpSpPr>
          <a:xfrm>
            <a:off x="49799" y="187266"/>
            <a:ext cx="554333" cy="520239"/>
            <a:chOff x="124093" y="187267"/>
            <a:chExt cx="707923" cy="52023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C46BE97-5CF8-2BC6-E044-CC58DB7BFFDF}"/>
                </a:ext>
              </a:extLst>
            </p:cNvPr>
            <p:cNvSpPr/>
            <p:nvPr/>
          </p:nvSpPr>
          <p:spPr>
            <a:xfrm>
              <a:off x="124093" y="187267"/>
              <a:ext cx="707923" cy="520239"/>
            </a:xfrm>
            <a:prstGeom prst="roundRect">
              <a:avLst/>
            </a:prstGeom>
            <a:solidFill>
              <a:srgbClr val="FFB469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E252C6-A7A4-2485-A886-8B534098BDFB}"/>
                </a:ext>
              </a:extLst>
            </p:cNvPr>
            <p:cNvSpPr/>
            <p:nvPr/>
          </p:nvSpPr>
          <p:spPr>
            <a:xfrm>
              <a:off x="202108" y="322928"/>
              <a:ext cx="559343" cy="45719"/>
            </a:xfrm>
            <a:prstGeom prst="rect">
              <a:avLst/>
            </a:prstGeom>
            <a:solidFill>
              <a:srgbClr val="A854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B230C69-A3EC-D4AD-F53E-ACADB6E86C8D}"/>
                </a:ext>
              </a:extLst>
            </p:cNvPr>
            <p:cNvSpPr/>
            <p:nvPr/>
          </p:nvSpPr>
          <p:spPr>
            <a:xfrm>
              <a:off x="202108" y="424528"/>
              <a:ext cx="559343" cy="45719"/>
            </a:xfrm>
            <a:prstGeom prst="rect">
              <a:avLst/>
            </a:prstGeom>
            <a:solidFill>
              <a:srgbClr val="A854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8372335-9DB8-6C7E-F86C-61D30EC2DE58}"/>
                </a:ext>
              </a:extLst>
            </p:cNvPr>
            <p:cNvSpPr/>
            <p:nvPr/>
          </p:nvSpPr>
          <p:spPr>
            <a:xfrm>
              <a:off x="198384" y="533813"/>
              <a:ext cx="559343" cy="45719"/>
            </a:xfrm>
            <a:prstGeom prst="rect">
              <a:avLst/>
            </a:prstGeom>
            <a:solidFill>
              <a:srgbClr val="A854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EABB6C9-972F-F4F6-E911-E71366BA8B5D}"/>
              </a:ext>
            </a:extLst>
          </p:cNvPr>
          <p:cNvSpPr/>
          <p:nvPr/>
        </p:nvSpPr>
        <p:spPr>
          <a:xfrm>
            <a:off x="664371" y="0"/>
            <a:ext cx="45719" cy="6858000"/>
          </a:xfrm>
          <a:prstGeom prst="rect">
            <a:avLst/>
          </a:prstGeom>
          <a:solidFill>
            <a:srgbClr val="A854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3308436-C464-C37F-43AC-6992FCC939F8}"/>
              </a:ext>
            </a:extLst>
          </p:cNvPr>
          <p:cNvSpPr/>
          <p:nvPr/>
        </p:nvSpPr>
        <p:spPr>
          <a:xfrm>
            <a:off x="4886719" y="6315098"/>
            <a:ext cx="3107485" cy="448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ITS Implementation Resource Page</a:t>
            </a:r>
            <a:endParaRPr lang="en-US" sz="1400" dirty="0">
              <a:solidFill>
                <a:srgbClr val="4C26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EFA0BDF-EBE3-F933-EF03-DEF4C3C92155}"/>
              </a:ext>
            </a:extLst>
          </p:cNvPr>
          <p:cNvSpPr/>
          <p:nvPr/>
        </p:nvSpPr>
        <p:spPr>
          <a:xfrm rot="5400000">
            <a:off x="6415024" y="-5197445"/>
            <a:ext cx="50876" cy="11503077"/>
          </a:xfrm>
          <a:prstGeom prst="rect">
            <a:avLst/>
          </a:prstGeom>
          <a:solidFill>
            <a:srgbClr val="A854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11B98F-7CE1-9ECD-88E4-07E0C74653A8}"/>
              </a:ext>
            </a:extLst>
          </p:cNvPr>
          <p:cNvGrpSpPr/>
          <p:nvPr/>
        </p:nvGrpSpPr>
        <p:grpSpPr>
          <a:xfrm>
            <a:off x="11527628" y="8753"/>
            <a:ext cx="565403" cy="429397"/>
            <a:chOff x="11527628" y="8753"/>
            <a:chExt cx="565403" cy="429397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97E5A46-EB61-3C04-B78C-2B3AEDF173F1}"/>
                </a:ext>
              </a:extLst>
            </p:cNvPr>
            <p:cNvSpPr/>
            <p:nvPr/>
          </p:nvSpPr>
          <p:spPr>
            <a:xfrm>
              <a:off x="11527628" y="8753"/>
              <a:ext cx="565403" cy="212417"/>
            </a:xfrm>
            <a:prstGeom prst="triangle">
              <a:avLst/>
            </a:prstGeom>
            <a:solidFill>
              <a:srgbClr val="A85400"/>
            </a:solidFill>
            <a:ln>
              <a:solidFill>
                <a:srgbClr val="4C2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1B15A7-6A1D-F2C9-B8E8-836C3B9C70CF}"/>
                </a:ext>
              </a:extLst>
            </p:cNvPr>
            <p:cNvSpPr/>
            <p:nvPr/>
          </p:nvSpPr>
          <p:spPr>
            <a:xfrm>
              <a:off x="11633200" y="225733"/>
              <a:ext cx="355600" cy="212417"/>
            </a:xfrm>
            <a:prstGeom prst="rect">
              <a:avLst/>
            </a:prstGeom>
            <a:solidFill>
              <a:srgbClr val="A85400"/>
            </a:solidFill>
            <a:ln>
              <a:solidFill>
                <a:srgbClr val="4C2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4C6F2203-ACBE-F4FA-F03E-F2E99E4AE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8952"/>
              </p:ext>
            </p:extLst>
          </p:nvPr>
        </p:nvGraphicFramePr>
        <p:xfrm>
          <a:off x="3622997" y="1131170"/>
          <a:ext cx="1400712" cy="1704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712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342030"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576076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Math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58080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ELA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Science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History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74724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English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EF351E8E-9F85-34C0-FE20-F19CDE0E9099}"/>
              </a:ext>
            </a:extLst>
          </p:cNvPr>
          <p:cNvSpPr/>
          <p:nvPr/>
        </p:nvSpPr>
        <p:spPr>
          <a:xfrm>
            <a:off x="770330" y="636136"/>
            <a:ext cx="2943152" cy="448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u="sng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  <a:cs typeface="Sanskrit Text" panose="020B0502040204020203" pitchFamily="18" charset="0"/>
              </a:rPr>
              <a:t>ITS</a:t>
            </a:r>
            <a:r>
              <a:rPr lang="en-US" sz="3200" b="1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  <a:cs typeface="Sanskrit Text" panose="020B0502040204020203" pitchFamily="18" charset="0"/>
              </a:rPr>
              <a:t> </a:t>
            </a:r>
            <a:r>
              <a:rPr lang="en-US" sz="3200" dirty="0">
                <a:solidFill>
                  <a:srgbClr val="4C2600"/>
                </a:solidFill>
                <a:latin typeface="Cambria" panose="02040503050406030204" pitchFamily="18" charset="0"/>
                <a:ea typeface="Cambria" panose="02040503050406030204" pitchFamily="18" charset="0"/>
                <a:cs typeface="Sanskrit Text" panose="020B0502040204020203" pitchFamily="18" charset="0"/>
              </a:rPr>
              <a:t>search tool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F100402-FF04-4D46-2F23-24F94B2206BF}"/>
              </a:ext>
            </a:extLst>
          </p:cNvPr>
          <p:cNvGrpSpPr/>
          <p:nvPr/>
        </p:nvGrpSpPr>
        <p:grpSpPr>
          <a:xfrm>
            <a:off x="4773946" y="1503322"/>
            <a:ext cx="218965" cy="1295216"/>
            <a:chOff x="3848107" y="1503322"/>
            <a:chExt cx="218965" cy="129521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407437A-B68B-7739-F79A-8A244CB84363}"/>
                </a:ext>
              </a:extLst>
            </p:cNvPr>
            <p:cNvGrpSpPr/>
            <p:nvPr/>
          </p:nvGrpSpPr>
          <p:grpSpPr>
            <a:xfrm>
              <a:off x="3848107" y="1503322"/>
              <a:ext cx="218965" cy="1295216"/>
              <a:chOff x="3848107" y="1503322"/>
              <a:chExt cx="218965" cy="129521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AF7D7A2-C5BD-2F55-E9F4-C301B52E85DA}"/>
                  </a:ext>
                </a:extLst>
              </p:cNvPr>
              <p:cNvSpPr/>
              <p:nvPr/>
            </p:nvSpPr>
            <p:spPr>
              <a:xfrm>
                <a:off x="3854713" y="2593782"/>
                <a:ext cx="212359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7EF7085-D838-5191-205F-32E9288970DB}"/>
                  </a:ext>
                </a:extLst>
              </p:cNvPr>
              <p:cNvSpPr/>
              <p:nvPr/>
            </p:nvSpPr>
            <p:spPr>
              <a:xfrm>
                <a:off x="3854713" y="2326462"/>
                <a:ext cx="212359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11FF225-8071-ECF5-820A-F2D3DF17CD5A}"/>
                  </a:ext>
                </a:extLst>
              </p:cNvPr>
              <p:cNvSpPr/>
              <p:nvPr/>
            </p:nvSpPr>
            <p:spPr>
              <a:xfrm>
                <a:off x="3854681" y="2052082"/>
                <a:ext cx="212391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32433400-0808-3A75-9374-F1D857868FD7}"/>
                  </a:ext>
                </a:extLst>
              </p:cNvPr>
              <p:cNvSpPr/>
              <p:nvPr/>
            </p:nvSpPr>
            <p:spPr>
              <a:xfrm>
                <a:off x="3848107" y="1777702"/>
                <a:ext cx="212359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9AE75F7-5F98-B534-FD9D-BC39CBB76FF2}"/>
                  </a:ext>
                </a:extLst>
              </p:cNvPr>
              <p:cNvSpPr/>
              <p:nvPr/>
            </p:nvSpPr>
            <p:spPr>
              <a:xfrm>
                <a:off x="3848107" y="1503322"/>
                <a:ext cx="212359" cy="2047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259679E-CB83-EA21-AF7F-B1AB1B52AC7A}"/>
                </a:ext>
              </a:extLst>
            </p:cNvPr>
            <p:cNvGrpSpPr/>
            <p:nvPr/>
          </p:nvGrpSpPr>
          <p:grpSpPr>
            <a:xfrm>
              <a:off x="3875301" y="1525938"/>
              <a:ext cx="159611" cy="429486"/>
              <a:chOff x="3875301" y="1525938"/>
              <a:chExt cx="159611" cy="429486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D61F6AD5-EA7D-7DB0-8300-BEEEAE8C6F23}"/>
                  </a:ext>
                </a:extLst>
              </p:cNvPr>
              <p:cNvSpPr/>
              <p:nvPr/>
            </p:nvSpPr>
            <p:spPr>
              <a:xfrm>
                <a:off x="3876943" y="1801589"/>
                <a:ext cx="157969" cy="1538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E18DA4F-6C9A-A30C-9AC0-AAB76EDB44CB}"/>
                  </a:ext>
                </a:extLst>
              </p:cNvPr>
              <p:cNvSpPr/>
              <p:nvPr/>
            </p:nvSpPr>
            <p:spPr>
              <a:xfrm>
                <a:off x="3875301" y="1525938"/>
                <a:ext cx="157969" cy="1538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15" name="Table 214">
            <a:extLst>
              <a:ext uri="{FF2B5EF4-FFF2-40B4-BE49-F238E27FC236}">
                <a16:creationId xmlns:a16="http://schemas.microsoft.com/office/drawing/2014/main" id="{CC1EFB5E-644C-410E-BF93-023F720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50177"/>
              </p:ext>
            </p:extLst>
          </p:nvPr>
        </p:nvGraphicFramePr>
        <p:xfrm>
          <a:off x="6713602" y="1131170"/>
          <a:ext cx="1400712" cy="1431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712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342030">
                <a:tc>
                  <a:txBody>
                    <a:bodyPr/>
                    <a:lstStyle/>
                    <a:p>
                      <a:pPr marL="0" indent="0" algn="r" fontAlgn="b"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576076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Pre-K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58080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Elementary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Middle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272416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High</a:t>
                      </a:r>
                    </a:p>
                  </a:txBody>
                  <a:tcPr marL="9620" marR="962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6819A3B7-8E31-1C7A-B4AB-317971D83404}"/>
              </a:ext>
            </a:extLst>
          </p:cNvPr>
          <p:cNvGrpSpPr/>
          <p:nvPr/>
        </p:nvGrpSpPr>
        <p:grpSpPr>
          <a:xfrm>
            <a:off x="4743856" y="1189648"/>
            <a:ext cx="285725" cy="239988"/>
            <a:chOff x="3863977" y="1509872"/>
            <a:chExt cx="285725" cy="239988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0D209122-F19E-F2E5-EFF3-7F02FA2BDB2E}"/>
                </a:ext>
              </a:extLst>
            </p:cNvPr>
            <p:cNvSpPr/>
            <p:nvPr/>
          </p:nvSpPr>
          <p:spPr>
            <a:xfrm rot="10800000">
              <a:off x="3863977" y="1509872"/>
              <a:ext cx="285725" cy="23998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E7FF8F3-6E77-9116-92FC-7DED92226629}"/>
                </a:ext>
              </a:extLst>
            </p:cNvPr>
            <p:cNvGrpSpPr/>
            <p:nvPr/>
          </p:nvGrpSpPr>
          <p:grpSpPr>
            <a:xfrm>
              <a:off x="3892464" y="1556446"/>
              <a:ext cx="228749" cy="190471"/>
              <a:chOff x="3892464" y="1556446"/>
              <a:chExt cx="228749" cy="190471"/>
            </a:xfrm>
            <a:grpFill/>
          </p:grpSpPr>
          <p:sp>
            <p:nvSpPr>
              <p:cNvPr id="140" name="Isosceles Triangle 139">
                <a:extLst>
                  <a:ext uri="{FF2B5EF4-FFF2-40B4-BE49-F238E27FC236}">
                    <a16:creationId xmlns:a16="http://schemas.microsoft.com/office/drawing/2014/main" id="{1D0A2EC6-E804-611B-72D9-BE48F26E5127}"/>
                  </a:ext>
                </a:extLst>
              </p:cNvPr>
              <p:cNvSpPr/>
              <p:nvPr/>
            </p:nvSpPr>
            <p:spPr>
              <a:xfrm rot="10800000">
                <a:off x="3892464" y="1556446"/>
                <a:ext cx="228749" cy="18865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1" name="Isosceles Triangle 140">
                <a:extLst>
                  <a:ext uri="{FF2B5EF4-FFF2-40B4-BE49-F238E27FC236}">
                    <a16:creationId xmlns:a16="http://schemas.microsoft.com/office/drawing/2014/main" id="{30C157BA-6172-9B99-35CD-DD5C7162B5DE}"/>
                  </a:ext>
                </a:extLst>
              </p:cNvPr>
              <p:cNvSpPr/>
              <p:nvPr/>
            </p:nvSpPr>
            <p:spPr>
              <a:xfrm rot="10800000">
                <a:off x="3916719" y="1598374"/>
                <a:ext cx="180238" cy="14308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2" name="Isosceles Triangle 141">
                <a:extLst>
                  <a:ext uri="{FF2B5EF4-FFF2-40B4-BE49-F238E27FC236}">
                    <a16:creationId xmlns:a16="http://schemas.microsoft.com/office/drawing/2014/main" id="{6BEB94F2-23C7-9C0E-8794-CB6D5C00BA64}"/>
                  </a:ext>
                </a:extLst>
              </p:cNvPr>
              <p:cNvSpPr/>
              <p:nvPr/>
            </p:nvSpPr>
            <p:spPr>
              <a:xfrm rot="10800000">
                <a:off x="3949467" y="1642207"/>
                <a:ext cx="119749" cy="1037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3" name="Isosceles Triangle 142">
                <a:extLst>
                  <a:ext uri="{FF2B5EF4-FFF2-40B4-BE49-F238E27FC236}">
                    <a16:creationId xmlns:a16="http://schemas.microsoft.com/office/drawing/2014/main" id="{A291098A-F8AB-700F-D670-3B87C9DF120D}"/>
                  </a:ext>
                </a:extLst>
              </p:cNvPr>
              <p:cNvSpPr/>
              <p:nvPr/>
            </p:nvSpPr>
            <p:spPr>
              <a:xfrm rot="10800000">
                <a:off x="3969460" y="1682833"/>
                <a:ext cx="74754" cy="6408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218058E-3CE5-DD6C-14BB-417CA9074D90}"/>
              </a:ext>
            </a:extLst>
          </p:cNvPr>
          <p:cNvGrpSpPr/>
          <p:nvPr/>
        </p:nvGrpSpPr>
        <p:grpSpPr>
          <a:xfrm>
            <a:off x="7876378" y="1504044"/>
            <a:ext cx="212361" cy="1027174"/>
            <a:chOff x="3864495" y="1494549"/>
            <a:chExt cx="212361" cy="1027174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FA641EE-053A-A83A-CE96-552E57F0B44C}"/>
                </a:ext>
              </a:extLst>
            </p:cNvPr>
            <p:cNvSpPr/>
            <p:nvPr/>
          </p:nvSpPr>
          <p:spPr>
            <a:xfrm>
              <a:off x="3864495" y="2316967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0013AEA-ABF6-BBCC-798B-055A78CEF615}"/>
                </a:ext>
              </a:extLst>
            </p:cNvPr>
            <p:cNvSpPr/>
            <p:nvPr/>
          </p:nvSpPr>
          <p:spPr>
            <a:xfrm>
              <a:off x="3864495" y="2042587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C2CAF4B-2090-B7B2-D71A-A361796AF301}"/>
                </a:ext>
              </a:extLst>
            </p:cNvPr>
            <p:cNvSpPr/>
            <p:nvPr/>
          </p:nvSpPr>
          <p:spPr>
            <a:xfrm>
              <a:off x="3864497" y="1768207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6E8F963-FC21-70EE-0081-27B2B06E10D0}"/>
                </a:ext>
              </a:extLst>
            </p:cNvPr>
            <p:cNvSpPr/>
            <p:nvPr/>
          </p:nvSpPr>
          <p:spPr>
            <a:xfrm>
              <a:off x="3864497" y="1494549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646615E-30F2-032C-A2ED-C5D59BEBD665}"/>
              </a:ext>
            </a:extLst>
          </p:cNvPr>
          <p:cNvSpPr/>
          <p:nvPr/>
        </p:nvSpPr>
        <p:spPr>
          <a:xfrm>
            <a:off x="7903372" y="2351922"/>
            <a:ext cx="157969" cy="153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EEE0D3C-F55E-4A03-DDF4-E3DD68887080}"/>
              </a:ext>
            </a:extLst>
          </p:cNvPr>
          <p:cNvGrpSpPr/>
          <p:nvPr/>
        </p:nvGrpSpPr>
        <p:grpSpPr>
          <a:xfrm>
            <a:off x="11560074" y="1510975"/>
            <a:ext cx="212359" cy="753749"/>
            <a:chOff x="3864497" y="1494549"/>
            <a:chExt cx="212359" cy="753749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C9F7778-CE53-37DF-7D8A-473CF90BC919}"/>
                </a:ext>
              </a:extLst>
            </p:cNvPr>
            <p:cNvSpPr/>
            <p:nvPr/>
          </p:nvSpPr>
          <p:spPr>
            <a:xfrm>
              <a:off x="3864497" y="2043542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C4A4489-654D-BE7E-431B-E5B365994089}"/>
                </a:ext>
              </a:extLst>
            </p:cNvPr>
            <p:cNvSpPr/>
            <p:nvPr/>
          </p:nvSpPr>
          <p:spPr>
            <a:xfrm>
              <a:off x="3864497" y="1768207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8A5B9DE-0E2C-2B2B-D20C-65FBD134AD8E}"/>
                </a:ext>
              </a:extLst>
            </p:cNvPr>
            <p:cNvSpPr/>
            <p:nvPr/>
          </p:nvSpPr>
          <p:spPr>
            <a:xfrm>
              <a:off x="3864497" y="1494549"/>
              <a:ext cx="212359" cy="204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D1EAC10-08E0-1289-78DE-E42339D50351}"/>
              </a:ext>
            </a:extLst>
          </p:cNvPr>
          <p:cNvSpPr/>
          <p:nvPr/>
        </p:nvSpPr>
        <p:spPr>
          <a:xfrm>
            <a:off x="11587266" y="1539584"/>
            <a:ext cx="157969" cy="153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9" name="Table 73">
            <a:extLst>
              <a:ext uri="{FF2B5EF4-FFF2-40B4-BE49-F238E27FC236}">
                <a16:creationId xmlns:a16="http://schemas.microsoft.com/office/drawing/2014/main" id="{FE034F70-3174-57FF-FCCB-334F3F632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06850"/>
              </p:ext>
            </p:extLst>
          </p:nvPr>
        </p:nvGraphicFramePr>
        <p:xfrm>
          <a:off x="896131" y="3042910"/>
          <a:ext cx="10970345" cy="3111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05">
                  <a:extLst>
                    <a:ext uri="{9D8B030D-6E8A-4147-A177-3AD203B41FA5}">
                      <a16:colId xmlns:a16="http://schemas.microsoft.com/office/drawing/2014/main" val="2980535094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2259543416"/>
                    </a:ext>
                  </a:extLst>
                </a:gridCol>
                <a:gridCol w="1720735">
                  <a:extLst>
                    <a:ext uri="{9D8B030D-6E8A-4147-A177-3AD203B41FA5}">
                      <a16:colId xmlns:a16="http://schemas.microsoft.com/office/drawing/2014/main" val="781682288"/>
                    </a:ext>
                  </a:extLst>
                </a:gridCol>
                <a:gridCol w="1305098">
                  <a:extLst>
                    <a:ext uri="{9D8B030D-6E8A-4147-A177-3AD203B41FA5}">
                      <a16:colId xmlns:a16="http://schemas.microsoft.com/office/drawing/2014/main" val="1406420279"/>
                    </a:ext>
                  </a:extLst>
                </a:gridCol>
                <a:gridCol w="4247803">
                  <a:extLst>
                    <a:ext uri="{9D8B030D-6E8A-4147-A177-3AD203B41FA5}">
                      <a16:colId xmlns:a16="http://schemas.microsoft.com/office/drawing/2014/main" val="3356388029"/>
                    </a:ext>
                  </a:extLst>
                </a:gridCol>
                <a:gridCol w="1608571">
                  <a:extLst>
                    <a:ext uri="{9D8B030D-6E8A-4147-A177-3AD203B41FA5}">
                      <a16:colId xmlns:a16="http://schemas.microsoft.com/office/drawing/2014/main" val="2134827846"/>
                    </a:ext>
                  </a:extLst>
                </a:gridCol>
              </a:tblGrid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School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Grade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Link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Add to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76954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Carnegie Learning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Math (Algebra)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9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i="0" u="sng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/>
                        </a:rPr>
                        <a:t>https://www.carnegielearning.com/solutions/math</a:t>
                      </a:r>
                      <a:r>
                        <a:rPr lang="en-US" sz="1400" i="0" u="sng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818828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School 2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ELA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7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/>
                        </a:rPr>
                        <a:t>https://school2/this/link/will/not/work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950278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School 3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ELA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7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/>
                        </a:rPr>
                        <a:t>https://school3/this/link/will/not/work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235838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IXL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Science (Chemistry)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12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i="0" u="sng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/>
                        </a:rPr>
                        <a:t>https://www.ixl.com/science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80701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IXL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Studies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2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/>
                        </a:rPr>
                        <a:t>https://www.ixl.com/social-studies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629142"/>
                  </a:ext>
                </a:extLst>
              </a:tr>
              <a:tr h="444478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b="1" i="1" u="sng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School 8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Social Studies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Grade: 5</a:t>
                      </a:r>
                    </a:p>
                  </a:txBody>
                  <a:tcPr marL="28575" marR="28575" marT="19050" marB="19050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/>
                        </a:rPr>
                        <a:t>https://school8/this/link/will/not/work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770650"/>
                  </a:ext>
                </a:extLst>
              </a:tr>
            </a:tbl>
          </a:graphicData>
        </a:graphic>
      </p:graphicFrame>
      <p:sp>
        <p:nvSpPr>
          <p:cNvPr id="74" name="Heart 73">
            <a:extLst>
              <a:ext uri="{FF2B5EF4-FFF2-40B4-BE49-F238E27FC236}">
                <a16:creationId xmlns:a16="http://schemas.microsoft.com/office/drawing/2014/main" id="{3BBBFA18-6526-A04A-86CE-B5C8A91E63E3}"/>
              </a:ext>
            </a:extLst>
          </p:cNvPr>
          <p:cNvSpPr/>
          <p:nvPr/>
        </p:nvSpPr>
        <p:spPr>
          <a:xfrm>
            <a:off x="11443489" y="3166557"/>
            <a:ext cx="232161" cy="180173"/>
          </a:xfrm>
          <a:prstGeom prst="heart">
            <a:avLst/>
          </a:prstGeom>
          <a:solidFill>
            <a:srgbClr val="A85400"/>
          </a:solidFill>
          <a:ln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Heart 233">
            <a:extLst>
              <a:ext uri="{FF2B5EF4-FFF2-40B4-BE49-F238E27FC236}">
                <a16:creationId xmlns:a16="http://schemas.microsoft.com/office/drawing/2014/main" id="{D35021B9-99FE-D0C8-7D5D-CC91E5A60C79}"/>
              </a:ext>
            </a:extLst>
          </p:cNvPr>
          <p:cNvSpPr/>
          <p:nvPr/>
        </p:nvSpPr>
        <p:spPr>
          <a:xfrm>
            <a:off x="11268040" y="3615092"/>
            <a:ext cx="250913" cy="194029"/>
          </a:xfrm>
          <a:prstGeom prst="heart">
            <a:avLst/>
          </a:prstGeom>
          <a:noFill/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Heart 234">
            <a:extLst>
              <a:ext uri="{FF2B5EF4-FFF2-40B4-BE49-F238E27FC236}">
                <a16:creationId xmlns:a16="http://schemas.microsoft.com/office/drawing/2014/main" id="{DC9E4678-916A-B4D4-BABE-F2BD9B62D466}"/>
              </a:ext>
            </a:extLst>
          </p:cNvPr>
          <p:cNvSpPr/>
          <p:nvPr/>
        </p:nvSpPr>
        <p:spPr>
          <a:xfrm>
            <a:off x="11268040" y="4054232"/>
            <a:ext cx="250913" cy="194029"/>
          </a:xfrm>
          <a:prstGeom prst="heart">
            <a:avLst/>
          </a:prstGeom>
          <a:noFill/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Heart 235">
            <a:extLst>
              <a:ext uri="{FF2B5EF4-FFF2-40B4-BE49-F238E27FC236}">
                <a16:creationId xmlns:a16="http://schemas.microsoft.com/office/drawing/2014/main" id="{9C4F6150-AE98-DE52-DD7A-8C1477E09F0E}"/>
              </a:ext>
            </a:extLst>
          </p:cNvPr>
          <p:cNvSpPr/>
          <p:nvPr/>
        </p:nvSpPr>
        <p:spPr>
          <a:xfrm>
            <a:off x="11266594" y="4495290"/>
            <a:ext cx="250913" cy="194029"/>
          </a:xfrm>
          <a:prstGeom prst="heart">
            <a:avLst/>
          </a:prstGeom>
          <a:solidFill>
            <a:srgbClr val="A85400"/>
          </a:solidFill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Heart 236">
            <a:extLst>
              <a:ext uri="{FF2B5EF4-FFF2-40B4-BE49-F238E27FC236}">
                <a16:creationId xmlns:a16="http://schemas.microsoft.com/office/drawing/2014/main" id="{6FA350C3-7B82-6772-F24A-16058B864062}"/>
              </a:ext>
            </a:extLst>
          </p:cNvPr>
          <p:cNvSpPr/>
          <p:nvPr/>
        </p:nvSpPr>
        <p:spPr>
          <a:xfrm>
            <a:off x="11266594" y="4934430"/>
            <a:ext cx="250913" cy="194029"/>
          </a:xfrm>
          <a:prstGeom prst="heart">
            <a:avLst/>
          </a:prstGeom>
          <a:noFill/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Heart 237">
            <a:extLst>
              <a:ext uri="{FF2B5EF4-FFF2-40B4-BE49-F238E27FC236}">
                <a16:creationId xmlns:a16="http://schemas.microsoft.com/office/drawing/2014/main" id="{245F1B90-2634-43AF-BD4B-1D55FF0546E3}"/>
              </a:ext>
            </a:extLst>
          </p:cNvPr>
          <p:cNvSpPr/>
          <p:nvPr/>
        </p:nvSpPr>
        <p:spPr>
          <a:xfrm>
            <a:off x="11266594" y="5373570"/>
            <a:ext cx="250913" cy="194029"/>
          </a:xfrm>
          <a:prstGeom prst="heart">
            <a:avLst/>
          </a:prstGeom>
          <a:noFill/>
          <a:ln w="19050">
            <a:solidFill>
              <a:srgbClr val="4C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B906E2C-A8BA-D083-3CB8-DD8DA475DDA4}"/>
              </a:ext>
            </a:extLst>
          </p:cNvPr>
          <p:cNvSpPr txBox="1"/>
          <p:nvPr/>
        </p:nvSpPr>
        <p:spPr>
          <a:xfrm>
            <a:off x="10237894" y="6354691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fontAlgn="b" latinLnBrk="0" hangingPunct="1"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&lt;</a:t>
            </a: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US" sz="1800" b="1" u="sng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1</a:t>
            </a:r>
            <a:r>
              <a:rPr lang="en-US" sz="1800" b="1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2 3 4 </a:t>
            </a:r>
            <a:r>
              <a:rPr lang="en-US" sz="1800" b="1" kern="1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&gt;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774C3EA-BBFE-3CB1-865E-C10F4B5A0105}"/>
              </a:ext>
            </a:extLst>
          </p:cNvPr>
          <p:cNvGrpSpPr/>
          <p:nvPr/>
        </p:nvGrpSpPr>
        <p:grpSpPr>
          <a:xfrm>
            <a:off x="7839497" y="1187899"/>
            <a:ext cx="285725" cy="239988"/>
            <a:chOff x="3863977" y="1509872"/>
            <a:chExt cx="285725" cy="239988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08222677-963D-7C43-B0DB-7E3C698A8248}"/>
                </a:ext>
              </a:extLst>
            </p:cNvPr>
            <p:cNvSpPr/>
            <p:nvPr/>
          </p:nvSpPr>
          <p:spPr>
            <a:xfrm rot="10800000">
              <a:off x="3863977" y="1509872"/>
              <a:ext cx="285725" cy="23998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378DD005-4D38-C26E-E5CC-064B4A0ECABA}"/>
                </a:ext>
              </a:extLst>
            </p:cNvPr>
            <p:cNvGrpSpPr/>
            <p:nvPr/>
          </p:nvGrpSpPr>
          <p:grpSpPr>
            <a:xfrm>
              <a:off x="3892464" y="1556446"/>
              <a:ext cx="228749" cy="190471"/>
              <a:chOff x="3892464" y="1556446"/>
              <a:chExt cx="228749" cy="190471"/>
            </a:xfrm>
            <a:grpFill/>
          </p:grpSpPr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64D694E3-47F4-A27E-A321-9274BBEBF7B7}"/>
                  </a:ext>
                </a:extLst>
              </p:cNvPr>
              <p:cNvSpPr/>
              <p:nvPr/>
            </p:nvSpPr>
            <p:spPr>
              <a:xfrm rot="10800000">
                <a:off x="3892464" y="1556446"/>
                <a:ext cx="228749" cy="18865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DCD2E470-26FD-5C5D-8BA0-66F996F01AE6}"/>
                  </a:ext>
                </a:extLst>
              </p:cNvPr>
              <p:cNvSpPr/>
              <p:nvPr/>
            </p:nvSpPr>
            <p:spPr>
              <a:xfrm rot="10800000">
                <a:off x="3916719" y="1598374"/>
                <a:ext cx="180238" cy="14308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A5452A60-3054-9014-D791-1B914ADB67A2}"/>
                  </a:ext>
                </a:extLst>
              </p:cNvPr>
              <p:cNvSpPr/>
              <p:nvPr/>
            </p:nvSpPr>
            <p:spPr>
              <a:xfrm rot="10800000">
                <a:off x="3949467" y="1642207"/>
                <a:ext cx="119749" cy="1037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579CD588-045C-9CC4-F1C6-DD08E0678842}"/>
                  </a:ext>
                </a:extLst>
              </p:cNvPr>
              <p:cNvSpPr/>
              <p:nvPr/>
            </p:nvSpPr>
            <p:spPr>
              <a:xfrm rot="10800000">
                <a:off x="3969460" y="1682833"/>
                <a:ext cx="74754" cy="6408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F886804-D450-75A9-2B35-1F70421F8486}"/>
              </a:ext>
            </a:extLst>
          </p:cNvPr>
          <p:cNvGrpSpPr/>
          <p:nvPr/>
        </p:nvGrpSpPr>
        <p:grpSpPr>
          <a:xfrm>
            <a:off x="11523387" y="1185232"/>
            <a:ext cx="285725" cy="239988"/>
            <a:chOff x="3863977" y="1509872"/>
            <a:chExt cx="285725" cy="239988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48" name="Isosceles Triangle 247">
              <a:extLst>
                <a:ext uri="{FF2B5EF4-FFF2-40B4-BE49-F238E27FC236}">
                  <a16:creationId xmlns:a16="http://schemas.microsoft.com/office/drawing/2014/main" id="{0D166006-5687-0A16-CE0E-194B49F0EA74}"/>
                </a:ext>
              </a:extLst>
            </p:cNvPr>
            <p:cNvSpPr/>
            <p:nvPr/>
          </p:nvSpPr>
          <p:spPr>
            <a:xfrm rot="10800000">
              <a:off x="3863977" y="1509872"/>
              <a:ext cx="285725" cy="23998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EB6347F8-D2B6-EA1F-4042-DEC9EE99761F}"/>
                </a:ext>
              </a:extLst>
            </p:cNvPr>
            <p:cNvGrpSpPr/>
            <p:nvPr/>
          </p:nvGrpSpPr>
          <p:grpSpPr>
            <a:xfrm>
              <a:off x="3892464" y="1556446"/>
              <a:ext cx="228749" cy="190471"/>
              <a:chOff x="3892464" y="1556446"/>
              <a:chExt cx="228749" cy="190471"/>
            </a:xfrm>
            <a:grpFill/>
          </p:grpSpPr>
          <p:sp>
            <p:nvSpPr>
              <p:cNvPr id="250" name="Isosceles Triangle 249">
                <a:extLst>
                  <a:ext uri="{FF2B5EF4-FFF2-40B4-BE49-F238E27FC236}">
                    <a16:creationId xmlns:a16="http://schemas.microsoft.com/office/drawing/2014/main" id="{D497B12B-491E-F322-31A2-AC42E4429BAD}"/>
                  </a:ext>
                </a:extLst>
              </p:cNvPr>
              <p:cNvSpPr/>
              <p:nvPr/>
            </p:nvSpPr>
            <p:spPr>
              <a:xfrm rot="10800000">
                <a:off x="3892464" y="1556446"/>
                <a:ext cx="228749" cy="18865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1" name="Isosceles Triangle 250">
                <a:extLst>
                  <a:ext uri="{FF2B5EF4-FFF2-40B4-BE49-F238E27FC236}">
                    <a16:creationId xmlns:a16="http://schemas.microsoft.com/office/drawing/2014/main" id="{54350553-021A-CF9E-A251-D843932E0FB2}"/>
                  </a:ext>
                </a:extLst>
              </p:cNvPr>
              <p:cNvSpPr/>
              <p:nvPr/>
            </p:nvSpPr>
            <p:spPr>
              <a:xfrm rot="10800000">
                <a:off x="3916719" y="1598374"/>
                <a:ext cx="180238" cy="14308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2" name="Isosceles Triangle 251">
                <a:extLst>
                  <a:ext uri="{FF2B5EF4-FFF2-40B4-BE49-F238E27FC236}">
                    <a16:creationId xmlns:a16="http://schemas.microsoft.com/office/drawing/2014/main" id="{A366A4E8-2BDA-DFB4-A7A5-3FEE5C7EEA3B}"/>
                  </a:ext>
                </a:extLst>
              </p:cNvPr>
              <p:cNvSpPr/>
              <p:nvPr/>
            </p:nvSpPr>
            <p:spPr>
              <a:xfrm rot="10800000">
                <a:off x="3949467" y="1642207"/>
                <a:ext cx="119749" cy="10372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53" name="Isosceles Triangle 252">
                <a:extLst>
                  <a:ext uri="{FF2B5EF4-FFF2-40B4-BE49-F238E27FC236}">
                    <a16:creationId xmlns:a16="http://schemas.microsoft.com/office/drawing/2014/main" id="{FAF9C13C-1170-670D-944A-9F8FBAA49AF7}"/>
                  </a:ext>
                </a:extLst>
              </p:cNvPr>
              <p:cNvSpPr/>
              <p:nvPr/>
            </p:nvSpPr>
            <p:spPr>
              <a:xfrm rot="10800000">
                <a:off x="3969460" y="1682833"/>
                <a:ext cx="74754" cy="6408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7C8465D-B557-182B-2807-3A6901238FD1}"/>
              </a:ext>
            </a:extLst>
          </p:cNvPr>
          <p:cNvGrpSpPr/>
          <p:nvPr/>
        </p:nvGrpSpPr>
        <p:grpSpPr>
          <a:xfrm>
            <a:off x="2665366" y="3175943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57" name="Isosceles Triangle 256">
              <a:extLst>
                <a:ext uri="{FF2B5EF4-FFF2-40B4-BE49-F238E27FC236}">
                  <a16:creationId xmlns:a16="http://schemas.microsoft.com/office/drawing/2014/main" id="{F85D88F8-1C3C-8962-EFC0-6E8E8E0B6784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1708D4A-06A8-1E81-E7E3-C741FD9E37F4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872D6BB1-6461-4E2B-D980-4FCC48696AB5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5E83F180-DFA7-4739-7F40-94015CC46800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6386EDF-CD0B-D8C2-CC48-E117FDAAAC05}"/>
              </a:ext>
            </a:extLst>
          </p:cNvPr>
          <p:cNvGrpSpPr/>
          <p:nvPr/>
        </p:nvGrpSpPr>
        <p:grpSpPr>
          <a:xfrm>
            <a:off x="4409953" y="3175943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B5394CB1-A508-7698-C4D1-A318079A0D81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442C2FF4-A61C-3920-143B-7C16FAB31EAA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6C21EF5A-39D7-0A51-36E6-2D1AB0A20B8F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9A133051-A4E4-B097-C114-46D4E24297BC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B8A0995-B819-A53B-1BE8-F5268A6467EB}"/>
              </a:ext>
            </a:extLst>
          </p:cNvPr>
          <p:cNvGrpSpPr/>
          <p:nvPr/>
        </p:nvGrpSpPr>
        <p:grpSpPr>
          <a:xfrm>
            <a:off x="5707645" y="3179585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3D56EE2A-7042-4546-7757-8615558E8C84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83D19B3C-A6DD-97C5-64DC-CCB3FE53A8B6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1C69B0EB-8501-B456-25D7-DE59563F4630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B356D033-CE89-C7D5-A644-C11051FAC9AB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A80BD40-7CD6-03B1-D04A-345BFEE509EB}"/>
              </a:ext>
            </a:extLst>
          </p:cNvPr>
          <p:cNvGrpSpPr/>
          <p:nvPr/>
        </p:nvGrpSpPr>
        <p:grpSpPr>
          <a:xfrm>
            <a:off x="9909197" y="3161407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DF350B17-9488-FDDA-88EA-B9F48A6883EB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BA8ABF7E-7393-A8C8-3219-34BFB1948EF5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501C5475-D7F0-571B-0522-15D3770E227F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5D1FCC22-BCE8-7BC6-7EAB-F0662642FFFE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62A6E172-4038-8ACD-582D-7D6BEE4E031C}"/>
              </a:ext>
            </a:extLst>
          </p:cNvPr>
          <p:cNvGrpSpPr/>
          <p:nvPr/>
        </p:nvGrpSpPr>
        <p:grpSpPr>
          <a:xfrm>
            <a:off x="11801274" y="3181405"/>
            <a:ext cx="228749" cy="190471"/>
            <a:chOff x="3892464" y="1556446"/>
            <a:chExt cx="228749" cy="190471"/>
          </a:xfrm>
          <a:solidFill>
            <a:schemeClr val="accent2">
              <a:lumMod val="75000"/>
              <a:alpha val="34000"/>
            </a:schemeClr>
          </a:solidFill>
        </p:grpSpPr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B7389A47-CCB2-B93B-1A73-4947E7B5042B}"/>
                </a:ext>
              </a:extLst>
            </p:cNvPr>
            <p:cNvSpPr/>
            <p:nvPr/>
          </p:nvSpPr>
          <p:spPr>
            <a:xfrm rot="10800000">
              <a:off x="3892464" y="1556446"/>
              <a:ext cx="228749" cy="18865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8" name="Isosceles Triangle 277">
              <a:extLst>
                <a:ext uri="{FF2B5EF4-FFF2-40B4-BE49-F238E27FC236}">
                  <a16:creationId xmlns:a16="http://schemas.microsoft.com/office/drawing/2014/main" id="{68B50945-EFE9-0B45-756B-64B2458C2D6D}"/>
                </a:ext>
              </a:extLst>
            </p:cNvPr>
            <p:cNvSpPr/>
            <p:nvPr/>
          </p:nvSpPr>
          <p:spPr>
            <a:xfrm rot="10800000">
              <a:off x="3916719" y="1598374"/>
              <a:ext cx="180238" cy="143081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9" name="Isosceles Triangle 278">
              <a:extLst>
                <a:ext uri="{FF2B5EF4-FFF2-40B4-BE49-F238E27FC236}">
                  <a16:creationId xmlns:a16="http://schemas.microsoft.com/office/drawing/2014/main" id="{C57A5200-8831-E0E1-2FA3-2D6331C98644}"/>
                </a:ext>
              </a:extLst>
            </p:cNvPr>
            <p:cNvSpPr/>
            <p:nvPr/>
          </p:nvSpPr>
          <p:spPr>
            <a:xfrm rot="10800000">
              <a:off x="3949467" y="1642207"/>
              <a:ext cx="119749" cy="103720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2DCE1600-4E10-9FC7-4502-85321F7AADD8}"/>
                </a:ext>
              </a:extLst>
            </p:cNvPr>
            <p:cNvSpPr/>
            <p:nvPr/>
          </p:nvSpPr>
          <p:spPr>
            <a:xfrm rot="10800000">
              <a:off x="3969460" y="1682833"/>
              <a:ext cx="74754" cy="64084"/>
            </a:xfrm>
            <a:prstGeom prst="triangl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9B15148-8FD4-25A9-A555-4DBD45A43073}"/>
              </a:ext>
            </a:extLst>
          </p:cNvPr>
          <p:cNvSpPr/>
          <p:nvPr/>
        </p:nvSpPr>
        <p:spPr>
          <a:xfrm>
            <a:off x="7903370" y="2081073"/>
            <a:ext cx="157969" cy="153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569D259-A6D7-BDB4-42DA-6A2D25E69FC1}"/>
              </a:ext>
            </a:extLst>
          </p:cNvPr>
          <p:cNvSpPr/>
          <p:nvPr/>
        </p:nvSpPr>
        <p:spPr>
          <a:xfrm>
            <a:off x="7903370" y="1807984"/>
            <a:ext cx="157969" cy="153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9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62059" y="123825"/>
            <a:ext cx="8972552" cy="698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CSE 6242 Team #73: US School District Map Wireframe Prototype 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220" y="880196"/>
            <a:ext cx="6669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Comparison:     by Time     by State     by County     by City     by District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02996" y="1007652"/>
            <a:ext cx="3843686" cy="83641"/>
            <a:chOff x="1974483" y="1016813"/>
            <a:chExt cx="3843686" cy="83641"/>
          </a:xfrm>
        </p:grpSpPr>
        <p:sp>
          <p:nvSpPr>
            <p:cNvPr id="13" name="Rectangle 12"/>
            <p:cNvSpPr/>
            <p:nvPr/>
          </p:nvSpPr>
          <p:spPr>
            <a:xfrm>
              <a:off x="2900086" y="1016813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8075" y="1016813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16393" y="1016813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6339" y="1016813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74483" y="1019634"/>
              <a:ext cx="81830" cy="80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414461" y="887216"/>
            <a:ext cx="4900613" cy="3048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Flowchart: Summing Junction 19"/>
          <p:cNvSpPr/>
          <p:nvPr/>
        </p:nvSpPr>
        <p:spPr>
          <a:xfrm>
            <a:off x="1506422" y="1015506"/>
            <a:ext cx="74981" cy="68628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Flowchart: Summing Junction 20"/>
          <p:cNvSpPr/>
          <p:nvPr/>
        </p:nvSpPr>
        <p:spPr>
          <a:xfrm>
            <a:off x="2432025" y="1011792"/>
            <a:ext cx="74981" cy="68628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31155" y="6019811"/>
            <a:ext cx="1585076" cy="26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2010-2015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99693" y="6019811"/>
            <a:ext cx="1585076" cy="26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2015-2020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3795" y="6019811"/>
            <a:ext cx="1585076" cy="26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Range 1: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62333" y="6019811"/>
            <a:ext cx="1585076" cy="26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Range 2: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3795" y="6386592"/>
            <a:ext cx="38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Time Interval:      10 Year     5 Year     2 Year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740233" y="6512184"/>
            <a:ext cx="1695903" cy="80820"/>
            <a:chOff x="2009508" y="1007098"/>
            <a:chExt cx="1824450" cy="80820"/>
          </a:xfrm>
        </p:grpSpPr>
        <p:sp>
          <p:nvSpPr>
            <p:cNvPr id="37" name="Rectangle 36"/>
            <p:cNvSpPr/>
            <p:nvPr/>
          </p:nvSpPr>
          <p:spPr>
            <a:xfrm>
              <a:off x="2942276" y="1007098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52128" y="1007098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09508" y="1007098"/>
              <a:ext cx="81830" cy="80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43" name="Flowchart: Summing Junction 42"/>
          <p:cNvSpPr/>
          <p:nvPr/>
        </p:nvSpPr>
        <p:spPr>
          <a:xfrm>
            <a:off x="2607280" y="6515359"/>
            <a:ext cx="74981" cy="68628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76991" y="6386592"/>
            <a:ext cx="38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Time Interval:      10 Year     5 Year     2 Year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923429" y="6512184"/>
            <a:ext cx="1695903" cy="80820"/>
            <a:chOff x="2009508" y="1007098"/>
            <a:chExt cx="1824450" cy="80820"/>
          </a:xfrm>
        </p:grpSpPr>
        <p:sp>
          <p:nvSpPr>
            <p:cNvPr id="49" name="Rectangle 48"/>
            <p:cNvSpPr/>
            <p:nvPr/>
          </p:nvSpPr>
          <p:spPr>
            <a:xfrm>
              <a:off x="2942276" y="1007098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52128" y="1007098"/>
              <a:ext cx="81830" cy="80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09508" y="1007098"/>
              <a:ext cx="81830" cy="808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2" name="Flowchart: Summing Junction 51"/>
          <p:cNvSpPr/>
          <p:nvPr/>
        </p:nvSpPr>
        <p:spPr>
          <a:xfrm>
            <a:off x="7790476" y="6515359"/>
            <a:ext cx="74981" cy="68628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57" y="2173137"/>
            <a:ext cx="3409950" cy="3648236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1054739" y="1375231"/>
            <a:ext cx="1629201" cy="330520"/>
            <a:chOff x="1305612" y="1783969"/>
            <a:chExt cx="1629201" cy="330520"/>
          </a:xfrm>
        </p:grpSpPr>
        <p:sp>
          <p:nvSpPr>
            <p:cNvPr id="53" name="Rectangle 52"/>
            <p:cNvSpPr/>
            <p:nvPr/>
          </p:nvSpPr>
          <p:spPr>
            <a:xfrm>
              <a:off x="1305612" y="1798515"/>
              <a:ext cx="8787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--Select--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11262" y="1783969"/>
              <a:ext cx="1623551" cy="330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 rot="10800000">
              <a:off x="2613633" y="1836898"/>
              <a:ext cx="285725" cy="2399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 rot="10800000">
              <a:off x="2642120" y="1888235"/>
              <a:ext cx="228749" cy="18865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2666375" y="1930163"/>
              <a:ext cx="180238" cy="14308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 rot="10800000">
              <a:off x="2699123" y="1973996"/>
              <a:ext cx="119749" cy="10372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2719116" y="2014622"/>
              <a:ext cx="74754" cy="640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46361"/>
              </p:ext>
            </p:extLst>
          </p:nvPr>
        </p:nvGraphicFramePr>
        <p:xfrm>
          <a:off x="1054739" y="1710772"/>
          <a:ext cx="1333500" cy="200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Mexico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5808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Nevada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York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Ohio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747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Oklahoma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Oregon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959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901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Rhode Island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03473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South Carolina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684956"/>
                  </a:ext>
                </a:extLst>
              </a:tr>
            </a:tbl>
          </a:graphicData>
        </a:graphic>
      </p:graphicFrame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94" y="2224141"/>
            <a:ext cx="3409950" cy="3648236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6185482" y="1362522"/>
            <a:ext cx="1629201" cy="330520"/>
            <a:chOff x="6944411" y="1834973"/>
            <a:chExt cx="1629201" cy="330520"/>
          </a:xfrm>
        </p:grpSpPr>
        <p:sp>
          <p:nvSpPr>
            <p:cNvPr id="64" name="Rectangle 63"/>
            <p:cNvSpPr/>
            <p:nvPr/>
          </p:nvSpPr>
          <p:spPr>
            <a:xfrm>
              <a:off x="6944411" y="1844757"/>
              <a:ext cx="8787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--Select--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50061" y="1834973"/>
              <a:ext cx="1623551" cy="330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8252432" y="1887902"/>
              <a:ext cx="285725" cy="2399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 rot="10800000">
              <a:off x="8280919" y="1939239"/>
              <a:ext cx="228749" cy="18865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>
            <a:xfrm rot="10800000">
              <a:off x="8305174" y="1981167"/>
              <a:ext cx="180238" cy="14308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8337922" y="2025000"/>
              <a:ext cx="119749" cy="10372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10800000">
              <a:off x="8357915" y="2065626"/>
              <a:ext cx="74754" cy="640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89331"/>
              </p:ext>
            </p:extLst>
          </p:nvPr>
        </p:nvGraphicFramePr>
        <p:xfrm>
          <a:off x="6185482" y="1698063"/>
          <a:ext cx="1333500" cy="200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92028514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Mexico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5808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Nevada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7524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York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30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Ohio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747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Oklahoma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208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Oregon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959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901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Rhode Island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03473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4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South Carolina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684956"/>
                  </a:ext>
                </a:extLst>
              </a:tr>
            </a:tbl>
          </a:graphicData>
        </a:graphic>
      </p:graphicFrame>
      <p:grpSp>
        <p:nvGrpSpPr>
          <p:cNvPr id="87" name="Group 86"/>
          <p:cNvGrpSpPr/>
          <p:nvPr/>
        </p:nvGrpSpPr>
        <p:grpSpPr>
          <a:xfrm>
            <a:off x="132172" y="2356720"/>
            <a:ext cx="803656" cy="1714930"/>
            <a:chOff x="208375" y="2136829"/>
            <a:chExt cx="803656" cy="1714930"/>
          </a:xfrm>
        </p:grpSpPr>
        <p:sp>
          <p:nvSpPr>
            <p:cNvPr id="76" name="Rectangle 75"/>
            <p:cNvSpPr/>
            <p:nvPr/>
          </p:nvSpPr>
          <p:spPr>
            <a:xfrm>
              <a:off x="406016" y="2136829"/>
              <a:ext cx="606015" cy="1714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90-100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80-90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70-80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60-70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50-60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40-50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30-40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20-30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10-20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0-10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09608" y="2198995"/>
              <a:ext cx="179737" cy="1597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8606" y="2359022"/>
              <a:ext cx="179737" cy="159732"/>
            </a:xfrm>
            <a:prstGeom prst="rect">
              <a:avLst/>
            </a:prstGeom>
            <a:solidFill>
              <a:srgbClr val="2E508E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9724" y="2519956"/>
              <a:ext cx="179737" cy="159732"/>
            </a:xfrm>
            <a:prstGeom prst="rect">
              <a:avLst/>
            </a:prstGeom>
            <a:solidFill>
              <a:srgbClr val="345BA2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10610" y="2678583"/>
              <a:ext cx="179737" cy="159732"/>
            </a:xfrm>
            <a:prstGeom prst="rect">
              <a:avLst/>
            </a:prstGeom>
            <a:solidFill>
              <a:srgbClr val="3B67B7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8460" y="2839187"/>
              <a:ext cx="179737" cy="159732"/>
            </a:xfrm>
            <a:prstGeom prst="rect">
              <a:avLst/>
            </a:prstGeom>
            <a:solidFill>
              <a:srgbClr val="4E79C6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9839" y="2996832"/>
              <a:ext cx="179737" cy="159732"/>
            </a:xfrm>
            <a:prstGeom prst="rect">
              <a:avLst/>
            </a:prstGeom>
            <a:solidFill>
              <a:srgbClr val="5A82CA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08375" y="3157911"/>
              <a:ext cx="179737" cy="159732"/>
            </a:xfrm>
            <a:prstGeom prst="rect">
              <a:avLst/>
            </a:prstGeom>
            <a:solidFill>
              <a:srgbClr val="7698D4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9754" y="3317937"/>
              <a:ext cx="179737" cy="159732"/>
            </a:xfrm>
            <a:prstGeom prst="rect">
              <a:avLst/>
            </a:prstGeom>
            <a:solidFill>
              <a:srgbClr val="97B0DD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08389" y="3476635"/>
              <a:ext cx="179737" cy="159732"/>
            </a:xfrm>
            <a:prstGeom prst="rect">
              <a:avLst/>
            </a:prstGeom>
            <a:solidFill>
              <a:srgbClr val="BCCCEA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9768" y="3636661"/>
              <a:ext cx="179737" cy="159732"/>
            </a:xfrm>
            <a:prstGeom prst="rect">
              <a:avLst/>
            </a:prstGeom>
            <a:solidFill>
              <a:srgbClr val="E8EEF8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299384" y="2293136"/>
            <a:ext cx="803656" cy="1714930"/>
            <a:chOff x="208375" y="2136829"/>
            <a:chExt cx="803656" cy="1714930"/>
          </a:xfrm>
        </p:grpSpPr>
        <p:sp>
          <p:nvSpPr>
            <p:cNvPr id="89" name="Rectangle 88"/>
            <p:cNvSpPr/>
            <p:nvPr/>
          </p:nvSpPr>
          <p:spPr>
            <a:xfrm>
              <a:off x="406016" y="2136829"/>
              <a:ext cx="606015" cy="1714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90-100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80-90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70-80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60-70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50-60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40-50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30-40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20-30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10-20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0-10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9608" y="2198995"/>
              <a:ext cx="179737" cy="1597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8606" y="2359022"/>
              <a:ext cx="179737" cy="159732"/>
            </a:xfrm>
            <a:prstGeom prst="rect">
              <a:avLst/>
            </a:prstGeom>
            <a:solidFill>
              <a:srgbClr val="2E508E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9724" y="2519956"/>
              <a:ext cx="179737" cy="159732"/>
            </a:xfrm>
            <a:prstGeom prst="rect">
              <a:avLst/>
            </a:prstGeom>
            <a:solidFill>
              <a:srgbClr val="345BA2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0610" y="2678583"/>
              <a:ext cx="179737" cy="159732"/>
            </a:xfrm>
            <a:prstGeom prst="rect">
              <a:avLst/>
            </a:prstGeom>
            <a:solidFill>
              <a:srgbClr val="3B67B7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8460" y="2839187"/>
              <a:ext cx="179737" cy="159732"/>
            </a:xfrm>
            <a:prstGeom prst="rect">
              <a:avLst/>
            </a:prstGeom>
            <a:solidFill>
              <a:srgbClr val="4E79C6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9839" y="2996832"/>
              <a:ext cx="179737" cy="159732"/>
            </a:xfrm>
            <a:prstGeom prst="rect">
              <a:avLst/>
            </a:prstGeom>
            <a:solidFill>
              <a:srgbClr val="5A82CA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8375" y="3157911"/>
              <a:ext cx="179737" cy="159732"/>
            </a:xfrm>
            <a:prstGeom prst="rect">
              <a:avLst/>
            </a:prstGeom>
            <a:solidFill>
              <a:srgbClr val="7698D4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9754" y="3317937"/>
              <a:ext cx="179737" cy="159732"/>
            </a:xfrm>
            <a:prstGeom prst="rect">
              <a:avLst/>
            </a:prstGeom>
            <a:solidFill>
              <a:srgbClr val="97B0DD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08389" y="3476635"/>
              <a:ext cx="179737" cy="159732"/>
            </a:xfrm>
            <a:prstGeom prst="rect">
              <a:avLst/>
            </a:prstGeom>
            <a:solidFill>
              <a:srgbClr val="BCCCEA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09768" y="3636661"/>
              <a:ext cx="179737" cy="159732"/>
            </a:xfrm>
            <a:prstGeom prst="rect">
              <a:avLst/>
            </a:prstGeom>
            <a:solidFill>
              <a:srgbClr val="E8EEF8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918267" y="902751"/>
            <a:ext cx="2087711" cy="1392727"/>
            <a:chOff x="9918267" y="902751"/>
            <a:chExt cx="2087711" cy="1392727"/>
          </a:xfrm>
        </p:grpSpPr>
        <p:grpSp>
          <p:nvGrpSpPr>
            <p:cNvPr id="105" name="Group 104"/>
            <p:cNvGrpSpPr/>
            <p:nvPr/>
          </p:nvGrpSpPr>
          <p:grpSpPr>
            <a:xfrm>
              <a:off x="9918269" y="902751"/>
              <a:ext cx="2087709" cy="982265"/>
              <a:chOff x="9918269" y="902751"/>
              <a:chExt cx="2087709" cy="982265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918269" y="902751"/>
                <a:ext cx="2087709" cy="9822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u="sng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Color by</a:t>
                </a:r>
                <a:endParaRPr lang="en-US" sz="11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Graduation 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Median SAT Scores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Median ACT Scores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College Matriculation 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970798" y="1647908"/>
                <a:ext cx="123827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9970798" y="1476700"/>
                <a:ext cx="123827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9970797" y="1309857"/>
                <a:ext cx="123827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970797" y="1145826"/>
                <a:ext cx="123827" cy="114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918267" y="1964958"/>
              <a:ext cx="2087710" cy="330520"/>
              <a:chOff x="6944410" y="1834973"/>
              <a:chExt cx="1629202" cy="33052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6944410" y="1844757"/>
                <a:ext cx="12198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--Data Set Select--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950061" y="1834973"/>
                <a:ext cx="1623551" cy="330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 rot="10800000">
                <a:off x="8252432" y="1887902"/>
                <a:ext cx="285725" cy="23998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0" name="Isosceles Triangle 109"/>
              <p:cNvSpPr/>
              <p:nvPr/>
            </p:nvSpPr>
            <p:spPr>
              <a:xfrm rot="10800000">
                <a:off x="8280919" y="1939239"/>
                <a:ext cx="228749" cy="18865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1" name="Isosceles Triangle 110"/>
              <p:cNvSpPr/>
              <p:nvPr/>
            </p:nvSpPr>
            <p:spPr>
              <a:xfrm rot="10800000">
                <a:off x="8305174" y="1981167"/>
                <a:ext cx="180238" cy="14308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2" name="Isosceles Triangle 111"/>
              <p:cNvSpPr/>
              <p:nvPr/>
            </p:nvSpPr>
            <p:spPr>
              <a:xfrm rot="10800000">
                <a:off x="8337922" y="2025000"/>
                <a:ext cx="119749" cy="10372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3" name="Isosceles Triangle 112"/>
              <p:cNvSpPr/>
              <p:nvPr/>
            </p:nvSpPr>
            <p:spPr>
              <a:xfrm rot="10800000">
                <a:off x="8357915" y="2065626"/>
                <a:ext cx="74754" cy="6408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1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317</Words>
  <Application>Microsoft Office PowerPoint</Application>
  <PresentationFormat>Widescreen</PresentationFormat>
  <Paragraphs>107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>Inficon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Pizzone</dc:creator>
  <cp:lastModifiedBy>Thomas Pizzone</cp:lastModifiedBy>
  <cp:revision>32</cp:revision>
  <dcterms:created xsi:type="dcterms:W3CDTF">2022-03-28T20:08:40Z</dcterms:created>
  <dcterms:modified xsi:type="dcterms:W3CDTF">2022-06-27T16:03:14Z</dcterms:modified>
</cp:coreProperties>
</file>