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56" r:id="rId3"/>
    <p:sldId id="257" r:id="rId4"/>
    <p:sldId id="258" r:id="rId5"/>
    <p:sldId id="260" r:id="rId6"/>
    <p:sldId id="261" r:id="rId7"/>
    <p:sldId id="265" r:id="rId8"/>
    <p:sldId id="266" r:id="rId9"/>
    <p:sldId id="263" r:id="rId10"/>
    <p:sldId id="268" r:id="rId11"/>
    <p:sldId id="262" r:id="rId12"/>
    <p:sldId id="264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700"/>
    <a:srgbClr val="A4A9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49"/>
    <p:restoredTop sz="94666"/>
  </p:normalViewPr>
  <p:slideViewPr>
    <p:cSldViewPr snapToGrid="0" snapToObjects="1">
      <p:cViewPr>
        <p:scale>
          <a:sx n="107" d="100"/>
          <a:sy n="107" d="100"/>
        </p:scale>
        <p:origin x="4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EDDE2-63B6-3444-BFF5-F0B95410DC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20524B-B408-884D-942D-985598530E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6587B-601F-8B4F-8AC1-461267358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5DAE4-7413-DE49-8884-FCC1FA44DE00}" type="datetimeFigureOut">
              <a:rPr lang="en-US" smtClean="0"/>
              <a:t>11/8/19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826F3-0C35-BA4B-AD32-1EA364821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F949E1-6251-224D-B9DA-6B7E24A5B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1E33D-EF47-8540-92D9-16AC56BE3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657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1D9C1-2BAA-254A-A3A2-5E1CA46B4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9446B0-F6CE-604D-A734-32D7EF53B9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C9D405-FCEF-3341-A416-8E94FC16E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5DAE4-7413-DE49-8884-FCC1FA44DE00}" type="datetimeFigureOut">
              <a:rPr lang="en-US" smtClean="0"/>
              <a:t>11/8/19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8C3A32-17FD-CC43-8BAA-3A69323C7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8E9F8-9908-D444-915A-AD493D26F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1E33D-EF47-8540-92D9-16AC56BE3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186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35E4E5-F2CD-7043-A444-E27AFCEB35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3DAE12-CEA0-B949-A9B1-86F4EBBCD0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2D4ED1-5A9D-7F4F-BAD5-D362DE5D5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5DAE4-7413-DE49-8884-FCC1FA44DE00}" type="datetimeFigureOut">
              <a:rPr lang="en-US" smtClean="0"/>
              <a:t>11/8/19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60352-5F65-D440-95CF-F10C19788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D3EF1-7929-2440-A27C-B27014629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1E33D-EF47-8540-92D9-16AC56BE3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138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0BF0F-B01D-D845-B00D-E81DCA32A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E802D-5164-C34D-A1A8-7BE47B5C7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775C17-97EF-F841-9988-97BB28B26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5DAE4-7413-DE49-8884-FCC1FA44DE00}" type="datetimeFigureOut">
              <a:rPr lang="en-US" smtClean="0"/>
              <a:t>11/8/19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5E725-2166-594F-8E4F-4546EE2E9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5A767-B59F-434E-86C3-07A36B4FA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1E33D-EF47-8540-92D9-16AC56BE3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649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FFA54-2A77-5044-9E0B-B81084CA8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8A6B92-18B9-A747-9BC3-534E4EDB2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529E0D-C42F-154D-8426-F0AD8B2AF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5DAE4-7413-DE49-8884-FCC1FA44DE00}" type="datetimeFigureOut">
              <a:rPr lang="en-US" smtClean="0"/>
              <a:t>11/8/19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1E956C-275F-5445-85CD-AEEF5EFFC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FCE56-5BC8-1D4C-8048-AF11C537F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1E33D-EF47-8540-92D9-16AC56BE3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290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ED378-A6F5-5742-8E43-8A3A69280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5236F-104A-7444-9CDF-60AE8677F2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52476A-D821-BA4E-B0D0-8A61C85FAC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87EA70-7EC1-D24D-9850-43F6080B8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5DAE4-7413-DE49-8884-FCC1FA44DE00}" type="datetimeFigureOut">
              <a:rPr lang="en-US" smtClean="0"/>
              <a:t>11/8/19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6B4987-E00F-654F-AA7C-53627144C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63E812-33EA-5540-95E6-0025F9434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1E33D-EF47-8540-92D9-16AC56BE3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648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14929-D82F-444E-967D-BABFE3A3A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561881-016A-3A4E-B5E5-A718136A8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FEC68C-7DDD-F54F-90BC-CB3DAB41E8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9D67A6-EBBA-0A4F-8241-C0C5B238F5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059397-1DE8-F94C-A9A9-67DFB3021B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1853A6-5618-F04A-B39E-4CDA0B83F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5DAE4-7413-DE49-8884-FCC1FA44DE00}" type="datetimeFigureOut">
              <a:rPr lang="en-US" smtClean="0"/>
              <a:t>11/8/19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05B2E6-0B60-6B47-A62C-B645C3F46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A2A337-307A-4A48-BAA1-0CA617A4E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1E33D-EF47-8540-92D9-16AC56BE3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073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27597-6E28-244D-B45D-819449046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277A8C-ACCC-064A-80EA-C7FFE210E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5DAE4-7413-DE49-8884-FCC1FA44DE00}" type="datetimeFigureOut">
              <a:rPr lang="en-US" smtClean="0"/>
              <a:t>11/8/19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9DF914-DC05-C249-8AAD-FB5B5F481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FA77B1-9DF2-1441-A203-A75146E7E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1E33D-EF47-8540-92D9-16AC56BE3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629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48076D-7A3E-1141-B648-A2BF5D724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5DAE4-7413-DE49-8884-FCC1FA44DE00}" type="datetimeFigureOut">
              <a:rPr lang="en-US" smtClean="0"/>
              <a:t>11/8/19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7D9965-D9DC-FE48-8981-05EDC5444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F6FF0E-E6B5-A149-9876-331571B52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1E33D-EF47-8540-92D9-16AC56BE3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319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FE1FA-3935-DC4B-ACB4-6C4DD324A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18286-E36E-AA4A-8BAD-7FCF59B4D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F160BA-AB21-684A-963D-1EBD0B8B6A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4C7526-93A3-4648-9BB0-3226894B4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5DAE4-7413-DE49-8884-FCC1FA44DE00}" type="datetimeFigureOut">
              <a:rPr lang="en-US" smtClean="0"/>
              <a:t>11/8/19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E5F165-24A0-5246-8D89-F83441FAB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159A9D-76D0-CB43-A5E0-AF57E8D0F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1E33D-EF47-8540-92D9-16AC56BE3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162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82BE9-DAA5-F44A-86C5-39502CE7B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272392-E098-2D48-9299-69DBD5611C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239ED7-F959-3440-BBF3-1A93DF5A5A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E49DCD-F1D1-5241-ADCD-3A83C7338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5DAE4-7413-DE49-8884-FCC1FA44DE00}" type="datetimeFigureOut">
              <a:rPr lang="en-US" smtClean="0"/>
              <a:t>11/8/19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148A11-1066-1B40-9040-0DA126FE5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B39FF1-923F-374B-BFF6-BEC4ADCDB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1E33D-EF47-8540-92D9-16AC56BE3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06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3961A9-2A0B-9945-B582-76F4CA9D0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A289DB-02E8-A543-AECE-F87C539CF2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6BB5E7-F591-564E-B432-3E5C5F4298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E5DAE4-7413-DE49-8884-FCC1FA44DE00}" type="datetimeFigureOut">
              <a:rPr lang="en-US" smtClean="0"/>
              <a:t>11/8/19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697D8E-3B35-354F-B7CE-B1AC5FA625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996704-62E2-0C4E-B7CE-23805BE67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1E33D-EF47-8540-92D9-16AC56BE3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943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://github.com/mtnman38/tensorflow-examples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jp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CFB7AAB-13A0-E942-A337-9E87D5B31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3663"/>
            <a:ext cx="12192000" cy="4519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571F05C-D8B7-B343-BB32-A4D05D6823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468688" cy="11646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E72F144-3855-294B-91CC-C1766077C445}"/>
              </a:ext>
            </a:extLst>
          </p:cNvPr>
          <p:cNvSpPr txBox="1"/>
          <p:nvPr/>
        </p:nvSpPr>
        <p:spPr>
          <a:xfrm>
            <a:off x="2205841" y="2936557"/>
            <a:ext cx="89154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Product Sans" panose="020B0403030502040203" pitchFamily="34" charset="0"/>
                <a:cs typeface="Pristina" panose="020F0502020204030204" pitchFamily="34" charset="0"/>
                <a:hlinkClick r:id="rId4"/>
              </a:rPr>
              <a:t>http://github.com/mtnman38/tensorflow-examples</a:t>
            </a:r>
            <a:endParaRPr lang="en-US" sz="2600" dirty="0">
              <a:latin typeface="Product Sans" panose="020B0403030502040203" pitchFamily="34" charset="0"/>
              <a:cs typeface="Pristina" panose="020F0502020204030204" pitchFamily="34" charset="0"/>
            </a:endParaRPr>
          </a:p>
          <a:p>
            <a:endParaRPr lang="en-US" sz="2600" dirty="0">
              <a:latin typeface="Product Sans" panose="020B0403030502040203" pitchFamily="34" charset="0"/>
              <a:cs typeface="Pristina" panose="020F0502020204030204" pitchFamily="34" charset="0"/>
            </a:endParaRPr>
          </a:p>
          <a:p>
            <a:r>
              <a:rPr lang="en-US" sz="2600" dirty="0">
                <a:latin typeface="Product Sans" panose="020B0403030502040203" pitchFamily="34" charset="0"/>
                <a:cs typeface="Pristina" panose="020F0502020204030204" pitchFamily="34" charset="0"/>
              </a:rPr>
              <a:t>Don’t clone! Click the                             button!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5211CF-A324-3549-8FE0-018FE0EF98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8463" y="3803769"/>
            <a:ext cx="1892300" cy="36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433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CFB7AAB-13A0-E942-A337-9E87D5B31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3663"/>
            <a:ext cx="12192000" cy="4519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571F05C-D8B7-B343-BB32-A4D05D6823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468688" cy="116466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A3439A9-52D6-6045-BDBD-053F077A259C}"/>
              </a:ext>
            </a:extLst>
          </p:cNvPr>
          <p:cNvSpPr txBox="1"/>
          <p:nvPr/>
        </p:nvSpPr>
        <p:spPr>
          <a:xfrm>
            <a:off x="1600200" y="1338200"/>
            <a:ext cx="89154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Product Sans" panose="020B0403030502040203" pitchFamily="34" charset="0"/>
                <a:cs typeface="Pristina" panose="020F0502020204030204" pitchFamily="34" charset="0"/>
              </a:rPr>
              <a:t>Let’s go to the examples.</a:t>
            </a:r>
          </a:p>
          <a:p>
            <a:endParaRPr lang="en-US" sz="2600" dirty="0">
              <a:latin typeface="Product Sans" panose="020B0403030502040203" pitchFamily="34" charset="0"/>
              <a:cs typeface="Pristina" panose="020F0502020204030204" pitchFamily="34" charset="0"/>
            </a:endParaRPr>
          </a:p>
          <a:p>
            <a:endParaRPr lang="en-US" sz="2600" dirty="0">
              <a:latin typeface="Product Sans" panose="020B0403030502040203" pitchFamily="34" charset="0"/>
              <a:cs typeface="Pristina" panose="020F0502020204030204" pitchFamily="34" charset="0"/>
            </a:endParaRPr>
          </a:p>
          <a:p>
            <a:r>
              <a:rPr lang="en-US" sz="2600" dirty="0">
                <a:latin typeface="Product Sans" panose="020B0403030502040203" pitchFamily="34" charset="0"/>
                <a:cs typeface="Pristina" panose="020F0502020204030204" pitchFamily="34" charset="0"/>
              </a:rPr>
              <a:t>To follow along, open </a:t>
            </a:r>
            <a:r>
              <a:rPr lang="en-US" sz="2600" b="1" dirty="0">
                <a:latin typeface="Product Sans" panose="020B0403030502040203" pitchFamily="34" charset="0"/>
                <a:cs typeface="Pristina" panose="020F0502020204030204" pitchFamily="34" charset="0"/>
              </a:rPr>
              <a:t>example_1_math.ipynb </a:t>
            </a:r>
            <a:r>
              <a:rPr lang="en-US" sz="2600" dirty="0">
                <a:latin typeface="Product Sans" panose="020B0403030502040203" pitchFamily="34" charset="0"/>
                <a:cs typeface="Pristina" panose="020F0502020204030204" pitchFamily="34" charset="0"/>
              </a:rPr>
              <a:t>in the GitHub.</a:t>
            </a:r>
          </a:p>
        </p:txBody>
      </p:sp>
    </p:spTree>
    <p:extLst>
      <p:ext uri="{BB962C8B-B14F-4D97-AF65-F5344CB8AC3E}">
        <p14:creationId xmlns:p14="http://schemas.microsoft.com/office/powerpoint/2010/main" val="3054519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CFB7AAB-13A0-E942-A337-9E87D5B31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3663"/>
            <a:ext cx="12192000" cy="4519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571F05C-D8B7-B343-BB32-A4D05D6823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468688" cy="11646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9A31EB8-6F07-EB4E-BE0A-556C2114CD7D}"/>
              </a:ext>
            </a:extLst>
          </p:cNvPr>
          <p:cNvSpPr txBox="1"/>
          <p:nvPr/>
        </p:nvSpPr>
        <p:spPr>
          <a:xfrm>
            <a:off x="1600200" y="1338200"/>
            <a:ext cx="280035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latin typeface="Product Sans" panose="020B0403030502040203" pitchFamily="34" charset="0"/>
                <a:cs typeface="Pristina" panose="020F0502020204030204" pitchFamily="34" charset="0"/>
              </a:rPr>
              <a:t>Linear regression is just a special case. </a:t>
            </a:r>
          </a:p>
          <a:p>
            <a:endParaRPr lang="en-US" sz="2600" dirty="0">
              <a:latin typeface="Product Sans" panose="020B0403030502040203" pitchFamily="34" charset="0"/>
              <a:cs typeface="Pristina" panose="020F0502020204030204" pitchFamily="34" charset="0"/>
            </a:endParaRPr>
          </a:p>
          <a:p>
            <a:r>
              <a:rPr lang="en-US" sz="2600" dirty="0">
                <a:latin typeface="Product Sans" panose="020B0403030502040203" pitchFamily="34" charset="0"/>
                <a:cs typeface="Pristina" panose="020F0502020204030204" pitchFamily="34" charset="0"/>
              </a:rPr>
              <a:t>Just remove the hidden and you you see the familiar model.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D4F9C4-848A-3E4B-9861-A1C5E3BB436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4699" t="8274" r="2826" b="6213"/>
          <a:stretch/>
        </p:blipFill>
        <p:spPr>
          <a:xfrm>
            <a:off x="5886459" y="2044034"/>
            <a:ext cx="3771900" cy="41290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3878156-DC98-FC44-AFBD-B88C6A562B0A}"/>
              </a:ext>
            </a:extLst>
          </p:cNvPr>
          <p:cNvSpPr txBox="1"/>
          <p:nvPr/>
        </p:nvSpPr>
        <p:spPr>
          <a:xfrm>
            <a:off x="5781683" y="751372"/>
            <a:ext cx="22479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Product Sans" panose="020B0403030502040203" pitchFamily="34" charset="0"/>
              </a:rPr>
              <a:t>Inputs (variables in my data)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28530F-5AE7-3D41-BB59-D0747977268F}"/>
              </a:ext>
            </a:extLst>
          </p:cNvPr>
          <p:cNvSpPr txBox="1"/>
          <p:nvPr/>
        </p:nvSpPr>
        <p:spPr>
          <a:xfrm>
            <a:off x="8134359" y="1704692"/>
            <a:ext cx="2031999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Product Sans" panose="020B0403030502040203" pitchFamily="34" charset="0"/>
              </a:rPr>
              <a:t>Output (variable in my data I’m predicting)</a:t>
            </a:r>
          </a:p>
        </p:txBody>
      </p:sp>
    </p:spTree>
    <p:extLst>
      <p:ext uri="{BB962C8B-B14F-4D97-AF65-F5344CB8AC3E}">
        <p14:creationId xmlns:p14="http://schemas.microsoft.com/office/powerpoint/2010/main" val="422713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CFB7AAB-13A0-E942-A337-9E87D5B31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3663"/>
            <a:ext cx="12192000" cy="4519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571F05C-D8B7-B343-BB32-A4D05D6823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468688" cy="116466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865FD92-934E-0A47-9187-C3F6CE6FD662}"/>
              </a:ext>
            </a:extLst>
          </p:cNvPr>
          <p:cNvSpPr txBox="1"/>
          <p:nvPr/>
        </p:nvSpPr>
        <p:spPr>
          <a:xfrm>
            <a:off x="1600200" y="1338200"/>
            <a:ext cx="89154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Product Sans" panose="020B0403030502040203" pitchFamily="34" charset="0"/>
                <a:cs typeface="Pristina" panose="020F0502020204030204" pitchFamily="34" charset="0"/>
              </a:rPr>
              <a:t>Let’s go to example 2 and make an OLS model in TensorFlow.</a:t>
            </a:r>
          </a:p>
          <a:p>
            <a:endParaRPr lang="en-US" sz="2600" dirty="0">
              <a:latin typeface="Product Sans" panose="020B0403030502040203" pitchFamily="34" charset="0"/>
              <a:cs typeface="Pristina" panose="020F0502020204030204" pitchFamily="34" charset="0"/>
            </a:endParaRPr>
          </a:p>
          <a:p>
            <a:endParaRPr lang="en-US" sz="2600" dirty="0">
              <a:latin typeface="Product Sans" panose="020B0403030502040203" pitchFamily="34" charset="0"/>
              <a:cs typeface="Pristina" panose="020F0502020204030204" pitchFamily="34" charset="0"/>
            </a:endParaRPr>
          </a:p>
          <a:p>
            <a:r>
              <a:rPr lang="en-US" sz="2600" dirty="0">
                <a:latin typeface="Product Sans" panose="020B0403030502040203" pitchFamily="34" charset="0"/>
                <a:cs typeface="Pristina" panose="020F0502020204030204" pitchFamily="34" charset="0"/>
              </a:rPr>
              <a:t>To follow along, open </a:t>
            </a:r>
            <a:r>
              <a:rPr lang="en-US" sz="2600" b="1" dirty="0">
                <a:latin typeface="Product Sans" panose="020B0403030502040203" pitchFamily="34" charset="0"/>
                <a:cs typeface="Pristina" panose="020F0502020204030204" pitchFamily="34" charset="0"/>
              </a:rPr>
              <a:t>example_2_ols.ipynb </a:t>
            </a:r>
            <a:r>
              <a:rPr lang="en-US" sz="2600" dirty="0">
                <a:latin typeface="Product Sans" panose="020B0403030502040203" pitchFamily="34" charset="0"/>
                <a:cs typeface="Pristina" panose="020F0502020204030204" pitchFamily="34" charset="0"/>
              </a:rPr>
              <a:t>in the GitHub.</a:t>
            </a:r>
          </a:p>
        </p:txBody>
      </p:sp>
    </p:spTree>
    <p:extLst>
      <p:ext uri="{BB962C8B-B14F-4D97-AF65-F5344CB8AC3E}">
        <p14:creationId xmlns:p14="http://schemas.microsoft.com/office/powerpoint/2010/main" val="34765852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CFB7AAB-13A0-E942-A337-9E87D5B31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3663"/>
            <a:ext cx="12192000" cy="4519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571F05C-D8B7-B343-BB32-A4D05D6823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468688" cy="116466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865FD92-934E-0A47-9187-C3F6CE6FD662}"/>
              </a:ext>
            </a:extLst>
          </p:cNvPr>
          <p:cNvSpPr txBox="1"/>
          <p:nvPr/>
        </p:nvSpPr>
        <p:spPr>
          <a:xfrm>
            <a:off x="1600200" y="1338200"/>
            <a:ext cx="89154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Product Sans" panose="020B0403030502040203" pitchFamily="34" charset="0"/>
                <a:cs typeface="Pristina" panose="020F0502020204030204" pitchFamily="34" charset="0"/>
              </a:rPr>
              <a:t>Finally, let’s see what we would do if we wanted to experiment quickly.</a:t>
            </a:r>
          </a:p>
          <a:p>
            <a:endParaRPr lang="en-US" sz="2600" dirty="0">
              <a:latin typeface="Product Sans" panose="020B0403030502040203" pitchFamily="34" charset="0"/>
              <a:cs typeface="Pristina" panose="020F0502020204030204" pitchFamily="34" charset="0"/>
            </a:endParaRPr>
          </a:p>
          <a:p>
            <a:endParaRPr lang="en-US" sz="2600" dirty="0">
              <a:latin typeface="Product Sans" panose="020B0403030502040203" pitchFamily="34" charset="0"/>
              <a:cs typeface="Pristina" panose="020F0502020204030204" pitchFamily="34" charset="0"/>
            </a:endParaRPr>
          </a:p>
          <a:p>
            <a:r>
              <a:rPr lang="en-US" sz="2600" dirty="0">
                <a:latin typeface="Product Sans" panose="020B0403030502040203" pitchFamily="34" charset="0"/>
                <a:cs typeface="Pristina" panose="020F0502020204030204" pitchFamily="34" charset="0"/>
              </a:rPr>
              <a:t>To follow along, open </a:t>
            </a:r>
            <a:r>
              <a:rPr lang="en-US" sz="2600" b="1" dirty="0">
                <a:latin typeface="Product Sans" panose="020B0403030502040203" pitchFamily="34" charset="0"/>
                <a:cs typeface="Pristina" panose="020F0502020204030204" pitchFamily="34" charset="0"/>
              </a:rPr>
              <a:t>example_3_keras.ipynb </a:t>
            </a:r>
            <a:r>
              <a:rPr lang="en-US" sz="2600" dirty="0">
                <a:latin typeface="Product Sans" panose="020B0403030502040203" pitchFamily="34" charset="0"/>
                <a:cs typeface="Pristina" panose="020F0502020204030204" pitchFamily="34" charset="0"/>
              </a:rPr>
              <a:t>in the GitHub.</a:t>
            </a:r>
          </a:p>
        </p:txBody>
      </p:sp>
    </p:spTree>
    <p:extLst>
      <p:ext uri="{BB962C8B-B14F-4D97-AF65-F5344CB8AC3E}">
        <p14:creationId xmlns:p14="http://schemas.microsoft.com/office/powerpoint/2010/main" val="3891397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51C7BAF-9E99-DB4F-B463-097A90325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850" y="963592"/>
            <a:ext cx="8496300" cy="54356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95D2F2F-A457-2141-A3C7-4B4EC0F86EF9}"/>
              </a:ext>
            </a:extLst>
          </p:cNvPr>
          <p:cNvSpPr txBox="1"/>
          <p:nvPr/>
        </p:nvSpPr>
        <p:spPr>
          <a:xfrm>
            <a:off x="2221118" y="594260"/>
            <a:ext cx="77497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dirty="0">
                <a:latin typeface="Product Sans" panose="020B0403030502040203" pitchFamily="34" charset="0"/>
              </a:rPr>
              <a:t>A quick look at how to use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FB7AAB-13A0-E942-A337-9E87D5B31D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43663"/>
            <a:ext cx="12192000" cy="45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266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CFB7AAB-13A0-E942-A337-9E87D5B31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3663"/>
            <a:ext cx="12192000" cy="4519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571F05C-D8B7-B343-BB32-A4D05D6823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468688" cy="11646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E72F144-3855-294B-91CC-C1766077C445}"/>
              </a:ext>
            </a:extLst>
          </p:cNvPr>
          <p:cNvSpPr txBox="1"/>
          <p:nvPr/>
        </p:nvSpPr>
        <p:spPr>
          <a:xfrm>
            <a:off x="1600200" y="1338200"/>
            <a:ext cx="89154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latin typeface="Product Sans" panose="020B0403030502040203" pitchFamily="34" charset="0"/>
                <a:cs typeface="Pristina" panose="020F0502020204030204" pitchFamily="34" charset="0"/>
              </a:rPr>
              <a:t>Everyone thinks TensorFlow is </a:t>
            </a:r>
            <a:r>
              <a:rPr lang="en-US" sz="2600" dirty="0">
                <a:latin typeface="Product Sans" panose="020B0403030502040203" pitchFamily="34" charset="0"/>
                <a:cs typeface="Pristina" panose="020F0502020204030204" pitchFamily="34" charset="0"/>
              </a:rPr>
              <a:t>a framework for deep learning.</a:t>
            </a:r>
          </a:p>
          <a:p>
            <a:endParaRPr lang="en-US" sz="2600" dirty="0">
              <a:latin typeface="Product Sans" panose="020B0403030502040203" pitchFamily="34" charset="0"/>
              <a:cs typeface="Pristina" panose="020F0502020204030204" pitchFamily="34" charset="0"/>
            </a:endParaRPr>
          </a:p>
          <a:p>
            <a:r>
              <a:rPr lang="en-US" sz="2600" b="1" dirty="0">
                <a:latin typeface="Product Sans" panose="020B0403030502040203" pitchFamily="34" charset="0"/>
                <a:cs typeface="Pristina" panose="020F0502020204030204" pitchFamily="34" charset="0"/>
              </a:rPr>
              <a:t>What TensorFlow really is</a:t>
            </a:r>
            <a:r>
              <a:rPr lang="en-US" sz="2600" dirty="0">
                <a:latin typeface="Product Sans" panose="020B0403030502040203" pitchFamily="34" charset="0"/>
                <a:cs typeface="Pristina" panose="020F0502020204030204" pitchFamily="34" charset="0"/>
              </a:rPr>
              <a:t>, is</a:t>
            </a:r>
            <a:r>
              <a:rPr lang="en-US" sz="2600" b="1" dirty="0">
                <a:latin typeface="Product Sans" panose="020B0403030502040203" pitchFamily="34" charset="0"/>
                <a:cs typeface="Pristina" panose="020F0502020204030204" pitchFamily="34" charset="0"/>
              </a:rPr>
              <a:t> </a:t>
            </a:r>
            <a:r>
              <a:rPr lang="en-US" sz="2600" dirty="0">
                <a:latin typeface="Product Sans" panose="020B0403030502040203" pitchFamily="34" charset="0"/>
                <a:cs typeface="Pristina" panose="020F0502020204030204" pitchFamily="34" charset="0"/>
              </a:rPr>
              <a:t>a library a for efficient numerical computation.</a:t>
            </a:r>
          </a:p>
          <a:p>
            <a:endParaRPr lang="en-US" sz="2600" dirty="0">
              <a:latin typeface="Product Sans" panose="020B0403030502040203" pitchFamily="34" charset="0"/>
              <a:cs typeface="Pristina" panose="020F0502020204030204" pitchFamily="34" charset="0"/>
            </a:endParaRPr>
          </a:p>
          <a:p>
            <a:r>
              <a:rPr lang="en-US" sz="2600" b="1" dirty="0">
                <a:latin typeface="Product Sans" panose="020B0403030502040203" pitchFamily="34" charset="0"/>
                <a:cs typeface="Pristina" panose="020F0502020204030204" pitchFamily="34" charset="0"/>
              </a:rPr>
              <a:t>But, </a:t>
            </a:r>
            <a:r>
              <a:rPr lang="en-US" sz="2600" dirty="0">
                <a:latin typeface="Product Sans" panose="020B0403030502040203" pitchFamily="34" charset="0"/>
                <a:cs typeface="Pristina" panose="020F0502020204030204" pitchFamily="34" charset="0"/>
              </a:rPr>
              <a:t>it does offer APIs for easily estimating deep learning models.</a:t>
            </a:r>
          </a:p>
          <a:p>
            <a:endParaRPr lang="en-US" sz="2600" dirty="0">
              <a:latin typeface="Product Sans" panose="020B0403030502040203" pitchFamily="34" charset="0"/>
              <a:cs typeface="Pristina" panose="020F0502020204030204" pitchFamily="34" charset="0"/>
            </a:endParaRPr>
          </a:p>
          <a:p>
            <a:r>
              <a:rPr lang="en-US" sz="2600" dirty="0">
                <a:latin typeface="Product Sans" panose="020B0403030502040203" pitchFamily="34" charset="0"/>
                <a:cs typeface="Pristina" panose="020F0502020204030204" pitchFamily="34" charset="0"/>
              </a:rPr>
              <a:t>We are going to learn about all of this today.</a:t>
            </a:r>
          </a:p>
        </p:txBody>
      </p:sp>
    </p:spTree>
    <p:extLst>
      <p:ext uri="{BB962C8B-B14F-4D97-AF65-F5344CB8AC3E}">
        <p14:creationId xmlns:p14="http://schemas.microsoft.com/office/powerpoint/2010/main" val="3330491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CFB7AAB-13A0-E942-A337-9E87D5B31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3663"/>
            <a:ext cx="12192000" cy="4519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571F05C-D8B7-B343-BB32-A4D05D6823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468688" cy="11646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4A858F1-029C-5F4B-AA5E-569CA8E6D39F}"/>
              </a:ext>
            </a:extLst>
          </p:cNvPr>
          <p:cNvSpPr txBox="1"/>
          <p:nvPr/>
        </p:nvSpPr>
        <p:spPr>
          <a:xfrm>
            <a:off x="1600200" y="1338200"/>
            <a:ext cx="8915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latin typeface="Product Sans" panose="020B0403030502040203" pitchFamily="34" charset="0"/>
                <a:cs typeface="Pristina" panose="020F0502020204030204" pitchFamily="34" charset="0"/>
              </a:rPr>
              <a:t>New to TensorFlow?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454FA45-EE74-CD47-A16E-C43B1AEA40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2049" y="2114602"/>
            <a:ext cx="6632369" cy="26287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B4D8516-5F51-4B45-A23D-30725BB7E9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428999"/>
            <a:ext cx="6096000" cy="252325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642701D-EB59-2E4E-ADDB-9649536FA7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95600" y="2864934"/>
            <a:ext cx="8915400" cy="25146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A97ED29-A9A2-8A43-B2E4-114625A886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1614" y="124654"/>
            <a:ext cx="5684836" cy="330415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7398220-ECB8-8545-81B9-42975C2B597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1294562"/>
            <a:ext cx="12192000" cy="426887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432BAF2-F202-0947-9BB8-39CAC8C338E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1004454"/>
            <a:ext cx="12192000" cy="4849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459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CFB7AAB-13A0-E942-A337-9E87D5B31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3663"/>
            <a:ext cx="12192000" cy="4519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571F05C-D8B7-B343-BB32-A4D05D6823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468688" cy="11646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9A31EB8-6F07-EB4E-BE0A-556C2114CD7D}"/>
              </a:ext>
            </a:extLst>
          </p:cNvPr>
          <p:cNvSpPr txBox="1"/>
          <p:nvPr/>
        </p:nvSpPr>
        <p:spPr>
          <a:xfrm>
            <a:off x="1600200" y="1338200"/>
            <a:ext cx="89154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Product Sans" panose="020B0403030502040203" pitchFamily="34" charset="0"/>
                <a:cs typeface="Pristina" panose="020F0502020204030204" pitchFamily="34" charset="0"/>
              </a:rPr>
              <a:t>What is TensorFlow good for?</a:t>
            </a:r>
          </a:p>
          <a:p>
            <a:endParaRPr lang="en-US" sz="2600" dirty="0">
              <a:latin typeface="Product Sans" panose="020B0403030502040203" pitchFamily="34" charset="0"/>
              <a:cs typeface="Pristina" panose="020F0502020204030204" pitchFamily="34" charset="0"/>
            </a:endParaRPr>
          </a:p>
          <a:p>
            <a:r>
              <a:rPr lang="en-US" sz="2600" dirty="0">
                <a:latin typeface="Product Sans" panose="020B0403030502040203" pitchFamily="34" charset="0"/>
                <a:cs typeface="Pristina" panose="020F0502020204030204" pitchFamily="34" charset="0"/>
              </a:rPr>
              <a:t>Basically, the name of the game is </a:t>
            </a:r>
            <a:r>
              <a:rPr lang="en-US" sz="2600" b="1" dirty="0">
                <a:latin typeface="Product Sans" panose="020B0403030502040203" pitchFamily="34" charset="0"/>
                <a:cs typeface="Pristina" panose="020F0502020204030204" pitchFamily="34" charset="0"/>
              </a:rPr>
              <a:t>automatic differentiation</a:t>
            </a:r>
            <a:r>
              <a:rPr lang="en-US" sz="2600" dirty="0">
                <a:latin typeface="Product Sans" panose="020B0403030502040203" pitchFamily="34" charset="0"/>
                <a:cs typeface="Pristina" panose="020F0502020204030204" pitchFamily="34" charset="0"/>
              </a:rPr>
              <a:t>.</a:t>
            </a:r>
          </a:p>
          <a:p>
            <a:endParaRPr lang="en-US" sz="2600" dirty="0">
              <a:latin typeface="Product Sans" panose="020B0403030502040203" pitchFamily="34" charset="0"/>
              <a:cs typeface="Pristina" panose="020F0502020204030204" pitchFamily="34" charset="0"/>
            </a:endParaRPr>
          </a:p>
          <a:p>
            <a:r>
              <a:rPr lang="en-US" sz="2600" dirty="0">
                <a:latin typeface="Product Sans" panose="020B0403030502040203" pitchFamily="34" charset="0"/>
                <a:cs typeface="Pristina" panose="020F0502020204030204" pitchFamily="34" charset="0"/>
              </a:rPr>
              <a:t>Specifically, calculating gradients on </a:t>
            </a:r>
            <a:r>
              <a:rPr lang="en-US" sz="2600" b="1" dirty="0">
                <a:latin typeface="Product Sans" panose="020B0403030502040203" pitchFamily="34" charset="0"/>
                <a:cs typeface="Pristina" panose="020F0502020204030204" pitchFamily="34" charset="0"/>
              </a:rPr>
              <a:t>tensors</a:t>
            </a:r>
            <a:r>
              <a:rPr lang="en-US" sz="2600" dirty="0">
                <a:latin typeface="Product Sans" panose="020B0403030502040203" pitchFamily="34" charset="0"/>
                <a:cs typeface="Pristina" panose="020F0502020204030204" pitchFamily="34" charset="0"/>
              </a:rPr>
              <a:t>.</a:t>
            </a:r>
          </a:p>
          <a:p>
            <a:endParaRPr lang="en-US" sz="2600" dirty="0">
              <a:latin typeface="Product Sans" panose="020B0403030502040203" pitchFamily="34" charset="0"/>
              <a:cs typeface="Pristina" panose="020F0502020204030204" pitchFamily="34" charset="0"/>
            </a:endParaRPr>
          </a:p>
          <a:p>
            <a:r>
              <a:rPr lang="en-US" sz="2600" dirty="0">
                <a:latin typeface="Product Sans" panose="020B0403030502040203" pitchFamily="34" charset="0"/>
                <a:cs typeface="Pristina" panose="020F0502020204030204" pitchFamily="34" charset="0"/>
              </a:rPr>
              <a:t>Turns out, this is what you need for deep learning.</a:t>
            </a:r>
          </a:p>
        </p:txBody>
      </p:sp>
    </p:spTree>
    <p:extLst>
      <p:ext uri="{BB962C8B-B14F-4D97-AF65-F5344CB8AC3E}">
        <p14:creationId xmlns:p14="http://schemas.microsoft.com/office/powerpoint/2010/main" val="2090458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CFB7AAB-13A0-E942-A337-9E87D5B31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3663"/>
            <a:ext cx="12192000" cy="4519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571F05C-D8B7-B343-BB32-A4D05D6823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468688" cy="11646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B156BE3-46F8-0F40-A371-D657209AB1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0488" y="1615058"/>
            <a:ext cx="7188200" cy="48286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B1D2039-A76E-9341-96A5-CC93F0485D70}"/>
              </a:ext>
            </a:extLst>
          </p:cNvPr>
          <p:cNvSpPr txBox="1"/>
          <p:nvPr/>
        </p:nvSpPr>
        <p:spPr>
          <a:xfrm>
            <a:off x="2881313" y="1164669"/>
            <a:ext cx="22479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Product Sans" panose="020B0403030502040203" pitchFamily="34" charset="0"/>
              </a:rPr>
              <a:t>Inputs (variables in my data)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361FB1-CD06-314B-BA30-8E7A412D831B}"/>
              </a:ext>
            </a:extLst>
          </p:cNvPr>
          <p:cNvSpPr txBox="1"/>
          <p:nvPr/>
        </p:nvSpPr>
        <p:spPr>
          <a:xfrm>
            <a:off x="5260186" y="318283"/>
            <a:ext cx="3178173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Product Sans" panose="020B0403030502040203" pitchFamily="34" charset="0"/>
              </a:rPr>
              <a:t>Hidden layer (intermediate layer to handle various interactions)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EBAF30-5191-4E40-8198-5E313A2379B0}"/>
              </a:ext>
            </a:extLst>
          </p:cNvPr>
          <p:cNvSpPr txBox="1"/>
          <p:nvPr/>
        </p:nvSpPr>
        <p:spPr>
          <a:xfrm>
            <a:off x="8099427" y="1736229"/>
            <a:ext cx="2031999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Product Sans" panose="020B0403030502040203" pitchFamily="34" charset="0"/>
              </a:rPr>
              <a:t>Output (variable in my data I’m predicting)</a:t>
            </a:r>
          </a:p>
        </p:txBody>
      </p:sp>
    </p:spTree>
    <p:extLst>
      <p:ext uri="{BB962C8B-B14F-4D97-AF65-F5344CB8AC3E}">
        <p14:creationId xmlns:p14="http://schemas.microsoft.com/office/powerpoint/2010/main" val="3195080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CFB7AAB-13A0-E942-A337-9E87D5B31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3663"/>
            <a:ext cx="12192000" cy="4519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571F05C-D8B7-B343-BB32-A4D05D6823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468688" cy="11646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B156BE3-46F8-0F40-A371-D657209AB1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0488" y="1615058"/>
            <a:ext cx="7188200" cy="482860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64C76B6-6BF4-2B43-918E-57CC9E7C159B}"/>
              </a:ext>
            </a:extLst>
          </p:cNvPr>
          <p:cNvSpPr txBox="1"/>
          <p:nvPr/>
        </p:nvSpPr>
        <p:spPr>
          <a:xfrm>
            <a:off x="3435130" y="3967599"/>
            <a:ext cx="565998" cy="4062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/>
              <a:t>3.0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B16996-6470-064E-8A40-2E6517D7961A}"/>
              </a:ext>
            </a:extLst>
          </p:cNvPr>
          <p:cNvSpPr txBox="1"/>
          <p:nvPr/>
        </p:nvSpPr>
        <p:spPr>
          <a:xfrm>
            <a:off x="4830129" y="2501547"/>
            <a:ext cx="684858" cy="4062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013225-FEF5-764E-A41A-EAFDE7AC1B5F}"/>
              </a:ext>
            </a:extLst>
          </p:cNvPr>
          <p:cNvSpPr txBox="1"/>
          <p:nvPr/>
        </p:nvSpPr>
        <p:spPr>
          <a:xfrm>
            <a:off x="5172558" y="2704680"/>
            <a:ext cx="684858" cy="4062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424943-78FB-A342-98A4-5A8803AE0A85}"/>
              </a:ext>
            </a:extLst>
          </p:cNvPr>
          <p:cNvSpPr txBox="1"/>
          <p:nvPr/>
        </p:nvSpPr>
        <p:spPr>
          <a:xfrm>
            <a:off x="3435110" y="2971460"/>
            <a:ext cx="684858" cy="4062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/>
              <a:t>2.0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01C647-5EFA-8D47-A841-81C5FB0AE7C1}"/>
              </a:ext>
            </a:extLst>
          </p:cNvPr>
          <p:cNvSpPr txBox="1"/>
          <p:nvPr/>
        </p:nvSpPr>
        <p:spPr>
          <a:xfrm>
            <a:off x="3393762" y="4939069"/>
            <a:ext cx="565998" cy="4062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/>
              <a:t>5.0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073975-A233-B147-B969-E1724B88C70B}"/>
              </a:ext>
            </a:extLst>
          </p:cNvPr>
          <p:cNvSpPr txBox="1"/>
          <p:nvPr/>
        </p:nvSpPr>
        <p:spPr>
          <a:xfrm>
            <a:off x="5592489" y="2864259"/>
            <a:ext cx="684858" cy="4062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0AE379D-2B08-F64D-A3A7-399F9372EF63}"/>
              </a:ext>
            </a:extLst>
          </p:cNvPr>
          <p:cNvSpPr txBox="1"/>
          <p:nvPr/>
        </p:nvSpPr>
        <p:spPr>
          <a:xfrm>
            <a:off x="6096000" y="1601255"/>
            <a:ext cx="2507283" cy="4062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/>
              <a:t>2*a + 3*b + 5*c 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5B209B2-E4AC-B045-859A-FA388662CC50}"/>
              </a:ext>
            </a:extLst>
          </p:cNvPr>
          <p:cNvCxnSpPr/>
          <p:nvPr/>
        </p:nvCxnSpPr>
        <p:spPr>
          <a:xfrm flipH="1">
            <a:off x="6224588" y="2007520"/>
            <a:ext cx="1199100" cy="494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5001C5D-1BF0-AC47-A971-DACB8D7022EC}"/>
              </a:ext>
            </a:extLst>
          </p:cNvPr>
          <p:cNvCxnSpPr>
            <a:cxnSpLocks/>
          </p:cNvCxnSpPr>
          <p:nvPr/>
        </p:nvCxnSpPr>
        <p:spPr>
          <a:xfrm flipV="1">
            <a:off x="4119968" y="2528764"/>
            <a:ext cx="1737448" cy="610204"/>
          </a:xfrm>
          <a:prstGeom prst="straightConnector1">
            <a:avLst/>
          </a:prstGeom>
          <a:ln w="825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FA3FC3A-762D-4A41-B546-2DDF984CA7D7}"/>
              </a:ext>
            </a:extLst>
          </p:cNvPr>
          <p:cNvCxnSpPr>
            <a:cxnSpLocks/>
          </p:cNvCxnSpPr>
          <p:nvPr/>
        </p:nvCxnSpPr>
        <p:spPr>
          <a:xfrm flipV="1">
            <a:off x="4119968" y="2675231"/>
            <a:ext cx="1614405" cy="1492272"/>
          </a:xfrm>
          <a:prstGeom prst="straightConnector1">
            <a:avLst/>
          </a:prstGeom>
          <a:ln w="825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B76A370-4DAC-8D45-9354-286B29BDD41A}"/>
              </a:ext>
            </a:extLst>
          </p:cNvPr>
          <p:cNvCxnSpPr>
            <a:cxnSpLocks/>
          </p:cNvCxnSpPr>
          <p:nvPr/>
        </p:nvCxnSpPr>
        <p:spPr>
          <a:xfrm flipV="1">
            <a:off x="4058447" y="2564388"/>
            <a:ext cx="1798969" cy="2539273"/>
          </a:xfrm>
          <a:prstGeom prst="straightConnector1">
            <a:avLst/>
          </a:prstGeom>
          <a:ln w="825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7865288-C37B-5D40-8A5D-DC69FEDE4D17}"/>
              </a:ext>
            </a:extLst>
          </p:cNvPr>
          <p:cNvSpPr txBox="1"/>
          <p:nvPr/>
        </p:nvSpPr>
        <p:spPr>
          <a:xfrm>
            <a:off x="352036" y="1113475"/>
            <a:ext cx="3178173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Product Sans" panose="020B0403030502040203" pitchFamily="34" charset="0"/>
              </a:rPr>
              <a:t>Each node is a dot product of previous nodes in the layer before it</a:t>
            </a:r>
          </a:p>
        </p:txBody>
      </p:sp>
    </p:spTree>
    <p:extLst>
      <p:ext uri="{BB962C8B-B14F-4D97-AF65-F5344CB8AC3E}">
        <p14:creationId xmlns:p14="http://schemas.microsoft.com/office/powerpoint/2010/main" val="1924142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CFB7AAB-13A0-E942-A337-9E87D5B31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3663"/>
            <a:ext cx="12192000" cy="4519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571F05C-D8B7-B343-BB32-A4D05D6823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468688" cy="11646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B156BE3-46F8-0F40-A371-D657209AB1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0488" y="1615058"/>
            <a:ext cx="7188200" cy="482860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64C76B6-6BF4-2B43-918E-57CC9E7C159B}"/>
              </a:ext>
            </a:extLst>
          </p:cNvPr>
          <p:cNvSpPr txBox="1"/>
          <p:nvPr/>
        </p:nvSpPr>
        <p:spPr>
          <a:xfrm>
            <a:off x="3435130" y="3967599"/>
            <a:ext cx="565998" cy="4062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/>
              <a:t>3.0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B16996-6470-064E-8A40-2E6517D7961A}"/>
              </a:ext>
            </a:extLst>
          </p:cNvPr>
          <p:cNvSpPr txBox="1"/>
          <p:nvPr/>
        </p:nvSpPr>
        <p:spPr>
          <a:xfrm>
            <a:off x="4830129" y="2501547"/>
            <a:ext cx="684858" cy="4062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013225-FEF5-764E-A41A-EAFDE7AC1B5F}"/>
              </a:ext>
            </a:extLst>
          </p:cNvPr>
          <p:cNvSpPr txBox="1"/>
          <p:nvPr/>
        </p:nvSpPr>
        <p:spPr>
          <a:xfrm>
            <a:off x="5172558" y="2704680"/>
            <a:ext cx="684858" cy="4062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424943-78FB-A342-98A4-5A8803AE0A85}"/>
              </a:ext>
            </a:extLst>
          </p:cNvPr>
          <p:cNvSpPr txBox="1"/>
          <p:nvPr/>
        </p:nvSpPr>
        <p:spPr>
          <a:xfrm>
            <a:off x="3435110" y="2971460"/>
            <a:ext cx="684858" cy="4062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/>
              <a:t>2.0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01C647-5EFA-8D47-A841-81C5FB0AE7C1}"/>
              </a:ext>
            </a:extLst>
          </p:cNvPr>
          <p:cNvSpPr txBox="1"/>
          <p:nvPr/>
        </p:nvSpPr>
        <p:spPr>
          <a:xfrm>
            <a:off x="3393762" y="4939069"/>
            <a:ext cx="565998" cy="4062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/>
              <a:t>5.0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073975-A233-B147-B969-E1724B88C70B}"/>
              </a:ext>
            </a:extLst>
          </p:cNvPr>
          <p:cNvSpPr txBox="1"/>
          <p:nvPr/>
        </p:nvSpPr>
        <p:spPr>
          <a:xfrm>
            <a:off x="5592489" y="2864259"/>
            <a:ext cx="684858" cy="4062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0AE379D-2B08-F64D-A3A7-399F9372EF63}"/>
              </a:ext>
            </a:extLst>
          </p:cNvPr>
          <p:cNvSpPr txBox="1"/>
          <p:nvPr/>
        </p:nvSpPr>
        <p:spPr>
          <a:xfrm>
            <a:off x="6096000" y="1601255"/>
            <a:ext cx="2507283" cy="4062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/>
              <a:t>2*a + 3*b + 5*c 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5B209B2-E4AC-B045-859A-FA388662CC50}"/>
              </a:ext>
            </a:extLst>
          </p:cNvPr>
          <p:cNvCxnSpPr/>
          <p:nvPr/>
        </p:nvCxnSpPr>
        <p:spPr>
          <a:xfrm flipH="1">
            <a:off x="6224588" y="2007520"/>
            <a:ext cx="1199100" cy="494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5001C5D-1BF0-AC47-A971-DACB8D7022EC}"/>
              </a:ext>
            </a:extLst>
          </p:cNvPr>
          <p:cNvCxnSpPr>
            <a:cxnSpLocks/>
          </p:cNvCxnSpPr>
          <p:nvPr/>
        </p:nvCxnSpPr>
        <p:spPr>
          <a:xfrm flipV="1">
            <a:off x="4119968" y="2528764"/>
            <a:ext cx="1737448" cy="610204"/>
          </a:xfrm>
          <a:prstGeom prst="straightConnector1">
            <a:avLst/>
          </a:prstGeom>
          <a:ln w="825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FA3FC3A-762D-4A41-B546-2DDF984CA7D7}"/>
              </a:ext>
            </a:extLst>
          </p:cNvPr>
          <p:cNvCxnSpPr>
            <a:cxnSpLocks/>
          </p:cNvCxnSpPr>
          <p:nvPr/>
        </p:nvCxnSpPr>
        <p:spPr>
          <a:xfrm flipV="1">
            <a:off x="4119968" y="2675231"/>
            <a:ext cx="1614405" cy="1492272"/>
          </a:xfrm>
          <a:prstGeom prst="straightConnector1">
            <a:avLst/>
          </a:prstGeom>
          <a:ln w="825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B76A370-4DAC-8D45-9354-286B29BDD41A}"/>
              </a:ext>
            </a:extLst>
          </p:cNvPr>
          <p:cNvCxnSpPr>
            <a:cxnSpLocks/>
          </p:cNvCxnSpPr>
          <p:nvPr/>
        </p:nvCxnSpPr>
        <p:spPr>
          <a:xfrm flipV="1">
            <a:off x="4058447" y="2564388"/>
            <a:ext cx="1798969" cy="2539273"/>
          </a:xfrm>
          <a:prstGeom prst="straightConnector1">
            <a:avLst/>
          </a:prstGeom>
          <a:ln w="825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7865288-C37B-5D40-8A5D-DC69FEDE4D17}"/>
              </a:ext>
            </a:extLst>
          </p:cNvPr>
          <p:cNvSpPr txBox="1"/>
          <p:nvPr/>
        </p:nvSpPr>
        <p:spPr>
          <a:xfrm>
            <a:off x="352036" y="1113475"/>
            <a:ext cx="3178173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Product Sans" panose="020B0403030502040203" pitchFamily="34" charset="0"/>
              </a:rPr>
              <a:t>Each node is a dot product of previous nodes in the layer before it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AFA9391-502E-7245-B2C6-855794964014}"/>
              </a:ext>
            </a:extLst>
          </p:cNvPr>
          <p:cNvCxnSpPr>
            <a:cxnSpLocks/>
          </p:cNvCxnSpPr>
          <p:nvPr/>
        </p:nvCxnSpPr>
        <p:spPr>
          <a:xfrm>
            <a:off x="6683552" y="2596602"/>
            <a:ext cx="1739655" cy="1323887"/>
          </a:xfrm>
          <a:prstGeom prst="straightConnector1">
            <a:avLst/>
          </a:prstGeom>
          <a:ln w="825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40EF04A-49EB-864A-8BAE-FCBAA886F34D}"/>
              </a:ext>
            </a:extLst>
          </p:cNvPr>
          <p:cNvCxnSpPr>
            <a:cxnSpLocks/>
          </p:cNvCxnSpPr>
          <p:nvPr/>
        </p:nvCxnSpPr>
        <p:spPr>
          <a:xfrm>
            <a:off x="6683552" y="3517626"/>
            <a:ext cx="1804352" cy="449973"/>
          </a:xfrm>
          <a:prstGeom prst="straightConnector1">
            <a:avLst/>
          </a:prstGeom>
          <a:ln w="825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22747B0-5821-9647-8378-FEBC9D50DE86}"/>
              </a:ext>
            </a:extLst>
          </p:cNvPr>
          <p:cNvCxnSpPr>
            <a:cxnSpLocks/>
          </p:cNvCxnSpPr>
          <p:nvPr/>
        </p:nvCxnSpPr>
        <p:spPr>
          <a:xfrm flipV="1">
            <a:off x="6647043" y="3920489"/>
            <a:ext cx="1737448" cy="610204"/>
          </a:xfrm>
          <a:prstGeom prst="straightConnector1">
            <a:avLst/>
          </a:prstGeom>
          <a:ln w="825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893E7E2-8D5C-E14A-A18B-003860DF1826}"/>
              </a:ext>
            </a:extLst>
          </p:cNvPr>
          <p:cNvCxnSpPr>
            <a:cxnSpLocks/>
          </p:cNvCxnSpPr>
          <p:nvPr/>
        </p:nvCxnSpPr>
        <p:spPr>
          <a:xfrm flipV="1">
            <a:off x="6677041" y="3967599"/>
            <a:ext cx="1707450" cy="1462996"/>
          </a:xfrm>
          <a:prstGeom prst="straightConnector1">
            <a:avLst/>
          </a:prstGeom>
          <a:ln w="825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2C2CD04-72CE-7040-9D52-77C1CCAFB1FD}"/>
              </a:ext>
            </a:extLst>
          </p:cNvPr>
          <p:cNvSpPr txBox="1"/>
          <p:nvPr/>
        </p:nvSpPr>
        <p:spPr>
          <a:xfrm>
            <a:off x="8286920" y="1845681"/>
            <a:ext cx="317817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Product Sans" panose="020B0403030502040203" pitchFamily="34" charset="0"/>
              </a:rPr>
              <a:t>Loss function tells us how good our final value is!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A3F6197-E253-054C-9768-9297043C5EAD}"/>
              </a:ext>
            </a:extLst>
          </p:cNvPr>
          <p:cNvSpPr txBox="1"/>
          <p:nvPr/>
        </p:nvSpPr>
        <p:spPr>
          <a:xfrm>
            <a:off x="8618397" y="3777329"/>
            <a:ext cx="592230" cy="4062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/>
              <a:t>101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5ACA63-17D9-D748-B9C1-A71CAFE08AF2}"/>
              </a:ext>
            </a:extLst>
          </p:cNvPr>
          <p:cNvSpPr txBox="1"/>
          <p:nvPr/>
        </p:nvSpPr>
        <p:spPr>
          <a:xfrm>
            <a:off x="8086941" y="4714967"/>
            <a:ext cx="3764633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Product Sans" panose="020B0403030502040203" pitchFamily="34" charset="0"/>
              </a:rPr>
              <a:t>Say we predict 101 and the true value is 100. Our loss function would indicate that.</a:t>
            </a:r>
          </a:p>
        </p:txBody>
      </p:sp>
    </p:spTree>
    <p:extLst>
      <p:ext uri="{BB962C8B-B14F-4D97-AF65-F5344CB8AC3E}">
        <p14:creationId xmlns:p14="http://schemas.microsoft.com/office/powerpoint/2010/main" val="1948961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CFB7AAB-13A0-E942-A337-9E87D5B31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3663"/>
            <a:ext cx="12192000" cy="4519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571F05C-D8B7-B343-BB32-A4D05D6823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468688" cy="116466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A3439A9-52D6-6045-BDBD-053F077A259C}"/>
                  </a:ext>
                </a:extLst>
              </p:cNvPr>
              <p:cNvSpPr txBox="1"/>
              <p:nvPr/>
            </p:nvSpPr>
            <p:spPr>
              <a:xfrm>
                <a:off x="1600200" y="1338200"/>
                <a:ext cx="8915400" cy="2441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600" dirty="0">
                    <a:latin typeface="Product Sans" panose="020B0403030502040203" pitchFamily="34" charset="0"/>
                    <a:cs typeface="Pristina" panose="020F0502020204030204" pitchFamily="34" charset="0"/>
                  </a:rPr>
                  <a:t>Mathematically, we would write:</a:t>
                </a:r>
              </a:p>
              <a:p>
                <a:endParaRPr lang="en-US" sz="2600" dirty="0">
                  <a:latin typeface="Product Sans" panose="020B0403030502040203" pitchFamily="34" charset="0"/>
                  <a:cs typeface="Pristina" panose="020F0502020204030204" pitchFamily="34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6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60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600" i="1" smtClean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60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26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24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33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34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6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2600" dirty="0">
                    <a:latin typeface="Product Sans" panose="020B0403030502040203" pitchFamily="34" charset="0"/>
                    <a:cs typeface="Pristina" panose="020F0502020204030204" pitchFamily="34" charset="0"/>
                  </a:rPr>
                  <a:t>=</a:t>
                </a:r>
                <a:r>
                  <a:rPr lang="en-US" sz="26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60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600" dirty="0">
                  <a:latin typeface="Product Sans" panose="020B0403030502040203" pitchFamily="34" charset="0"/>
                  <a:cs typeface="Pristina" panose="020F0502020204030204" pitchFamily="34" charset="0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A3439A9-52D6-6045-BDBD-053F077A25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1338200"/>
                <a:ext cx="8915400" cy="2441438"/>
              </a:xfrm>
              <a:prstGeom prst="rect">
                <a:avLst/>
              </a:prstGeom>
              <a:blipFill>
                <a:blip r:embed="rId4"/>
                <a:stretch>
                  <a:fillRect l="-1138" t="-20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11840347-C41B-DA40-8A6A-7DCC69021E2D}"/>
              </a:ext>
            </a:extLst>
          </p:cNvPr>
          <p:cNvSpPr/>
          <p:nvPr/>
        </p:nvSpPr>
        <p:spPr>
          <a:xfrm>
            <a:off x="1389413" y="1864426"/>
            <a:ext cx="2945081" cy="2185060"/>
          </a:xfrm>
          <a:prstGeom prst="ellipse">
            <a:avLst/>
          </a:prstGeom>
          <a:noFill/>
          <a:ln>
            <a:solidFill>
              <a:srgbClr val="FF5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36D6071-E53A-3A4F-867B-EF920244E9EA}"/>
              </a:ext>
            </a:extLst>
          </p:cNvPr>
          <p:cNvSpPr/>
          <p:nvPr/>
        </p:nvSpPr>
        <p:spPr>
          <a:xfrm>
            <a:off x="8063345" y="1864426"/>
            <a:ext cx="902525" cy="2185060"/>
          </a:xfrm>
          <a:prstGeom prst="ellipse">
            <a:avLst/>
          </a:prstGeom>
          <a:noFill/>
          <a:ln>
            <a:solidFill>
              <a:srgbClr val="FF5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A22C3F-A2F2-494D-86B9-9A45BEF7931B}"/>
              </a:ext>
            </a:extLst>
          </p:cNvPr>
          <p:cNvSpPr txBox="1"/>
          <p:nvPr/>
        </p:nvSpPr>
        <p:spPr>
          <a:xfrm>
            <a:off x="1600200" y="4553449"/>
            <a:ext cx="260815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Product Sans" panose="020B0403030502040203" pitchFamily="34" charset="0"/>
              </a:rPr>
              <a:t>This is our data.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821F859-EBC2-514D-83A1-2698765C37BD}"/>
              </a:ext>
            </a:extLst>
          </p:cNvPr>
          <p:cNvCxnSpPr>
            <a:cxnSpLocks/>
            <a:stCxn id="12" idx="0"/>
            <a:endCxn id="2" idx="4"/>
          </p:cNvCxnSpPr>
          <p:nvPr/>
        </p:nvCxnSpPr>
        <p:spPr>
          <a:xfrm flipH="1" flipV="1">
            <a:off x="2861954" y="4049486"/>
            <a:ext cx="42325" cy="503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5C370FE-3504-4F42-BEA4-E2F145BB0147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2904279" y="2922819"/>
            <a:ext cx="5602945" cy="1630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Double Brace 17">
            <a:extLst>
              <a:ext uri="{FF2B5EF4-FFF2-40B4-BE49-F238E27FC236}">
                <a16:creationId xmlns:a16="http://schemas.microsoft.com/office/drawing/2014/main" id="{9915C824-891F-0643-A710-C3E9F8503379}"/>
              </a:ext>
            </a:extLst>
          </p:cNvPr>
          <p:cNvSpPr/>
          <p:nvPr/>
        </p:nvSpPr>
        <p:spPr>
          <a:xfrm rot="16200000">
            <a:off x="3550951" y="-78942"/>
            <a:ext cx="5023262" cy="3589852"/>
          </a:xfrm>
          <a:prstGeom prst="bracePair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0D7C056-F720-094E-B62C-C39DBCFA755B}"/>
              </a:ext>
            </a:extLst>
          </p:cNvPr>
          <p:cNvSpPr txBox="1"/>
          <p:nvPr/>
        </p:nvSpPr>
        <p:spPr>
          <a:xfrm>
            <a:off x="4503184" y="4293865"/>
            <a:ext cx="416580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Product Sans" panose="020B0403030502040203" pitchFamily="34" charset="0"/>
              </a:rPr>
              <a:t>These are our unknowns.</a:t>
            </a:r>
          </a:p>
        </p:txBody>
      </p:sp>
    </p:spTree>
    <p:extLst>
      <p:ext uri="{BB962C8B-B14F-4D97-AF65-F5344CB8AC3E}">
        <p14:creationId xmlns:p14="http://schemas.microsoft.com/office/powerpoint/2010/main" val="1464523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</TotalTime>
  <Words>368</Words>
  <Application>Microsoft Macintosh PowerPoint</Application>
  <PresentationFormat>Widescreen</PresentationFormat>
  <Paragraphs>63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Product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Dustin Landers</dc:creator>
  <cp:lastModifiedBy>Dustin Landers</cp:lastModifiedBy>
  <cp:revision>31</cp:revision>
  <dcterms:created xsi:type="dcterms:W3CDTF">2019-11-08T11:43:18Z</dcterms:created>
  <dcterms:modified xsi:type="dcterms:W3CDTF">2019-11-08T19:11:29Z</dcterms:modified>
</cp:coreProperties>
</file>