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33" r:id="rId2"/>
    <p:sldId id="376" r:id="rId3"/>
    <p:sldId id="375" r:id="rId4"/>
    <p:sldId id="366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1" r:id="rId41"/>
    <p:sldId id="602" r:id="rId42"/>
    <p:sldId id="603" r:id="rId43"/>
    <p:sldId id="604" r:id="rId44"/>
    <p:sldId id="605" r:id="rId45"/>
    <p:sldId id="607" r:id="rId46"/>
    <p:sldId id="608" r:id="rId47"/>
    <p:sldId id="609" r:id="rId48"/>
    <p:sldId id="610" r:id="rId49"/>
    <p:sldId id="611" r:id="rId50"/>
    <p:sldId id="612" r:id="rId51"/>
    <p:sldId id="613" r:id="rId52"/>
    <p:sldId id="432" r:id="rId53"/>
  </p:sldIdLst>
  <p:sldSz cx="9144000" cy="6858000" type="screen4x3"/>
  <p:notesSz cx="6858000" cy="9144000"/>
  <p:embeddedFontLst>
    <p:embeddedFont>
      <p:font typeface="나눔고딕 ExtraBold" charset="-127"/>
      <p:bold r:id="rId54"/>
    </p:embeddedFont>
    <p:embeddedFont>
      <p:font typeface="맑은 고딕" pitchFamily="50" charset="-127"/>
      <p:regular r:id="rId55"/>
      <p:bold r:id="rId56"/>
    </p:embeddedFont>
    <p:embeddedFont>
      <p:font typeface="휴먼편지체" pitchFamily="18" charset="-127"/>
      <p:regular r:id="rId57"/>
    </p:embeddedFont>
    <p:embeddedFont>
      <p:font typeface="함초롬바탕" pitchFamily="18" charset="-127"/>
      <p:regular r:id="rId58"/>
      <p:bold r:id="rId59"/>
    </p:embeddedFont>
    <p:embeddedFont>
      <p:font typeface="나눔고딕" charset="-127"/>
      <p:regular r:id="rId60"/>
      <p:bold r:id="rId6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CC"/>
    <a:srgbClr val="A1DE26"/>
    <a:srgbClr val="339933"/>
    <a:srgbClr val="2B7589"/>
    <a:srgbClr val="F36B21"/>
    <a:srgbClr val="0099CC"/>
    <a:srgbClr val="CBCBCB"/>
    <a:srgbClr val="0000FF"/>
    <a:srgbClr val="0066FF"/>
    <a:srgbClr val="C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4599F94E-CEE6-441E-89CC-EB005ECD8F06}">
      <a14:m xmlns:a14="http://schemas.microsoft.com/office/drawing/2010/main" xmlns="">
        <m:mathPr xmlns:m="http://schemas.openxmlformats.org/officeDocument/2006/math">
          <m:brkBin m:val="before"/>
          <m:brkBinSub m:val="--"/>
        </m:mathPr>
      </a14:m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5" autoAdjust="0"/>
    <p:restoredTop sz="94616" autoAdjust="0"/>
  </p:normalViewPr>
  <p:slideViewPr>
    <p:cSldViewPr>
      <p:cViewPr varScale="1">
        <p:scale>
          <a:sx n="71" d="100"/>
          <a:sy n="71" d="100"/>
        </p:scale>
        <p:origin x="-34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153233924"/>
              </p:ext>
            </p:extLst>
          </p:nvPr>
        </p:nvGraphicFramePr>
        <p:xfrm>
          <a:off x="1" y="6641579"/>
          <a:ext cx="9144000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555775"/>
                <a:gridCol w="4510218"/>
                <a:gridCol w="26545"/>
                <a:gridCol w="1223982"/>
                <a:gridCol w="827480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디지털 공학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논리회로의 설계 원리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Analysis/Synthesis of Sequential Circuits</a:t>
                      </a:r>
                      <a:endParaRPr lang="en-US" altLang="ko-KR" sz="1200" b="0" baseline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37576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 smtClean="0">
                <a:solidFill>
                  <a:srgbClr val="262626"/>
                </a:solidFill>
                <a:ea typeface="맑은 고딕" pitchFamily="50" charset="-127"/>
              </a:rPr>
              <a:t>/52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740460825"/>
              </p:ext>
            </p:extLst>
          </p:nvPr>
        </p:nvGraphicFramePr>
        <p:xfrm>
          <a:off x="1" y="6641579"/>
          <a:ext cx="9144000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555775"/>
                <a:gridCol w="4510218"/>
                <a:gridCol w="26545"/>
                <a:gridCol w="1223982"/>
                <a:gridCol w="827480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디지털 공학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논리회로의 설계 원리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Analysis/Synthesis of Sequential Circuits</a:t>
                      </a:r>
                      <a:endParaRPr lang="en-US" altLang="ko-KR" sz="1200" b="0" baseline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37576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 smtClean="0">
                <a:solidFill>
                  <a:srgbClr val="262626"/>
                </a:solidFill>
                <a:ea typeface="맑은 고딕" pitchFamily="50" charset="-127"/>
              </a:rPr>
              <a:t>/52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>
            <a:lvl1pPr marL="342900" indent="-342900">
              <a:buClr>
                <a:schemeClr val="accent2"/>
              </a:buClr>
              <a:buFont typeface="Wingdings" pitchFamily="2" charset="2"/>
              <a:buChar char="v"/>
              <a:defRPr sz="2200">
                <a:solidFill>
                  <a:schemeClr val="accent2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714375" indent="-257175">
              <a:buClr>
                <a:srgbClr val="3795AC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990600" indent="-276225">
              <a:buFont typeface="Wingdings" pitchFamily="2" charset="2"/>
              <a:buChar char="ü"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1343025" indent="-180975">
              <a:buFont typeface="Arial" pitchFamily="34" charset="0"/>
              <a:buChar char="•"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704975" indent="-180975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450557084"/>
              </p:ext>
            </p:extLst>
          </p:nvPr>
        </p:nvGraphicFramePr>
        <p:xfrm>
          <a:off x="1" y="6641579"/>
          <a:ext cx="9144000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555775"/>
                <a:gridCol w="4510218"/>
                <a:gridCol w="26545"/>
                <a:gridCol w="1223982"/>
                <a:gridCol w="827480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디지털 공학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논리회로의 설계 원리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Analysis/Synthesis of Sequential Circuits</a:t>
                      </a:r>
                      <a:endParaRPr lang="en-US" altLang="ko-KR" sz="1200" b="0" baseline="0" dirty="0" smtClean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37576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 smtClean="0">
                <a:solidFill>
                  <a:srgbClr val="262626"/>
                </a:solidFill>
                <a:ea typeface="맑은 고딕" pitchFamily="50" charset="-127"/>
              </a:rPr>
              <a:t>/52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>
            <a:lvl1pPr marL="0" indent="0">
              <a:buClr>
                <a:srgbClr val="3795AF"/>
              </a:buClr>
              <a:buFontTx/>
              <a:buNone/>
              <a:defRPr sz="1800">
                <a:latin typeface="나눔고딕 ExtraBold" pitchFamily="50" charset="-127"/>
                <a:ea typeface="나눔고딕 ExtraBold" pitchFamily="50" charset="-127"/>
              </a:defRPr>
            </a:lvl1pPr>
            <a:lvl2pPr marL="800100" indent="-342900">
              <a:buClr>
                <a:srgbClr val="3795AC"/>
              </a:buClr>
              <a:buFont typeface="Wingdings" pitchFamily="2" charset="2"/>
              <a:buChar char="§"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buFont typeface="Wingdings" pitchFamily="2" charset="2"/>
              <a:buChar char="ü"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buFont typeface="Arial" pitchFamily="34" charset="0"/>
              <a:buChar char="•"/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 sz="10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endParaRPr lang="ko-KR" altLang="en-US" dirty="0" smtClean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3829038184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267744"/>
                <a:gridCol w="4813747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전자기학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Electromagnetics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Vector</a:t>
                      </a:r>
                      <a:r>
                        <a:rPr lang="en-US" altLang="ko-KR" sz="1200" b="0" baseline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Analysis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dirty="0" smtClean="0">
                <a:solidFill>
                  <a:srgbClr val="262626"/>
                </a:solidFill>
                <a:ea typeface="맑은 고딕" pitchFamily="50" charset="-127"/>
              </a:rPr>
              <a:t>/56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670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656184"/>
          </a:xfrm>
          <a:noFill/>
          <a:effectLst>
            <a:glow rad="127000">
              <a:schemeClr val="bg1">
                <a:lumMod val="65000"/>
              </a:schemeClr>
            </a:glow>
            <a:outerShdw blurRad="50800" dist="50800" dir="5400000" algn="ctr" rotWithShape="0">
              <a:schemeClr val="bg1"/>
            </a:outerShdw>
          </a:effectLst>
          <a:extLst/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200" b="1" dirty="0" smtClean="0">
                <a:solidFill>
                  <a:srgbClr val="111111"/>
                </a:solidFill>
                <a:latin typeface="나눔고딕 ExtraBold" pitchFamily="50" charset="-127"/>
                <a:ea typeface="나눔고딕 ExtraBold" pitchFamily="50" charset="-127"/>
              </a:rPr>
              <a:t>CHAPTER 08</a:t>
            </a:r>
            <a:r>
              <a:rPr lang="en-US" altLang="ko-KR" sz="2000" b="1" dirty="0" smtClean="0">
                <a:solidFill>
                  <a:srgbClr val="111111"/>
                </a:solidFill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2000" b="1" dirty="0" smtClean="0">
                <a:solidFill>
                  <a:srgbClr val="111111"/>
                </a:solidFill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sz="5500" b="1" dirty="0" smtClean="0">
                <a:latin typeface="+mn-ea"/>
                <a:ea typeface="+mn-ea"/>
              </a:rPr>
              <a:t>순</a:t>
            </a:r>
            <a:r>
              <a:rPr lang="ko-KR" altLang="en-US" sz="5500" b="1" dirty="0">
                <a:latin typeface="+mn-ea"/>
                <a:ea typeface="+mn-ea"/>
              </a:rPr>
              <a:t>차</a:t>
            </a:r>
            <a:r>
              <a:rPr lang="ko-KR" altLang="en-US" sz="5500" b="1" dirty="0" smtClean="0">
                <a:latin typeface="+mn-ea"/>
                <a:ea typeface="+mn-ea"/>
              </a:rPr>
              <a:t>논리회로의 해석 및 합성</a:t>
            </a:r>
            <a:r>
              <a:rPr lang="en-US" altLang="ko-KR" sz="4000" dirty="0" smtClean="0">
                <a:latin typeface="나눔고딕 ExtraBold" pitchFamily="50" charset="-127"/>
                <a:ea typeface="나눔고딕 ExtraBold" pitchFamily="50" charset="-127"/>
              </a:rPr>
              <a:t/>
            </a:r>
            <a:br>
              <a:rPr lang="en-US" altLang="ko-KR" sz="4000" dirty="0" smtClean="0">
                <a:latin typeface="나눔고딕 ExtraBold" pitchFamily="50" charset="-127"/>
                <a:ea typeface="나눔고딕 ExtraBold" pitchFamily="50" charset="-127"/>
              </a:rPr>
            </a:br>
            <a:r>
              <a:rPr lang="en-US" altLang="ko-KR" sz="2200" dirty="0" smtClean="0">
                <a:solidFill>
                  <a:schemeClr val="bg2">
                    <a:lumMod val="50000"/>
                  </a:schemeClr>
                </a:solidFill>
                <a:latin typeface="휴먼편지체" pitchFamily="18" charset="-127"/>
                <a:ea typeface="휴먼편지체" pitchFamily="18" charset="-127"/>
              </a:rPr>
              <a:t>Analysis/Synthesis of Sequential Circuits</a:t>
            </a:r>
            <a:endParaRPr lang="en-US" altLang="ko-KR" sz="2200" b="1" dirty="0" smtClean="0">
              <a:solidFill>
                <a:schemeClr val="accent6">
                  <a:lumMod val="50000"/>
                </a:schemeClr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5515337"/>
            <a:ext cx="2376264" cy="3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6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30194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0386" y="1700808"/>
            <a:ext cx="2105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00190" y="162398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chemeClr val="accent4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󰃚</a:t>
            </a:r>
            <a:r>
              <a:rPr lang="ko-KR" altLang="en-US" kern="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7452320" cy="252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03795" y="2022816"/>
            <a:ext cx="617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제어 </a:t>
            </a:r>
            <a:r>
              <a:rPr lang="ko-KR" altLang="en-US" dirty="0"/>
              <a:t>입력변수 </a:t>
            </a:r>
            <a:r>
              <a:rPr lang="en-US" altLang="ko-KR" i="1" dirty="0" smtClean="0"/>
              <a:t>x</a:t>
            </a:r>
            <a:r>
              <a:rPr lang="ko-KR" altLang="en-US" dirty="0" smtClean="0"/>
              <a:t>에 따라 다른 동작을 수행하는 </a:t>
            </a:r>
            <a:r>
              <a:rPr lang="ko-KR" altLang="en-US" dirty="0" err="1" smtClean="0"/>
              <a:t>상태머신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910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8191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225327"/>
            <a:ext cx="3829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93142" y="1556792"/>
            <a:ext cx="5567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NAND-NAND </a:t>
            </a:r>
            <a:r>
              <a:rPr lang="ko-KR" altLang="en-US" dirty="0" smtClean="0"/>
              <a:t>구조의 </a:t>
            </a:r>
            <a:r>
              <a:rPr lang="en-US" altLang="ko-KR" dirty="0"/>
              <a:t>AND-OR </a:t>
            </a:r>
            <a:r>
              <a:rPr lang="ko-KR" altLang="en-US" dirty="0"/>
              <a:t>등가를 적용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4237" y="1628800"/>
            <a:ext cx="2624187" cy="1248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237" y="2361152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9690" y="2348880"/>
            <a:ext cx="1772592" cy="29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5446" y="3010984"/>
            <a:ext cx="6866954" cy="328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764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800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7755" y="1772816"/>
            <a:ext cx="6463647" cy="355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5066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20764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99592" y="1484784"/>
            <a:ext cx="7751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동기식</a:t>
            </a:r>
            <a:r>
              <a:rPr lang="ko-KR" altLang="en-US" dirty="0" smtClean="0"/>
              <a:t> </a:t>
            </a:r>
            <a:r>
              <a:rPr lang="ko-KR" altLang="en-US" dirty="0"/>
              <a:t>회로는 모든 </a:t>
            </a:r>
            <a:r>
              <a:rPr lang="ko-KR" altLang="en-US" dirty="0" err="1"/>
              <a:t>플립플롭에</a:t>
            </a:r>
            <a:r>
              <a:rPr lang="ko-KR" altLang="en-US" dirty="0"/>
              <a:t> 같은 </a:t>
            </a:r>
            <a:r>
              <a:rPr lang="ko-KR" altLang="en-US" dirty="0" err="1"/>
              <a:t>클록이</a:t>
            </a:r>
            <a:r>
              <a:rPr lang="ko-KR" altLang="en-US" dirty="0"/>
              <a:t> 가해지는 반면</a:t>
            </a:r>
            <a:r>
              <a:rPr lang="en-US" altLang="ko-KR" dirty="0"/>
              <a:t>, </a:t>
            </a:r>
            <a:r>
              <a:rPr lang="ko-KR" altLang="en-US" dirty="0" err="1" smtClean="0"/>
              <a:t>비동기식은</a:t>
            </a:r>
            <a:r>
              <a:rPr lang="ko-KR" altLang="en-US" i="1" dirty="0" smtClean="0"/>
              <a:t> </a:t>
            </a:r>
            <a:r>
              <a:rPr lang="en-US" altLang="ko-KR" i="1" dirty="0"/>
              <a:t>CK</a:t>
            </a:r>
            <a:r>
              <a:rPr lang="ko-KR" altLang="en-US" dirty="0"/>
              <a:t>가 첫 번째 비트의 </a:t>
            </a:r>
            <a:r>
              <a:rPr lang="ko-KR" altLang="en-US" dirty="0" err="1"/>
              <a:t>클록단자에만</a:t>
            </a:r>
            <a:r>
              <a:rPr lang="ko-KR" altLang="en-US" dirty="0"/>
              <a:t> 가해지고</a:t>
            </a:r>
            <a:r>
              <a:rPr lang="en-US" altLang="ko-KR" dirty="0"/>
              <a:t>, LSB</a:t>
            </a:r>
            <a:r>
              <a:rPr lang="ko-KR" altLang="en-US" dirty="0"/>
              <a:t>인 </a:t>
            </a:r>
            <a:r>
              <a:rPr lang="en-US" altLang="ko-KR" i="1" dirty="0"/>
              <a:t>Q</a:t>
            </a:r>
            <a:r>
              <a:rPr lang="en-US" altLang="ko-KR" baseline="-25000" dirty="0"/>
              <a:t>1</a:t>
            </a:r>
            <a:r>
              <a:rPr lang="ko-KR" altLang="en-US" dirty="0"/>
              <a:t> 출력이 다음 비트의 </a:t>
            </a:r>
            <a:r>
              <a:rPr lang="ko-KR" altLang="en-US" dirty="0" err="1"/>
              <a:t>클록단자에</a:t>
            </a:r>
            <a:r>
              <a:rPr lang="ko-KR" altLang="en-US" dirty="0"/>
              <a:t> 가해진다</a:t>
            </a:r>
            <a:r>
              <a:rPr lang="en-US" altLang="ko-KR" dirty="0"/>
              <a:t>. </a:t>
            </a:r>
            <a:r>
              <a:rPr lang="ko-KR" altLang="en-US" dirty="0" err="1" smtClean="0"/>
              <a:t>클록이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LSB</a:t>
            </a:r>
            <a:r>
              <a:rPr lang="ko-KR" altLang="en-US" dirty="0"/>
              <a:t>에서 </a:t>
            </a:r>
            <a:r>
              <a:rPr lang="en-US" altLang="ko-KR" dirty="0"/>
              <a:t>MSB</a:t>
            </a:r>
            <a:r>
              <a:rPr lang="ko-KR" altLang="en-US" dirty="0"/>
              <a:t>쪽으로 물결</a:t>
            </a:r>
            <a:r>
              <a:rPr lang="en-US" altLang="ko-KR" dirty="0"/>
              <a:t>(</a:t>
            </a:r>
            <a:r>
              <a:rPr lang="ko-KR" altLang="en-US" dirty="0" err="1"/>
              <a:t>리플</a:t>
            </a:r>
            <a:r>
              <a:rPr lang="en-US" altLang="ko-KR" dirty="0"/>
              <a:t>)</a:t>
            </a:r>
            <a:r>
              <a:rPr lang="en-US" altLang="ko-KR" baseline="30000" dirty="0"/>
              <a:t>ripple</a:t>
            </a:r>
            <a:r>
              <a:rPr lang="ko-KR" altLang="en-US" dirty="0"/>
              <a:t>처럼 흘러가는 형태를 </a:t>
            </a:r>
            <a:r>
              <a:rPr lang="ko-KR" altLang="en-US" dirty="0" smtClean="0"/>
              <a:t>보이므로 </a:t>
            </a:r>
            <a:r>
              <a:rPr lang="ko-KR" altLang="en-US" dirty="0" err="1"/>
              <a:t>비동기식</a:t>
            </a:r>
            <a:r>
              <a:rPr lang="ko-KR" altLang="en-US" dirty="0"/>
              <a:t> </a:t>
            </a:r>
            <a:r>
              <a:rPr lang="ko-KR" altLang="en-US" dirty="0" err="1"/>
              <a:t>리플</a:t>
            </a:r>
            <a:r>
              <a:rPr lang="ko-KR" altLang="en-US" dirty="0"/>
              <a:t> </a:t>
            </a:r>
            <a:r>
              <a:rPr lang="ko-KR" altLang="en-US" dirty="0" smtClean="0"/>
              <a:t>회로라고도 부름</a:t>
            </a:r>
            <a:endParaRPr lang="en-US" altLang="ko-KR" dirty="0" smtClean="0"/>
          </a:p>
          <a:p>
            <a:r>
              <a:rPr lang="ko-KR" altLang="en-US" dirty="0" smtClean="0"/>
              <a:t>고속동작에는 불리하지만 회로의 면적 및 난이도 감소의 목적으로 사용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1227" y="302221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chemeClr val="accent4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󰃚</a:t>
            </a:r>
            <a:r>
              <a:rPr lang="ko-KR" altLang="en-US" kern="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47456"/>
            <a:ext cx="5546774" cy="150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81128"/>
            <a:ext cx="5616624" cy="213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095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82838"/>
            <a:ext cx="7416824" cy="197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82838"/>
            <a:ext cx="3382119" cy="22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6011787" cy="2879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03455"/>
            <a:ext cx="4721894" cy="29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8925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532440" cy="117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60848"/>
            <a:ext cx="4652962" cy="154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145" y="3309981"/>
            <a:ext cx="6096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7617" y="5170974"/>
            <a:ext cx="3617344" cy="128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7617" y="3679550"/>
            <a:ext cx="5382838" cy="14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453336"/>
            <a:ext cx="7748935" cy="17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45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기타 회로 설계 기법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1400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1628800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전원 </a:t>
            </a:r>
            <a:r>
              <a:rPr lang="en-US" altLang="ko-KR" i="1" dirty="0"/>
              <a:t>V</a:t>
            </a:r>
            <a:r>
              <a:rPr lang="en-US" altLang="ko-KR" i="1" baseline="-25000" dirty="0"/>
              <a:t>DD</a:t>
            </a:r>
            <a:r>
              <a:rPr lang="ko-KR" altLang="en-US" dirty="0"/>
              <a:t>가 완전히 </a:t>
            </a:r>
            <a:r>
              <a:rPr lang="ko-KR" altLang="en-US" dirty="0" err="1"/>
              <a:t>셋업되는</a:t>
            </a:r>
            <a:r>
              <a:rPr lang="ko-KR" altLang="en-US" dirty="0"/>
              <a:t> 몇 백 </a:t>
            </a:r>
            <a:r>
              <a:rPr lang="en-US" altLang="ko-KR" dirty="0" err="1"/>
              <a:t>msec</a:t>
            </a:r>
            <a:r>
              <a:rPr lang="en-US" altLang="ko-KR" dirty="0"/>
              <a:t> </a:t>
            </a:r>
            <a:r>
              <a:rPr lang="ko-KR" altLang="en-US" dirty="0" smtClean="0"/>
              <a:t>동안을 </a:t>
            </a:r>
            <a:r>
              <a:rPr lang="ko-KR" altLang="en-US" dirty="0"/>
              <a:t>파워 업 시간</a:t>
            </a:r>
            <a:r>
              <a:rPr lang="en-US" altLang="ko-KR" dirty="0"/>
              <a:t>(power-up time)</a:t>
            </a:r>
            <a:r>
              <a:rPr lang="ko-KR" altLang="en-US" dirty="0"/>
              <a:t>이라 부른다</a:t>
            </a:r>
            <a:r>
              <a:rPr lang="en-US" altLang="ko-KR" dirty="0"/>
              <a:t>. </a:t>
            </a:r>
            <a:r>
              <a:rPr lang="ko-KR" altLang="en-US" dirty="0" smtClean="0"/>
              <a:t>일반적으로 </a:t>
            </a:r>
            <a:r>
              <a:rPr lang="ko-KR" altLang="en-US" dirty="0"/>
              <a:t>파워 업 회로가 </a:t>
            </a:r>
            <a:r>
              <a:rPr lang="ko-KR" altLang="en-US" dirty="0" smtClean="0"/>
              <a:t>있어서</a:t>
            </a:r>
            <a:r>
              <a:rPr lang="en-US" altLang="ko-KR" dirty="0" smtClean="0"/>
              <a:t> 1</a:t>
            </a:r>
            <a:r>
              <a:rPr lang="ko-KR" altLang="en-US" dirty="0"/>
              <a:t>개의 펄스가 파워 업 시간 동안 발생하며</a:t>
            </a:r>
            <a:r>
              <a:rPr lang="en-US" altLang="ko-KR" dirty="0"/>
              <a:t>, </a:t>
            </a:r>
            <a:r>
              <a:rPr lang="ko-KR" altLang="en-US" dirty="0"/>
              <a:t>이후로는 다시 발생하지 않는다</a:t>
            </a:r>
            <a:r>
              <a:rPr lang="en-US" altLang="ko-KR" dirty="0"/>
              <a:t>. </a:t>
            </a:r>
            <a:r>
              <a:rPr lang="ko-KR" altLang="en-US" dirty="0"/>
              <a:t>파워 업 펄스는 순차논리회로를 초기화하는 데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22934"/>
            <a:ext cx="4248472" cy="189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11276"/>
            <a:ext cx="3532109" cy="171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49949"/>
            <a:ext cx="26193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71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기타 회로 설계 기법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5631"/>
            <a:ext cx="6120680" cy="244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5064"/>
            <a:ext cx="3528392" cy="235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45941" y="1124744"/>
            <a:ext cx="3578224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ko-KR" altLang="en-US" sz="2200" b="1" dirty="0" err="1" smtClean="0">
                <a:solidFill>
                  <a:schemeClr val="accent2"/>
                </a:solidFill>
                <a:latin typeface="+mn-ea"/>
                <a:ea typeface="+mn-ea"/>
              </a:rPr>
              <a:t>리셋</a:t>
            </a:r>
            <a:r>
              <a:rPr lang="ko-KR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 가능한 </a:t>
            </a:r>
            <a:r>
              <a:rPr lang="en-US" altLang="ko-KR" sz="2200" b="1" dirty="0" smtClean="0">
                <a:solidFill>
                  <a:schemeClr val="accent2"/>
                </a:solidFill>
                <a:latin typeface="+mn-ea"/>
                <a:ea typeface="+mn-ea"/>
              </a:rPr>
              <a:t>D </a:t>
            </a:r>
            <a:r>
              <a:rPr lang="ko-KR" altLang="en-US" sz="2200" b="1" dirty="0" err="1" smtClean="0">
                <a:solidFill>
                  <a:schemeClr val="accent2"/>
                </a:solidFill>
                <a:latin typeface="+mn-ea"/>
                <a:ea typeface="+mn-ea"/>
              </a:rPr>
              <a:t>플립플롭</a:t>
            </a:r>
            <a:endParaRPr lang="en-US" altLang="ko-KR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3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기타 회로 설계 기법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11144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7584" y="1556792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출력신호를 </a:t>
            </a:r>
            <a:r>
              <a:rPr lang="ko-KR" altLang="en-US" dirty="0" err="1" smtClean="0"/>
              <a:t>피드백하여</a:t>
            </a:r>
            <a:r>
              <a:rPr lang="ko-KR" altLang="en-US" dirty="0" smtClean="0"/>
              <a:t> </a:t>
            </a:r>
            <a:r>
              <a:rPr lang="ko-KR" altLang="en-US" dirty="0" err="1"/>
              <a:t>리셋단자에</a:t>
            </a:r>
            <a:r>
              <a:rPr lang="ko-KR" altLang="en-US" dirty="0"/>
              <a:t> </a:t>
            </a:r>
            <a:r>
              <a:rPr lang="ko-KR" altLang="en-US" dirty="0" smtClean="0"/>
              <a:t>가함으로써 원하지 않는 상태를 제거할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0780" y="2564904"/>
            <a:ext cx="2489320" cy="254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07567"/>
            <a:ext cx="321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92896"/>
            <a:ext cx="4965551" cy="14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50316"/>
            <a:ext cx="4248472" cy="191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01" y="6075311"/>
            <a:ext cx="7256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두 </a:t>
            </a:r>
            <a:r>
              <a:rPr lang="ko-KR" altLang="en-US" dirty="0" err="1"/>
              <a:t>클록</a:t>
            </a:r>
            <a:r>
              <a:rPr lang="ko-KR" altLang="en-US" dirty="0"/>
              <a:t> 에지 사이의 위상 차이를 검출하는 위상 비교기로 사용</a:t>
            </a:r>
          </a:p>
        </p:txBody>
      </p:sp>
    </p:spTree>
    <p:extLst>
      <p:ext uri="{BB962C8B-B14F-4D97-AF65-F5344CB8AC3E}">
        <p14:creationId xmlns:p14="http://schemas.microsoft.com/office/powerpoint/2010/main" xmlns="" val="3566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논리도 합성 체계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합성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9402" y="4375002"/>
            <a:ext cx="7236296" cy="121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87" y="1777332"/>
            <a:ext cx="4335760" cy="1661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99592" y="3851756"/>
            <a:ext cx="710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핵심 과정은 </a:t>
            </a:r>
            <a:r>
              <a:rPr lang="ko-KR" altLang="en-US" dirty="0" err="1" smtClean="0"/>
              <a:t>상태표로부터</a:t>
            </a:r>
            <a:r>
              <a:rPr lang="ko-KR" altLang="en-US" dirty="0" smtClean="0"/>
              <a:t> </a:t>
            </a:r>
            <a:r>
              <a:rPr lang="ko-KR" altLang="en-US" dirty="0" err="1"/>
              <a:t>플립플롭</a:t>
            </a:r>
            <a:r>
              <a:rPr lang="ko-KR" altLang="en-US" dirty="0"/>
              <a:t> 입력방정식을 </a:t>
            </a:r>
            <a:r>
              <a:rPr lang="ko-KR" altLang="en-US" dirty="0" smtClean="0"/>
              <a:t>도출하는 과정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11560" y="1124744"/>
            <a:ext cx="710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제시되는 동작의 </a:t>
            </a:r>
            <a:r>
              <a:rPr lang="ko-KR" altLang="en-US" dirty="0" err="1" smtClean="0"/>
              <a:t>상태도를</a:t>
            </a:r>
            <a:r>
              <a:rPr lang="ko-KR" altLang="en-US" dirty="0" smtClean="0"/>
              <a:t> 작성하고 최종 </a:t>
            </a:r>
            <a:r>
              <a:rPr lang="ko-KR" altLang="en-US" dirty="0" err="1" smtClean="0"/>
              <a:t>논리도를</a:t>
            </a:r>
            <a:r>
              <a:rPr lang="ko-KR" altLang="en-US" dirty="0" smtClean="0"/>
              <a:t> 합성하는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5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</p:grpSpPr>
        <p:sp>
          <p:nvSpPr>
            <p:cNvPr id="7179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180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181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182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183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184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185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adFill rotWithShape="1">
              <a:gsLst>
                <a:gs pos="0">
                  <a:srgbClr val="D25C1C"/>
                </a:gs>
                <a:gs pos="100000">
                  <a:srgbClr val="F36B2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174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rgbClr val="DE610C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7175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  <p:grpSp>
        <p:nvGrpSpPr>
          <p:cNvPr id="33" name="Group 123"/>
          <p:cNvGrpSpPr>
            <a:grpSpLocks/>
          </p:cNvGrpSpPr>
          <p:nvPr/>
        </p:nvGrpSpPr>
        <p:grpSpPr bwMode="auto">
          <a:xfrm>
            <a:off x="485152" y="2996952"/>
            <a:ext cx="3991027" cy="294449"/>
            <a:chOff x="1258" y="1919"/>
            <a:chExt cx="4194" cy="317"/>
          </a:xfrm>
        </p:grpSpPr>
        <p:sp>
          <p:nvSpPr>
            <p:cNvPr id="34" name="Rectangle 60"/>
            <p:cNvSpPr>
              <a:spLocks noChangeArrowheads="1"/>
            </p:cNvSpPr>
            <p:nvPr/>
          </p:nvSpPr>
          <p:spPr bwMode="auto">
            <a:xfrm>
              <a:off x="1338" y="1937"/>
              <a:ext cx="4114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0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b="1" dirty="0" smtClean="0">
                  <a:solidFill>
                    <a:prstClr val="black"/>
                  </a:solidFill>
                  <a:latin typeface="+mn-ea"/>
                  <a:ea typeface="+mn-ea"/>
                </a:rPr>
                <a:t>순차논리회로의 합성</a:t>
              </a:r>
              <a:r>
                <a:rPr kumimoji="0" lang="ko-KR" altLang="en-US" sz="1500" b="1" dirty="0" smtClean="0">
                  <a:solidFill>
                    <a:prstClr val="black"/>
                  </a:solidFill>
                  <a:latin typeface="맑은 고딕"/>
                </a:rPr>
                <a:t> </a:t>
              </a:r>
              <a:endParaRPr kumimoji="0" lang="en-US" altLang="en-US" sz="1500" b="1" dirty="0">
                <a:solidFill>
                  <a:prstClr val="black"/>
                </a:solidFill>
                <a:latin typeface="맑은 고딕"/>
              </a:endParaRPr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1258" y="1919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1500" dirty="0">
                  <a:solidFill>
                    <a:srgbClr val="F8F8F8"/>
                  </a:solidFill>
                  <a:ea typeface="맑은 고딕" pitchFamily="50" charset="-127"/>
                </a:rPr>
                <a:t>8</a:t>
              </a:r>
              <a:r>
                <a:rPr kumimoji="0" lang="en-US" altLang="en-US" sz="1500" dirty="0" smtClean="0">
                  <a:solidFill>
                    <a:srgbClr val="F8F8F8"/>
                  </a:solidFill>
                  <a:ea typeface="맑은 고딕" pitchFamily="50" charset="-127"/>
                </a:rPr>
                <a:t>.2</a:t>
              </a:r>
              <a:endParaRPr kumimoji="0" lang="en-US" altLang="ko-KR" sz="1500" dirty="0">
                <a:solidFill>
                  <a:srgbClr val="F8F8F8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36" name="Group 122"/>
          <p:cNvGrpSpPr>
            <a:grpSpLocks/>
          </p:cNvGrpSpPr>
          <p:nvPr/>
        </p:nvGrpSpPr>
        <p:grpSpPr bwMode="auto">
          <a:xfrm>
            <a:off x="485155" y="1844825"/>
            <a:ext cx="3989124" cy="936293"/>
            <a:chOff x="1258" y="1541"/>
            <a:chExt cx="4192" cy="1008"/>
          </a:xfrm>
        </p:grpSpPr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1338" y="1559"/>
              <a:ext cx="4112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1"/>
            </a:gradFill>
            <a:ln w="28575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b="1" dirty="0" smtClean="0">
                  <a:latin typeface="+mn-lt"/>
                  <a:ea typeface="+mn-ea"/>
                </a:rPr>
                <a:t>순차논리회로의 해석</a:t>
              </a:r>
              <a:endParaRPr kumimoji="0" lang="en-US" altLang="en-US" sz="1500" b="1" dirty="0">
                <a:latin typeface="+mn-lt"/>
                <a:ea typeface="+mn-ea"/>
              </a:endParaRPr>
            </a:p>
          </p:txBody>
        </p:sp>
        <p:sp>
          <p:nvSpPr>
            <p:cNvPr id="38" name="AutoShape 27"/>
            <p:cNvSpPr>
              <a:spLocks noChangeArrowheads="1"/>
            </p:cNvSpPr>
            <p:nvPr/>
          </p:nvSpPr>
          <p:spPr bwMode="auto">
            <a:xfrm>
              <a:off x="1258" y="1541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1500" dirty="0" smtClean="0">
                  <a:solidFill>
                    <a:srgbClr val="F8F8F8"/>
                  </a:solidFill>
                  <a:ea typeface="맑은 고딕" pitchFamily="50" charset="-127"/>
                </a:rPr>
                <a:t>8.1</a:t>
              </a:r>
              <a:endParaRPr kumimoji="0" lang="en-US" altLang="ko-KR" sz="1500" b="1" dirty="0">
                <a:latin typeface="굴림" charset="-127"/>
                <a:ea typeface="맑은 고딕" pitchFamily="50" charset="-127"/>
              </a:endParaRP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1338" y="1896"/>
              <a:ext cx="4112" cy="653"/>
            </a:xfrm>
            <a:prstGeom prst="roundRect">
              <a:avLst>
                <a:gd name="adj" fmla="val 16667"/>
              </a:avLst>
            </a:prstGeom>
            <a:noFill/>
            <a:ln w="28575" algn="ctr">
              <a:noFill/>
              <a:round/>
              <a:headEnd/>
              <a:tailEnd/>
            </a:ln>
            <a:effectLst/>
          </p:spPr>
          <p:txBody>
            <a:bodyPr wrap="none" lIns="252000" tIns="45696" rIns="91390" bIns="45696" anchor="t" anchorCtr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latin typeface="+mn-lt"/>
                  <a:ea typeface="+mn-ea"/>
                </a:rPr>
                <a:t>8.1.1 </a:t>
              </a:r>
              <a:r>
                <a:rPr kumimoji="0" lang="ko-KR" altLang="en-US" sz="1400" b="1" dirty="0" smtClean="0">
                  <a:latin typeface="+mn-lt"/>
                  <a:ea typeface="+mn-ea"/>
                </a:rPr>
                <a:t>순차논리회로의 해석 방법</a:t>
              </a:r>
              <a:endParaRPr kumimoji="0" lang="en-US" altLang="ko-KR" sz="1400" b="1" dirty="0" smtClean="0">
                <a:latin typeface="+mn-lt"/>
                <a:ea typeface="+mn-ea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en-US" sz="1400" b="1" dirty="0" smtClean="0">
                  <a:latin typeface="+mn-lt"/>
                  <a:ea typeface="+mn-ea"/>
                </a:rPr>
                <a:t>8.1.2 </a:t>
              </a:r>
              <a:r>
                <a:rPr kumimoji="0" lang="ko-KR" altLang="en-US" sz="1400" b="1" dirty="0" smtClean="0">
                  <a:latin typeface="+mn-lt"/>
                  <a:ea typeface="+mn-ea"/>
                </a:rPr>
                <a:t>기타 회로 설계 기법</a:t>
              </a:r>
              <a:endParaRPr kumimoji="0" lang="en-US" altLang="ko-KR" sz="1400" b="1" dirty="0" smtClean="0">
                <a:latin typeface="+mn-lt"/>
                <a:ea typeface="+mn-ea"/>
              </a:endParaRPr>
            </a:p>
          </p:txBody>
        </p:sp>
      </p:grpSp>
      <p:grpSp>
        <p:nvGrpSpPr>
          <p:cNvPr id="39" name="Group 123"/>
          <p:cNvGrpSpPr>
            <a:grpSpLocks/>
          </p:cNvGrpSpPr>
          <p:nvPr/>
        </p:nvGrpSpPr>
        <p:grpSpPr bwMode="auto">
          <a:xfrm>
            <a:off x="508965" y="4221088"/>
            <a:ext cx="3991027" cy="294450"/>
            <a:chOff x="1258" y="1919"/>
            <a:chExt cx="4194" cy="317"/>
          </a:xfrm>
        </p:grpSpPr>
        <p:sp>
          <p:nvSpPr>
            <p:cNvPr id="40" name="Rectangle 60"/>
            <p:cNvSpPr>
              <a:spLocks noChangeArrowheads="1"/>
            </p:cNvSpPr>
            <p:nvPr/>
          </p:nvSpPr>
          <p:spPr bwMode="auto">
            <a:xfrm>
              <a:off x="1338" y="1937"/>
              <a:ext cx="4114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0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b="1" dirty="0" smtClean="0">
                  <a:latin typeface="+mn-lt"/>
                  <a:ea typeface="+mn-ea"/>
                </a:rPr>
                <a:t>카운터</a:t>
              </a:r>
            </a:p>
          </p:txBody>
        </p:sp>
        <p:sp>
          <p:nvSpPr>
            <p:cNvPr id="41" name="AutoShape 31"/>
            <p:cNvSpPr>
              <a:spLocks noChangeArrowheads="1"/>
            </p:cNvSpPr>
            <p:nvPr/>
          </p:nvSpPr>
          <p:spPr bwMode="auto">
            <a:xfrm>
              <a:off x="1258" y="1919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1500" dirty="0">
                  <a:solidFill>
                    <a:srgbClr val="F8F8F8"/>
                  </a:solidFill>
                  <a:ea typeface="맑은 고딕" pitchFamily="50" charset="-127"/>
                </a:rPr>
                <a:t>8</a:t>
              </a:r>
              <a:r>
                <a:rPr kumimoji="0" lang="en-US" altLang="en-US" sz="1500" dirty="0" smtClean="0">
                  <a:solidFill>
                    <a:srgbClr val="F8F8F8"/>
                  </a:solidFill>
                  <a:ea typeface="맑은 고딕" pitchFamily="50" charset="-127"/>
                </a:rPr>
                <a:t>.3</a:t>
              </a:r>
              <a:endParaRPr kumimoji="0" lang="en-US" altLang="ko-KR" sz="1500" dirty="0">
                <a:solidFill>
                  <a:srgbClr val="F8F8F8"/>
                </a:solidFill>
                <a:ea typeface="맑은 고딕" pitchFamily="50" charset="-127"/>
              </a:endParaRPr>
            </a:p>
          </p:txBody>
        </p:sp>
      </p:grpSp>
      <p:grpSp>
        <p:nvGrpSpPr>
          <p:cNvPr id="42" name="Group 123"/>
          <p:cNvGrpSpPr>
            <a:grpSpLocks/>
          </p:cNvGrpSpPr>
          <p:nvPr/>
        </p:nvGrpSpPr>
        <p:grpSpPr bwMode="auto">
          <a:xfrm>
            <a:off x="4788024" y="1861544"/>
            <a:ext cx="3991027" cy="294450"/>
            <a:chOff x="1258" y="1919"/>
            <a:chExt cx="4194" cy="317"/>
          </a:xfrm>
        </p:grpSpPr>
        <p:sp>
          <p:nvSpPr>
            <p:cNvPr id="43" name="Rectangle 60"/>
            <p:cNvSpPr>
              <a:spLocks noChangeArrowheads="1"/>
            </p:cNvSpPr>
            <p:nvPr/>
          </p:nvSpPr>
          <p:spPr bwMode="auto">
            <a:xfrm>
              <a:off x="1338" y="1937"/>
              <a:ext cx="4114" cy="2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1D1D1"/>
                </a:gs>
              </a:gsLst>
              <a:lin ang="5400000" scaled="0"/>
            </a:gradFill>
            <a:ln w="19050" algn="ctr">
              <a:noFill/>
              <a:round/>
              <a:headEnd/>
              <a:tailEnd/>
            </a:ln>
            <a:effectLst>
              <a:outerShdw dist="17961" dir="18900000" algn="ctr" rotWithShape="0">
                <a:schemeClr val="bg1">
                  <a:lumMod val="75000"/>
                </a:schemeClr>
              </a:outerShdw>
            </a:effectLst>
          </p:spPr>
          <p:txBody>
            <a:bodyPr lIns="683629" tIns="45696" rIns="91390" bIns="45696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b="1" dirty="0" err="1" smtClean="0">
                  <a:latin typeface="+mn-lt"/>
                  <a:ea typeface="+mn-ea"/>
                </a:rPr>
                <a:t>클록</a:t>
              </a:r>
              <a:r>
                <a:rPr kumimoji="0" lang="ko-KR" altLang="en-US" sz="1500" b="1" dirty="0" smtClean="0">
                  <a:latin typeface="+mn-lt"/>
                  <a:ea typeface="+mn-ea"/>
                </a:rPr>
                <a:t> 주파수 변환</a:t>
              </a:r>
            </a:p>
          </p:txBody>
        </p:sp>
        <p:sp>
          <p:nvSpPr>
            <p:cNvPr id="44" name="AutoShape 31"/>
            <p:cNvSpPr>
              <a:spLocks noChangeArrowheads="1"/>
            </p:cNvSpPr>
            <p:nvPr/>
          </p:nvSpPr>
          <p:spPr bwMode="auto">
            <a:xfrm>
              <a:off x="1258" y="1919"/>
              <a:ext cx="398" cy="317"/>
            </a:xfrm>
            <a:prstGeom prst="hexagon">
              <a:avLst>
                <a:gd name="adj" fmla="val 31388"/>
                <a:gd name="vf" fmla="val 115470"/>
              </a:avLst>
            </a:prstGeom>
            <a:gradFill rotWithShape="1">
              <a:gsLst>
                <a:gs pos="0">
                  <a:srgbClr val="777777"/>
                </a:gs>
                <a:gs pos="100000">
                  <a:srgbClr val="4B4B4B"/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EAEAEA"/>
              </a:prstShdw>
            </a:effectLst>
          </p:spPr>
          <p:txBody>
            <a:bodyPr wrap="none" anchor="ctr"/>
            <a:lstStyle/>
            <a:p>
              <a:pPr algn="ctr"/>
              <a:r>
                <a:rPr kumimoji="0" lang="en-US" altLang="en-US" sz="1500" dirty="0">
                  <a:solidFill>
                    <a:srgbClr val="F8F8F8"/>
                  </a:solidFill>
                  <a:ea typeface="맑은 고딕" pitchFamily="50" charset="-127"/>
                </a:rPr>
                <a:t>8</a:t>
              </a:r>
              <a:r>
                <a:rPr kumimoji="0" lang="en-US" altLang="en-US" sz="1500" dirty="0" smtClean="0">
                  <a:solidFill>
                    <a:srgbClr val="F8F8F8"/>
                  </a:solidFill>
                  <a:ea typeface="맑은 고딕" pitchFamily="50" charset="-127"/>
                </a:rPr>
                <a:t>.4</a:t>
              </a:r>
              <a:endParaRPr kumimoji="0" lang="en-US" altLang="ko-KR" sz="1500" dirty="0">
                <a:solidFill>
                  <a:srgbClr val="F8F8F8"/>
                </a:solidFill>
                <a:ea typeface="맑은 고딕" pitchFamily="50" charset="-127"/>
              </a:endParaRPr>
            </a:p>
          </p:txBody>
        </p:sp>
      </p:grpSp>
      <p:sp>
        <p:nvSpPr>
          <p:cNvPr id="51" name="Rectangle 63"/>
          <p:cNvSpPr>
            <a:spLocks noChangeArrowheads="1"/>
          </p:cNvSpPr>
          <p:nvPr/>
        </p:nvSpPr>
        <p:spPr bwMode="auto">
          <a:xfrm>
            <a:off x="536496" y="3301605"/>
            <a:ext cx="3819480" cy="77546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latin typeface="+mn-lt"/>
                <a:ea typeface="+mn-ea"/>
              </a:rPr>
              <a:t>8</a:t>
            </a:r>
            <a:r>
              <a:rPr kumimoji="0" lang="en-US" altLang="ko-KR" sz="1400" b="1" dirty="0" smtClean="0">
                <a:latin typeface="+mn-lt"/>
                <a:ea typeface="+mn-ea"/>
              </a:rPr>
              <a:t>.2.1 </a:t>
            </a:r>
            <a:r>
              <a:rPr kumimoji="0" lang="ko-KR" altLang="en-US" sz="1400" b="1" dirty="0" smtClean="0">
                <a:latin typeface="+mn-lt"/>
                <a:ea typeface="+mn-ea"/>
              </a:rPr>
              <a:t>논리도 합성 체계</a:t>
            </a:r>
            <a:endParaRPr kumimoji="0" lang="en-US" altLang="ko-KR" sz="1400" b="1" dirty="0" smtClean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latin typeface="+mn-lt"/>
                <a:ea typeface="+mn-ea"/>
              </a:rPr>
              <a:t>8.2.2 </a:t>
            </a:r>
            <a:r>
              <a:rPr kumimoji="0" lang="ko-KR" altLang="en-US" sz="1400" b="1" dirty="0" smtClean="0">
                <a:latin typeface="+mn-lt"/>
                <a:ea typeface="+mn-ea"/>
              </a:rPr>
              <a:t>상태의 </a:t>
            </a:r>
            <a:r>
              <a:rPr kumimoji="0" lang="ko-KR" altLang="en-US" sz="1400" b="1" dirty="0">
                <a:latin typeface="+mn-lt"/>
                <a:ea typeface="+mn-ea"/>
              </a:rPr>
              <a:t>개수가 </a:t>
            </a:r>
            <a:r>
              <a:rPr kumimoji="0" lang="en-US" altLang="ko-KR" sz="1400" b="1" dirty="0">
                <a:latin typeface="+mn-lt"/>
                <a:ea typeface="+mn-ea"/>
              </a:rPr>
              <a:t>2</a:t>
            </a:r>
            <a:r>
              <a:rPr kumimoji="0" lang="en-US" altLang="ko-KR" sz="1400" b="1" baseline="30000" dirty="0">
                <a:latin typeface="+mn-lt"/>
                <a:ea typeface="+mn-ea"/>
              </a:rPr>
              <a:t>N</a:t>
            </a:r>
            <a:r>
              <a:rPr kumimoji="0" lang="ko-KR" altLang="en-US" sz="1400" b="1" dirty="0">
                <a:latin typeface="+mn-lt"/>
                <a:ea typeface="+mn-ea"/>
              </a:rPr>
              <a:t>보다 적은 경우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en-US" sz="1400" b="1" dirty="0">
              <a:latin typeface="+mn-lt"/>
              <a:ea typeface="+mn-ea"/>
            </a:endParaRPr>
          </a:p>
        </p:txBody>
      </p:sp>
      <p:sp>
        <p:nvSpPr>
          <p:cNvPr id="52" name="Rectangle 63"/>
          <p:cNvSpPr>
            <a:spLocks noChangeArrowheads="1"/>
          </p:cNvSpPr>
          <p:nvPr/>
        </p:nvSpPr>
        <p:spPr bwMode="auto">
          <a:xfrm>
            <a:off x="536496" y="4534061"/>
            <a:ext cx="3819480" cy="1775259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latin typeface="+mn-lt"/>
                <a:ea typeface="+mn-ea"/>
              </a:rPr>
              <a:t>8.3.1 2</a:t>
            </a:r>
            <a:r>
              <a:rPr kumimoji="0" lang="ko-KR" altLang="en-US" sz="1400" b="1" dirty="0" smtClean="0">
                <a:latin typeface="+mn-lt"/>
                <a:ea typeface="+mn-ea"/>
              </a:rPr>
              <a:t>진 카운터</a:t>
            </a:r>
            <a:endParaRPr kumimoji="0" lang="en-US" altLang="ko-KR" sz="1400" b="1" dirty="0" smtClean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latin typeface="+mn-lt"/>
                <a:ea typeface="+mn-ea"/>
              </a:rPr>
              <a:t>8.3.2 </a:t>
            </a:r>
            <a:r>
              <a:rPr kumimoji="0" lang="ko-KR" altLang="en-US" sz="1400" b="1" dirty="0" err="1" smtClean="0">
                <a:latin typeface="+mn-lt"/>
                <a:ea typeface="+mn-ea"/>
              </a:rPr>
              <a:t>비동기식</a:t>
            </a:r>
            <a:r>
              <a:rPr kumimoji="0" lang="ko-KR" altLang="en-US" sz="1400" b="1" dirty="0" smtClean="0">
                <a:latin typeface="+mn-lt"/>
                <a:ea typeface="+mn-ea"/>
              </a:rPr>
              <a:t> 카운터</a:t>
            </a:r>
            <a:endParaRPr kumimoji="0" lang="en-US" altLang="ko-KR" sz="1400" b="1" dirty="0" smtClean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latin typeface="+mn-lt"/>
                <a:ea typeface="+mn-ea"/>
              </a:rPr>
              <a:t>8.3.3 </a:t>
            </a:r>
            <a:r>
              <a:rPr kumimoji="0" lang="ko-KR" altLang="en-US" sz="1400" b="1" dirty="0" smtClean="0">
                <a:latin typeface="+mn-lt"/>
                <a:ea typeface="+mn-ea"/>
              </a:rPr>
              <a:t>링 카운터</a:t>
            </a:r>
            <a:endParaRPr kumimoji="0" lang="en-US" altLang="ko-KR" sz="1400" b="1" dirty="0" smtClean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latin typeface="+mn-lt"/>
                <a:ea typeface="+mn-ea"/>
              </a:rPr>
              <a:t>8.3.4 </a:t>
            </a:r>
            <a:r>
              <a:rPr kumimoji="0" lang="ko-KR" altLang="en-US" sz="1400" b="1" dirty="0" err="1" smtClean="0">
                <a:latin typeface="+mn-lt"/>
                <a:ea typeface="+mn-ea"/>
              </a:rPr>
              <a:t>존슨</a:t>
            </a:r>
            <a:r>
              <a:rPr kumimoji="0" lang="ko-KR" altLang="en-US" sz="1400" b="1" dirty="0" smtClean="0">
                <a:latin typeface="+mn-lt"/>
                <a:ea typeface="+mn-ea"/>
              </a:rPr>
              <a:t> 카운터</a:t>
            </a:r>
            <a:endParaRPr kumimoji="0" lang="en-US" altLang="ko-KR" sz="1400" b="1" dirty="0" smtClean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latin typeface="+mn-lt"/>
                <a:ea typeface="+mn-ea"/>
              </a:rPr>
              <a:t>8.3.5 </a:t>
            </a:r>
            <a:r>
              <a:rPr kumimoji="0" lang="ko-KR" altLang="en-US" sz="1400" b="1" dirty="0" err="1" smtClean="0">
                <a:latin typeface="+mn-lt"/>
                <a:ea typeface="+mn-ea"/>
              </a:rPr>
              <a:t>그레이</a:t>
            </a:r>
            <a:r>
              <a:rPr kumimoji="0" lang="ko-KR" altLang="en-US" sz="1400" b="1" dirty="0" smtClean="0">
                <a:latin typeface="+mn-lt"/>
                <a:ea typeface="+mn-ea"/>
              </a:rPr>
              <a:t> 코</a:t>
            </a:r>
            <a:r>
              <a:rPr kumimoji="0" lang="ko-KR" altLang="en-US" sz="1400" b="1" dirty="0">
                <a:latin typeface="+mn-lt"/>
                <a:ea typeface="+mn-ea"/>
              </a:rPr>
              <a:t>드</a:t>
            </a:r>
            <a:r>
              <a:rPr kumimoji="0" lang="ko-KR" altLang="en-US" sz="1400" b="1" dirty="0" smtClean="0">
                <a:latin typeface="+mn-lt"/>
                <a:ea typeface="+mn-ea"/>
              </a:rPr>
              <a:t> 카운터</a:t>
            </a:r>
            <a:endParaRPr kumimoji="0" lang="en-US" altLang="ko-KR" sz="1400" b="1" dirty="0" smtClean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latin typeface="+mn-lt"/>
                <a:ea typeface="+mn-ea"/>
              </a:rPr>
              <a:t>8.3.6 </a:t>
            </a:r>
            <a:r>
              <a:rPr kumimoji="0" lang="ko-KR" altLang="en-US" sz="1400" b="1" dirty="0">
                <a:latin typeface="+mn-lt"/>
                <a:ea typeface="+mn-ea"/>
              </a:rPr>
              <a:t>카</a:t>
            </a:r>
            <a:r>
              <a:rPr kumimoji="0" lang="ko-KR" altLang="en-US" sz="1400" b="1" dirty="0" smtClean="0">
                <a:latin typeface="+mn-lt"/>
                <a:ea typeface="+mn-ea"/>
              </a:rPr>
              <a:t>운터의 동작 속도</a:t>
            </a:r>
            <a:endParaRPr kumimoji="0" lang="en-US" altLang="ko-KR" sz="1400" b="1" dirty="0" smtClean="0">
              <a:latin typeface="+mn-lt"/>
              <a:ea typeface="+mn-ea"/>
            </a:endParaRPr>
          </a:p>
        </p:txBody>
      </p:sp>
      <p:sp>
        <p:nvSpPr>
          <p:cNvPr id="53" name="Rectangle 63"/>
          <p:cNvSpPr>
            <a:spLocks noChangeArrowheads="1"/>
          </p:cNvSpPr>
          <p:nvPr/>
        </p:nvSpPr>
        <p:spPr bwMode="auto">
          <a:xfrm>
            <a:off x="4805976" y="2170237"/>
            <a:ext cx="3819480" cy="682699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latin typeface="+mn-lt"/>
                <a:ea typeface="+mn-ea"/>
              </a:rPr>
              <a:t>8</a:t>
            </a:r>
            <a:r>
              <a:rPr kumimoji="0" lang="en-US" altLang="ko-KR" sz="1400" b="1" dirty="0" smtClean="0">
                <a:latin typeface="+mn-lt"/>
                <a:ea typeface="+mn-ea"/>
              </a:rPr>
              <a:t>.4.1 </a:t>
            </a:r>
            <a:r>
              <a:rPr kumimoji="0" lang="ko-KR" altLang="en-US" sz="1400" b="1" dirty="0" smtClean="0">
                <a:latin typeface="+mn-lt"/>
                <a:ea typeface="+mn-ea"/>
              </a:rPr>
              <a:t>주파수 분주기</a:t>
            </a:r>
            <a:endParaRPr kumimoji="0" lang="en-US" altLang="ko-KR" sz="1400" b="1" dirty="0" smtClean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latin typeface="+mn-lt"/>
                <a:ea typeface="+mn-ea"/>
              </a:rPr>
              <a:t>8.4.2 </a:t>
            </a:r>
            <a:r>
              <a:rPr kumimoji="0" lang="ko-KR" altLang="en-US" sz="1400" b="1" dirty="0" smtClean="0">
                <a:latin typeface="+mn-lt"/>
                <a:ea typeface="+mn-ea"/>
              </a:rPr>
              <a:t>주파수 </a:t>
            </a:r>
            <a:r>
              <a:rPr kumimoji="0" lang="ko-KR" altLang="en-US" sz="1400" b="1" dirty="0" err="1" smtClean="0">
                <a:latin typeface="+mn-lt"/>
                <a:ea typeface="+mn-ea"/>
              </a:rPr>
              <a:t>합성기</a:t>
            </a:r>
            <a:endParaRPr kumimoji="0" lang="en-US" altLang="ko-KR" sz="1400" b="1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5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논리도 합성 체계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합성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chemeClr val="accent4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󰃚</a:t>
            </a:r>
            <a:r>
              <a:rPr lang="ko-KR" altLang="en-US" kern="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00" y="980728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비트 </a:t>
            </a:r>
            <a:r>
              <a:rPr lang="ko-KR" altLang="en-US" dirty="0" err="1"/>
              <a:t>동기식</a:t>
            </a:r>
            <a:r>
              <a:rPr lang="ko-KR" altLang="en-US" dirty="0"/>
              <a:t> 카운터를 </a:t>
            </a:r>
            <a:r>
              <a:rPr lang="en-US" altLang="ko-KR" i="1" dirty="0"/>
              <a:t>T</a:t>
            </a:r>
            <a:r>
              <a:rPr lang="ko-KR" altLang="en-US" dirty="0"/>
              <a:t> </a:t>
            </a:r>
            <a:r>
              <a:rPr lang="ko-KR" altLang="en-US" dirty="0" err="1"/>
              <a:t>플립플롭</a:t>
            </a:r>
            <a:r>
              <a:rPr lang="en-US" altLang="ko-KR" dirty="0"/>
              <a:t>, </a:t>
            </a:r>
            <a:r>
              <a:rPr lang="en-US" altLang="ko-KR" i="1" dirty="0"/>
              <a:t>D</a:t>
            </a:r>
            <a:r>
              <a:rPr lang="ko-KR" altLang="en-US" dirty="0"/>
              <a:t> </a:t>
            </a:r>
            <a:r>
              <a:rPr lang="ko-KR" altLang="en-US" dirty="0" err="1"/>
              <a:t>플립플롭</a:t>
            </a:r>
            <a:r>
              <a:rPr lang="en-US" altLang="ko-KR" dirty="0"/>
              <a:t>, </a:t>
            </a:r>
            <a:r>
              <a:rPr lang="en-US" altLang="ko-KR" i="1" dirty="0"/>
              <a:t>JK</a:t>
            </a:r>
            <a:r>
              <a:rPr lang="ko-KR" altLang="en-US" dirty="0"/>
              <a:t> </a:t>
            </a:r>
            <a:r>
              <a:rPr lang="ko-KR" altLang="en-US" dirty="0" err="1"/>
              <a:t>플립플롭으로</a:t>
            </a:r>
            <a:r>
              <a:rPr lang="ko-KR" altLang="en-US" dirty="0"/>
              <a:t> </a:t>
            </a:r>
            <a:r>
              <a:rPr lang="ko-KR" altLang="en-US" dirty="0" smtClean="0"/>
              <a:t>각각 합성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6168" y="1484784"/>
            <a:ext cx="7810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1484784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상태도 작성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33952"/>
            <a:ext cx="2143101" cy="23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112" y="2636912"/>
            <a:ext cx="790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581897" y="2637532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상태 </a:t>
            </a:r>
            <a:r>
              <a:rPr lang="ko-KR" altLang="en-US" dirty="0" err="1" smtClean="0"/>
              <a:t>여기표</a:t>
            </a:r>
            <a:r>
              <a:rPr lang="ko-KR" altLang="en-US" dirty="0" smtClean="0"/>
              <a:t> 작성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3068960"/>
            <a:ext cx="6445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작성 </a:t>
            </a:r>
            <a:r>
              <a:rPr lang="ko-KR" altLang="en-US" dirty="0"/>
              <a:t>순서는 ‘현재 상태’</a:t>
            </a:r>
            <a:r>
              <a:rPr lang="en-US" altLang="ko-KR" dirty="0"/>
              <a:t>, ‘</a:t>
            </a:r>
            <a:r>
              <a:rPr lang="ko-KR" altLang="en-US" dirty="0"/>
              <a:t>다음 상태’</a:t>
            </a:r>
            <a:r>
              <a:rPr lang="en-US" altLang="ko-KR" dirty="0"/>
              <a:t>, ‘</a:t>
            </a:r>
            <a:r>
              <a:rPr lang="ko-KR" altLang="en-US" dirty="0" err="1"/>
              <a:t>플립플롭</a:t>
            </a:r>
            <a:r>
              <a:rPr lang="ko-KR" altLang="en-US" dirty="0"/>
              <a:t> 입력</a:t>
            </a:r>
            <a:r>
              <a:rPr lang="ko-KR" altLang="en-US" dirty="0" smtClean="0"/>
              <a:t>’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7414" y="3645024"/>
            <a:ext cx="6724255" cy="281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311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논리도 합성 체계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합성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8382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19672" y="1052736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플립플롭의</a:t>
            </a:r>
            <a:r>
              <a:rPr lang="ko-KR" altLang="en-US" dirty="0"/>
              <a:t> </a:t>
            </a:r>
            <a:r>
              <a:rPr lang="ko-KR" altLang="en-US" dirty="0" smtClean="0"/>
              <a:t>입력방정식 </a:t>
            </a:r>
            <a:r>
              <a:rPr lang="ko-KR" altLang="en-US" dirty="0"/>
              <a:t>유도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30861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931493" y="1071939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논리도 합성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4059" y="1925717"/>
            <a:ext cx="2987901" cy="190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033" y="3573016"/>
            <a:ext cx="563986" cy="19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4003" y="1814413"/>
            <a:ext cx="2664296" cy="212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3444" y="3861048"/>
            <a:ext cx="3067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3444" y="4221088"/>
            <a:ext cx="4438451" cy="15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9259" y="5942375"/>
            <a:ext cx="548805" cy="20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8046" y="5942375"/>
            <a:ext cx="1717656" cy="2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385" y="6150921"/>
            <a:ext cx="3061518" cy="50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75826" y="4113350"/>
            <a:ext cx="2422473" cy="227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850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논리도 합성 체계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합성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1718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124" y="1628800"/>
            <a:ext cx="4458072" cy="179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3124" y="3703092"/>
            <a:ext cx="4458072" cy="180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8800"/>
            <a:ext cx="1270061" cy="22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16831"/>
            <a:ext cx="1152128" cy="23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9278" y="2210831"/>
            <a:ext cx="1179760" cy="25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5501" y="2996952"/>
            <a:ext cx="3121509" cy="273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179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논리도 합성 체계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합성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358" y="980728"/>
            <a:ext cx="8028384" cy="1111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92022"/>
            <a:ext cx="609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03070"/>
            <a:ext cx="6912768" cy="32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1161" y="2993574"/>
            <a:ext cx="2240679" cy="102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6382" y="3068960"/>
            <a:ext cx="3688803" cy="319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20763" y="4341329"/>
            <a:ext cx="3606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8-27]</a:t>
            </a:r>
            <a:r>
              <a:rPr lang="ko-KR" altLang="en-US" dirty="0"/>
              <a:t>의 </a:t>
            </a:r>
            <a:r>
              <a:rPr lang="en-US" altLang="ko-KR" i="1" dirty="0"/>
              <a:t>T</a:t>
            </a:r>
            <a:r>
              <a:rPr lang="ko-KR" altLang="en-US" dirty="0"/>
              <a:t> </a:t>
            </a:r>
            <a:r>
              <a:rPr lang="ko-KR" altLang="en-US" dirty="0" err="1"/>
              <a:t>플립플롭</a:t>
            </a:r>
            <a:r>
              <a:rPr lang="ko-KR" altLang="en-US" dirty="0"/>
              <a:t> </a:t>
            </a:r>
            <a:r>
              <a:rPr lang="ko-KR" altLang="en-US" dirty="0" smtClean="0"/>
              <a:t>대신 </a:t>
            </a:r>
            <a:r>
              <a:rPr lang="ko-KR" altLang="en-US" dirty="0"/>
              <a:t>위의 회로를 대입하면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0299" y="5445224"/>
            <a:ext cx="730077" cy="30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132" y="6255286"/>
            <a:ext cx="7815610" cy="22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047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336"/>
            <a:ext cx="3484612" cy="247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/>
              <a:t>상태의 </a:t>
            </a:r>
            <a:r>
              <a:rPr lang="ko-KR" altLang="en-US" sz="2400" b="1" dirty="0"/>
              <a:t>개수가 </a:t>
            </a:r>
            <a:r>
              <a:rPr lang="en-US" altLang="ko-KR" sz="2400" b="1" dirty="0"/>
              <a:t>2</a:t>
            </a:r>
            <a:r>
              <a:rPr lang="en-US" altLang="ko-KR" sz="2400" b="1" i="1" baseline="30000" dirty="0"/>
              <a:t>N</a:t>
            </a:r>
            <a:r>
              <a:rPr lang="ko-KR" altLang="en-US" sz="2400" b="1" dirty="0"/>
              <a:t>보다 적은 </a:t>
            </a:r>
            <a:r>
              <a:rPr lang="ko-KR" altLang="en-US" sz="2400" b="1" dirty="0" smtClean="0"/>
              <a:t>경우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합성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13071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chemeClr val="accent4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󰃚</a:t>
            </a:r>
            <a:r>
              <a:rPr lang="ko-KR" altLang="en-US" kern="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67890" y="1187460"/>
            <a:ext cx="3304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dirty="0"/>
              <a:t>3</a:t>
            </a:r>
            <a:r>
              <a:rPr lang="ko-KR" altLang="en-US" dirty="0"/>
              <a:t>개의 상태를 가진 </a:t>
            </a:r>
            <a:r>
              <a:rPr lang="en-US" altLang="ko-KR" dirty="0"/>
              <a:t>2</a:t>
            </a:r>
            <a:r>
              <a:rPr lang="ko-KR" altLang="en-US" dirty="0"/>
              <a:t>진 카운터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7040" y="1730896"/>
            <a:ext cx="2016398" cy="182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34496"/>
            <a:ext cx="5202336" cy="202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3797" y="3861048"/>
            <a:ext cx="1922728" cy="68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7064" y="4040799"/>
            <a:ext cx="2476103" cy="195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24128" y="6217002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상태도에는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ko-KR" altLang="en-US" dirty="0"/>
              <a:t>의 상태가 포함</a:t>
            </a:r>
          </a:p>
        </p:txBody>
      </p:sp>
    </p:spTree>
    <p:extLst>
      <p:ext uri="{BB962C8B-B14F-4D97-AF65-F5344CB8AC3E}">
        <p14:creationId xmlns:p14="http://schemas.microsoft.com/office/powerpoint/2010/main" xmlns="" val="15592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/>
              <a:t>상태의 </a:t>
            </a:r>
            <a:r>
              <a:rPr lang="ko-KR" altLang="en-US" sz="2400" b="1" dirty="0"/>
              <a:t>개수가 </a:t>
            </a:r>
            <a:r>
              <a:rPr lang="en-US" altLang="ko-KR" sz="2400" b="1" dirty="0"/>
              <a:t>2</a:t>
            </a:r>
            <a:r>
              <a:rPr lang="en-US" altLang="ko-KR" sz="2400" b="1" i="1" baseline="30000" dirty="0"/>
              <a:t>N</a:t>
            </a:r>
            <a:r>
              <a:rPr lang="ko-KR" altLang="en-US" sz="2400" b="1" dirty="0"/>
              <a:t>보다 적은 </a:t>
            </a:r>
            <a:r>
              <a:rPr lang="ko-KR" altLang="en-US" sz="2400" b="1" dirty="0" smtClean="0"/>
              <a:t>경우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합성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12474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비동기식</a:t>
            </a:r>
            <a:r>
              <a:rPr lang="ko-KR" altLang="en-US" dirty="0"/>
              <a:t> 입력인 </a:t>
            </a:r>
            <a:r>
              <a:rPr lang="ko-KR" altLang="en-US" dirty="0" err="1"/>
              <a:t>리셋단자</a:t>
            </a:r>
            <a:r>
              <a:rPr lang="en-US" altLang="ko-KR" dirty="0"/>
              <a:t>(</a:t>
            </a:r>
            <a:r>
              <a:rPr lang="en-US" altLang="ko-KR" i="1" u="sng" dirty="0"/>
              <a:t>R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활용한 </a:t>
            </a:r>
            <a:r>
              <a:rPr lang="en-US" altLang="ko-KR" dirty="0" smtClean="0"/>
              <a:t>11 </a:t>
            </a:r>
            <a:r>
              <a:rPr lang="ko-KR" altLang="en-US" dirty="0" smtClean="0"/>
              <a:t>상태의 제거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3377" y="1844824"/>
            <a:ext cx="4281090" cy="312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43608" y="5301208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의 상태가 순간적으로는 존재할 수 있으나</a:t>
            </a:r>
            <a:r>
              <a:rPr lang="en-US" altLang="ko-KR" dirty="0"/>
              <a:t>, </a:t>
            </a:r>
            <a:r>
              <a:rPr lang="ko-KR" altLang="en-US" dirty="0" err="1"/>
              <a:t>클록의</a:t>
            </a:r>
            <a:r>
              <a:rPr lang="ko-KR" altLang="en-US" dirty="0"/>
              <a:t> 한 주기 동안 유효하지는 않으므로 상태가 제거된다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13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/>
              <a:t>상태의 </a:t>
            </a:r>
            <a:r>
              <a:rPr lang="ko-KR" altLang="en-US" sz="2400" b="1" dirty="0"/>
              <a:t>개수가 </a:t>
            </a:r>
            <a:r>
              <a:rPr lang="en-US" altLang="ko-KR" sz="2400" b="1" dirty="0"/>
              <a:t>2</a:t>
            </a:r>
            <a:r>
              <a:rPr lang="en-US" altLang="ko-KR" sz="2400" b="1" i="1" baseline="30000" dirty="0"/>
              <a:t>N</a:t>
            </a:r>
            <a:r>
              <a:rPr lang="ko-KR" altLang="en-US" sz="2400" b="1" dirty="0"/>
              <a:t>보다 적은 </a:t>
            </a:r>
            <a:r>
              <a:rPr lang="ko-KR" altLang="en-US" sz="2400" b="1" dirty="0" smtClean="0"/>
              <a:t>경우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합성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358" y="1196752"/>
            <a:ext cx="8028384" cy="412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980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진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19675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카운터는 대표적인 </a:t>
            </a:r>
            <a:r>
              <a:rPr lang="ko-KR" altLang="en-US" dirty="0" err="1"/>
              <a:t>상태머신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진 카운터는 입력되는 </a:t>
            </a:r>
            <a:r>
              <a:rPr lang="ko-KR" altLang="en-US" dirty="0" err="1"/>
              <a:t>클록의</a:t>
            </a:r>
            <a:r>
              <a:rPr lang="ko-KR" altLang="en-US" dirty="0"/>
              <a:t> 개수를 세어 </a:t>
            </a:r>
            <a:r>
              <a:rPr lang="en-US" altLang="ko-KR" dirty="0"/>
              <a:t>2</a:t>
            </a:r>
            <a:r>
              <a:rPr lang="ko-KR" altLang="en-US" dirty="0"/>
              <a:t>진수로 출력하는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비트별로</a:t>
            </a:r>
            <a:r>
              <a:rPr lang="ko-KR" altLang="en-US" dirty="0"/>
              <a:t> </a:t>
            </a:r>
            <a:r>
              <a:rPr lang="ko-KR" altLang="en-US" dirty="0" err="1"/>
              <a:t>토글링</a:t>
            </a:r>
            <a:r>
              <a:rPr lang="ko-KR" altLang="en-US" dirty="0"/>
              <a:t> 동작이 </a:t>
            </a:r>
            <a:r>
              <a:rPr lang="ko-KR" altLang="en-US" dirty="0" smtClean="0"/>
              <a:t>많아 </a:t>
            </a:r>
            <a:r>
              <a:rPr lang="en-US" altLang="ko-KR" i="1" dirty="0" smtClean="0"/>
              <a:t>T</a:t>
            </a:r>
            <a:r>
              <a:rPr lang="ko-KR" altLang="en-US" dirty="0" smtClean="0"/>
              <a:t> </a:t>
            </a:r>
            <a:r>
              <a:rPr lang="ko-KR" altLang="en-US" dirty="0" err="1"/>
              <a:t>플립플롭을</a:t>
            </a:r>
            <a:r>
              <a:rPr lang="ko-KR" altLang="en-US" dirty="0"/>
              <a:t> 이용하는 경우의 논리도가 가장 </a:t>
            </a:r>
            <a:r>
              <a:rPr lang="ko-KR" altLang="en-US" dirty="0" smtClean="0"/>
              <a:t>깔끔하다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트랜지스터 </a:t>
            </a:r>
            <a:r>
              <a:rPr lang="ko-KR" altLang="en-US" dirty="0"/>
              <a:t>레벨의 집적회로 구현에서 </a:t>
            </a:r>
            <a:r>
              <a:rPr lang="en-US" altLang="ko-KR" i="1" dirty="0"/>
              <a:t>T</a:t>
            </a:r>
            <a:r>
              <a:rPr lang="ko-KR" altLang="en-US" dirty="0"/>
              <a:t> </a:t>
            </a:r>
            <a:r>
              <a:rPr lang="ko-KR" altLang="en-US" dirty="0" err="1"/>
              <a:t>플립플롭은</a:t>
            </a:r>
            <a:r>
              <a:rPr lang="ko-KR" altLang="en-US" dirty="0"/>
              <a:t> </a:t>
            </a:r>
            <a:r>
              <a:rPr lang="en-US" altLang="ko-KR" i="1" dirty="0"/>
              <a:t>D</a:t>
            </a:r>
            <a:r>
              <a:rPr lang="ko-KR" altLang="en-US" dirty="0"/>
              <a:t> </a:t>
            </a:r>
            <a:r>
              <a:rPr lang="ko-KR" altLang="en-US" dirty="0" err="1"/>
              <a:t>플립플롭을</a:t>
            </a:r>
            <a:r>
              <a:rPr lang="ko-KR" altLang="en-US" dirty="0"/>
              <a:t> 변형하여 설계되므로</a:t>
            </a:r>
            <a:r>
              <a:rPr lang="en-US" altLang="ko-KR" dirty="0"/>
              <a:t>, </a:t>
            </a:r>
            <a:r>
              <a:rPr lang="ko-KR" altLang="en-US" dirty="0" smtClean="0"/>
              <a:t>대부분 </a:t>
            </a:r>
            <a:r>
              <a:rPr lang="ko-KR" altLang="en-US" dirty="0" err="1"/>
              <a:t>동기식</a:t>
            </a:r>
            <a:r>
              <a:rPr lang="ko-KR" altLang="en-US" dirty="0"/>
              <a:t> </a:t>
            </a:r>
            <a:r>
              <a:rPr lang="en-US" altLang="ko-KR" i="1" dirty="0"/>
              <a:t>D</a:t>
            </a:r>
            <a:r>
              <a:rPr lang="ko-KR" altLang="en-US" dirty="0"/>
              <a:t> </a:t>
            </a:r>
            <a:r>
              <a:rPr lang="ko-KR" altLang="en-US" dirty="0" err="1"/>
              <a:t>플립플롭으로</a:t>
            </a:r>
            <a:r>
              <a:rPr lang="ko-KR" altLang="en-US" dirty="0"/>
              <a:t> 구현된다고 봐도 무방하다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3645024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세는 방향에 </a:t>
            </a:r>
            <a:r>
              <a:rPr lang="ko-KR" altLang="en-US" dirty="0" smtClean="0"/>
              <a:t>따른 분류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상향 </a:t>
            </a:r>
            <a:r>
              <a:rPr lang="ko-KR" altLang="en-US" dirty="0" err="1"/>
              <a:t>카운팅</a:t>
            </a:r>
            <a:r>
              <a:rPr lang="ko-KR" altLang="en-US" dirty="0"/>
              <a:t> 혹은 하향 </a:t>
            </a:r>
            <a:r>
              <a:rPr lang="ko-KR" altLang="en-US" dirty="0" err="1" smtClean="0"/>
              <a:t>카운팅</a:t>
            </a:r>
            <a:endParaRPr lang="en-US" altLang="ko-KR" dirty="0" smtClean="0"/>
          </a:p>
          <a:p>
            <a:r>
              <a:rPr lang="ko-KR" altLang="en-US" dirty="0" err="1"/>
              <a:t>클록을</a:t>
            </a:r>
            <a:r>
              <a:rPr lang="ko-KR" altLang="en-US" dirty="0"/>
              <a:t> 가하는 형태에 </a:t>
            </a:r>
            <a:r>
              <a:rPr lang="ko-KR" altLang="en-US" dirty="0" smtClean="0"/>
              <a:t>따른 분류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동기식</a:t>
            </a:r>
            <a:r>
              <a:rPr lang="ko-KR" altLang="en-US" dirty="0"/>
              <a:t> </a:t>
            </a:r>
            <a:r>
              <a:rPr lang="ko-KR" altLang="en-US" dirty="0" smtClean="0"/>
              <a:t>카운터 혹은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카운터</a:t>
            </a:r>
            <a:endParaRPr lang="en-US" altLang="ko-KR" dirty="0"/>
          </a:p>
          <a:p>
            <a:r>
              <a:rPr lang="ko-KR" altLang="en-US" dirty="0" smtClean="0"/>
              <a:t>출력코드의 </a:t>
            </a:r>
            <a:r>
              <a:rPr lang="ko-KR" altLang="en-US" dirty="0"/>
              <a:t>형태에 </a:t>
            </a:r>
            <a:r>
              <a:rPr lang="ko-KR" altLang="en-US" dirty="0" smtClean="0"/>
              <a:t>따른 분류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 </a:t>
            </a:r>
            <a:r>
              <a:rPr lang="ko-KR" altLang="en-US" dirty="0" smtClean="0"/>
              <a:t>카운터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링카운터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존슨</a:t>
            </a:r>
            <a:r>
              <a:rPr lang="ko-KR" altLang="en-US" dirty="0" smtClean="0"/>
              <a:t> 카운터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그레이</a:t>
            </a:r>
            <a:r>
              <a:rPr lang="ko-KR" altLang="en-US" dirty="0" smtClean="0"/>
              <a:t> 코드 카운터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90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진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900" y="1268760"/>
            <a:ext cx="3333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80728"/>
            <a:ext cx="2492722" cy="248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6900" y="3467399"/>
            <a:ext cx="7054949" cy="310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1600" y="1900897"/>
            <a:ext cx="3960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제어신호 </a:t>
            </a:r>
            <a:r>
              <a:rPr lang="en-US" altLang="ko-KR" i="1" dirty="0"/>
              <a:t>x</a:t>
            </a:r>
            <a:r>
              <a:rPr lang="ko-KR" altLang="en-US" dirty="0"/>
              <a:t>의 값에 따라 </a:t>
            </a:r>
            <a:r>
              <a:rPr lang="ko-KR" altLang="en-US" dirty="0" err="1"/>
              <a:t>카운팅의</a:t>
            </a:r>
            <a:r>
              <a:rPr lang="ko-KR" altLang="en-US" dirty="0"/>
              <a:t> 방향을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36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진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112568" cy="265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00808"/>
            <a:ext cx="2181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90307"/>
            <a:ext cx="5760640" cy="237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56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693150" cy="0"/>
          </a:xfrm>
          <a:prstGeom prst="line">
            <a:avLst/>
          </a:prstGeom>
          <a:noFill/>
          <a:ln w="28575">
            <a:solidFill>
              <a:srgbClr val="F36B21"/>
            </a:solidFill>
            <a:round/>
            <a:headEnd/>
            <a:tailEnd/>
          </a:ln>
        </p:spPr>
        <p:txBody>
          <a:bodyPr rIns="36000">
            <a:spAutoFit/>
          </a:bodyPr>
          <a:lstStyle/>
          <a:p>
            <a:endParaRPr lang="ko-KR" altLang="en-US"/>
          </a:p>
        </p:txBody>
      </p:sp>
      <p:sp>
        <p:nvSpPr>
          <p:cNvPr id="49" name="Rectangle 63"/>
          <p:cNvSpPr>
            <a:spLocks noChangeArrowheads="1"/>
          </p:cNvSpPr>
          <p:nvPr/>
        </p:nvSpPr>
        <p:spPr bwMode="auto">
          <a:xfrm>
            <a:off x="561282" y="1412776"/>
            <a:ext cx="8187182" cy="4176464"/>
          </a:xfrm>
          <a:prstGeom prst="roundRect">
            <a:avLst>
              <a:gd name="adj" fmla="val 8940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square" lIns="180000" tIns="45696" rIns="91390" bIns="45696" anchor="t" anchorCtr="0"/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ko-KR" altLang="en-US" sz="2000" dirty="0" smtClean="0">
                <a:latin typeface="+mn-lt"/>
              </a:rPr>
              <a:t>순차논리회로도로부터 </a:t>
            </a:r>
            <a:r>
              <a:rPr lang="ko-KR" altLang="en-US" sz="2000" dirty="0">
                <a:latin typeface="+mn-lt"/>
              </a:rPr>
              <a:t>상태 </a:t>
            </a:r>
            <a:r>
              <a:rPr lang="ko-KR" altLang="en-US" sz="2000" dirty="0" err="1">
                <a:latin typeface="+mn-lt"/>
              </a:rPr>
              <a:t>여기표를</a:t>
            </a:r>
            <a:r>
              <a:rPr lang="ko-KR" altLang="en-US" sz="2000" dirty="0">
                <a:latin typeface="+mn-lt"/>
              </a:rPr>
              <a:t> 작성하여 체계적으로 해석할 수 있다</a:t>
            </a:r>
            <a:r>
              <a:rPr lang="en-US" altLang="ko-KR" sz="2000" dirty="0" smtClean="0">
                <a:latin typeface="+mn-lt"/>
              </a:rPr>
              <a:t>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ko-KR" altLang="en-US" sz="2000" dirty="0" err="1" smtClean="0"/>
              <a:t>동기식과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비동기식</a:t>
            </a:r>
            <a:r>
              <a:rPr lang="ko-KR" altLang="en-US" sz="2000" dirty="0" smtClean="0"/>
              <a:t> 순차논리회로의 </a:t>
            </a:r>
            <a:r>
              <a:rPr lang="ko-KR" altLang="en-US" sz="2000" dirty="0" smtClean="0"/>
              <a:t>장단점을 </a:t>
            </a:r>
            <a:r>
              <a:rPr lang="ko-KR" altLang="en-US" sz="2000" dirty="0" smtClean="0"/>
              <a:t>이해한다</a:t>
            </a:r>
            <a:r>
              <a:rPr lang="en-US" altLang="ko-KR" sz="2000" dirty="0" smtClean="0"/>
              <a:t>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ko-KR" altLang="en-US" sz="2000" dirty="0" err="1" smtClean="0"/>
              <a:t>상태머신의</a:t>
            </a:r>
            <a:r>
              <a:rPr lang="ko-KR" altLang="en-US" sz="2000" dirty="0" smtClean="0"/>
              <a:t> 초기화 기법과 상태 제거 기법을 이해한다</a:t>
            </a:r>
            <a:r>
              <a:rPr lang="en-US" altLang="ko-KR" sz="2000" dirty="0" smtClean="0"/>
              <a:t>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ko-KR" altLang="en-US" sz="2000" dirty="0" smtClean="0"/>
              <a:t>상태도로부터 상태 </a:t>
            </a:r>
            <a:r>
              <a:rPr lang="ko-KR" altLang="en-US" sz="2000" dirty="0" err="1" smtClean="0"/>
              <a:t>여기표를</a:t>
            </a:r>
            <a:r>
              <a:rPr lang="ko-KR" altLang="en-US" sz="2000" dirty="0" smtClean="0"/>
              <a:t> 작성하고 </a:t>
            </a:r>
            <a:r>
              <a:rPr lang="ko-KR" altLang="en-US" sz="2000" dirty="0" err="1" smtClean="0"/>
              <a:t>플립플롭</a:t>
            </a:r>
            <a:r>
              <a:rPr lang="ko-KR" altLang="en-US" sz="2000" dirty="0" smtClean="0"/>
              <a:t> 입력방정식을 세울 수 있다</a:t>
            </a:r>
            <a:r>
              <a:rPr lang="en-US" altLang="ko-KR" sz="2000" dirty="0" smtClean="0"/>
              <a:t>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ko-KR" altLang="en-US" sz="2000" dirty="0" smtClean="0"/>
              <a:t>상태 </a:t>
            </a:r>
            <a:r>
              <a:rPr lang="ko-KR" altLang="en-US" sz="2000" dirty="0" err="1" smtClean="0"/>
              <a:t>여기표와</a:t>
            </a:r>
            <a:r>
              <a:rPr lang="ko-KR" altLang="en-US" sz="2000" dirty="0" smtClean="0"/>
              <a:t> 입력방정식으로부터 </a:t>
            </a:r>
            <a:r>
              <a:rPr lang="ko-KR" altLang="en-US" sz="2000" dirty="0" err="1" smtClean="0"/>
              <a:t>논리도를</a:t>
            </a:r>
            <a:r>
              <a:rPr lang="ko-KR" altLang="en-US" sz="2000" dirty="0" smtClean="0"/>
              <a:t> 합성할 수 있다</a:t>
            </a:r>
            <a:r>
              <a:rPr lang="en-US" altLang="ko-KR" sz="2000" dirty="0" smtClean="0"/>
              <a:t>.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ko-KR" altLang="en-US" sz="2000" dirty="0" smtClean="0"/>
              <a:t>주파수 분주기 및 주파수 </a:t>
            </a:r>
            <a:r>
              <a:rPr lang="ko-KR" altLang="en-US" sz="2000" dirty="0" err="1" smtClean="0"/>
              <a:t>합성기의</a:t>
            </a:r>
            <a:r>
              <a:rPr lang="ko-KR" altLang="en-US" sz="2000" dirty="0" smtClean="0"/>
              <a:t> 원리를 이해한다</a:t>
            </a:r>
            <a:r>
              <a:rPr lang="en-US" altLang="ko-KR" sz="2000" dirty="0" smtClean="0"/>
              <a:t>.</a:t>
            </a:r>
            <a:endParaRPr kumimoji="0" lang="en-US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rgbClr val="F36B21"/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rgbClr val="F36B2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03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진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280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64704"/>
            <a:ext cx="3024336" cy="315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987" y="2209801"/>
            <a:ext cx="5344166" cy="379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027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진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9402" y="834888"/>
            <a:ext cx="6830950" cy="292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00533"/>
            <a:ext cx="4032448" cy="2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6187" y="4005064"/>
            <a:ext cx="6762725" cy="223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544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진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450" y="980728"/>
            <a:ext cx="36766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28403"/>
            <a:ext cx="7272808" cy="34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93018"/>
            <a:ext cx="3744416" cy="2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24822"/>
            <a:ext cx="1512168" cy="206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667" y="4094471"/>
            <a:ext cx="7775029" cy="205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408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진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668344" cy="5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69331"/>
            <a:ext cx="6096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83134" y="172175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팬 인 문제를 고려하지 </a:t>
            </a:r>
            <a:r>
              <a:rPr lang="ko-KR" altLang="en-US" dirty="0" smtClean="0"/>
              <a:t>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i="1" dirty="0" smtClean="0"/>
              <a:t>T</a:t>
            </a:r>
            <a:r>
              <a:rPr lang="ko-KR" altLang="en-US" dirty="0" smtClean="0"/>
              <a:t> </a:t>
            </a:r>
            <a:r>
              <a:rPr lang="ko-KR" altLang="en-US" dirty="0" err="1"/>
              <a:t>플립플롭을</a:t>
            </a:r>
            <a:r>
              <a:rPr lang="ko-KR" altLang="en-US" dirty="0"/>
              <a:t> 이용한 </a:t>
            </a:r>
            <a:r>
              <a:rPr lang="ko-KR" altLang="en-US" dirty="0" smtClean="0"/>
              <a:t>비트 확장</a:t>
            </a:r>
            <a:endParaRPr lang="ko-KR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057" y="2091088"/>
            <a:ext cx="5623317" cy="177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926" y="3933056"/>
            <a:ext cx="7560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/>
              <a:t>D</a:t>
            </a:r>
            <a:r>
              <a:rPr lang="ko-KR" altLang="en-US" dirty="0"/>
              <a:t> </a:t>
            </a:r>
            <a:r>
              <a:rPr lang="en-US" altLang="ko-KR" dirty="0" smtClean="0"/>
              <a:t>–</a:t>
            </a:r>
            <a:r>
              <a:rPr lang="en-US" altLang="ko-KR" i="1" dirty="0" smtClean="0"/>
              <a:t>T </a:t>
            </a:r>
            <a:r>
              <a:rPr lang="ko-KR" altLang="en-US" dirty="0" err="1" smtClean="0"/>
              <a:t>플립플롭</a:t>
            </a:r>
            <a:r>
              <a:rPr lang="ko-KR" altLang="en-US" dirty="0" smtClean="0"/>
              <a:t> 변환 적용</a:t>
            </a:r>
            <a:r>
              <a:rPr lang="en-US" altLang="ko-KR" dirty="0" smtClean="0"/>
              <a:t>. </a:t>
            </a:r>
            <a:r>
              <a:rPr lang="en-US" altLang="ko-KR" dirty="0"/>
              <a:t>NAND-NOR </a:t>
            </a:r>
            <a:r>
              <a:rPr lang="ko-KR" altLang="en-US" dirty="0"/>
              <a:t>구조를 이용한 </a:t>
            </a:r>
            <a:r>
              <a:rPr lang="ko-KR" altLang="en-US" dirty="0" smtClean="0"/>
              <a:t>팬 인 대책 적용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7409" y="4302388"/>
            <a:ext cx="7078762" cy="19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5" y="6325415"/>
            <a:ext cx="7804422" cy="18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246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진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18954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55576" y="1556792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기계적으로 </a:t>
            </a:r>
            <a:r>
              <a:rPr lang="ko-KR" altLang="en-US" dirty="0" err="1"/>
              <a:t>카운팅하는</a:t>
            </a:r>
            <a:r>
              <a:rPr lang="ko-KR" altLang="en-US" dirty="0"/>
              <a:t> 중에 설정 제어신호가 활성화되면</a:t>
            </a:r>
            <a:r>
              <a:rPr lang="en-US" altLang="ko-KR" dirty="0"/>
              <a:t>, </a:t>
            </a:r>
            <a:r>
              <a:rPr lang="ko-KR" altLang="en-US" dirty="0"/>
              <a:t>카운터의 모든 비트에 원하는 값을 설정할 수 있는 카운터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5936" y="2196717"/>
            <a:ext cx="5400600" cy="190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55576" y="227687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chemeClr val="accent4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󰃚</a:t>
            </a:r>
            <a:r>
              <a:rPr lang="ko-KR" altLang="en-US" kern="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701"/>
            <a:ext cx="666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012612" y="3826490"/>
            <a:ext cx="2454485" cy="295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851920" y="6021288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비트 </a:t>
            </a:r>
            <a:r>
              <a:rPr lang="ko-KR" altLang="en-US" dirty="0" err="1" smtClean="0"/>
              <a:t>카운팅</a:t>
            </a:r>
            <a:endParaRPr lang="ko-KR" altLang="en-US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6167" y="4365701"/>
            <a:ext cx="59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36408" y="3996434"/>
            <a:ext cx="2181906" cy="260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7380312" y="60212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157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진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76488" y="257175"/>
            <a:ext cx="439102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6375" y="4869160"/>
            <a:ext cx="3562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0825" y="3314700"/>
            <a:ext cx="3562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273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err="1" smtClean="0"/>
              <a:t>비동기</a:t>
            </a:r>
            <a:r>
              <a:rPr lang="ko-KR" altLang="en-US" sz="2400" b="1" dirty="0" err="1"/>
              <a:t>식</a:t>
            </a:r>
            <a:r>
              <a:rPr lang="ko-KR" altLang="en-US" sz="2400" b="1" dirty="0" smtClean="0"/>
              <a:t>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12474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클록이</a:t>
            </a:r>
            <a:r>
              <a:rPr lang="ko-KR" altLang="en-US" dirty="0"/>
              <a:t> </a:t>
            </a:r>
            <a:r>
              <a:rPr lang="en-US" altLang="ko-KR" dirty="0"/>
              <a:t>LSB</a:t>
            </a:r>
            <a:r>
              <a:rPr lang="ko-KR" altLang="en-US" dirty="0"/>
              <a:t>에서 </a:t>
            </a:r>
            <a:r>
              <a:rPr lang="en-US" altLang="ko-KR" dirty="0"/>
              <a:t>MSB</a:t>
            </a:r>
            <a:r>
              <a:rPr lang="ko-KR" altLang="en-US" dirty="0"/>
              <a:t>쪽으로 물결처럼 이동하면서 각 비트의 상태를 순차적으로 변화시키는 </a:t>
            </a:r>
            <a:r>
              <a:rPr lang="ko-KR" altLang="en-US" dirty="0" err="1"/>
              <a:t>리플</a:t>
            </a:r>
            <a:r>
              <a:rPr lang="ko-KR" altLang="en-US" dirty="0"/>
              <a:t> 회로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266" y="1844824"/>
            <a:ext cx="18478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97211"/>
            <a:ext cx="61912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6774"/>
            <a:ext cx="5073749" cy="272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85184"/>
            <a:ext cx="5075659" cy="125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586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err="1" smtClean="0"/>
              <a:t>비동기</a:t>
            </a:r>
            <a:r>
              <a:rPr lang="ko-KR" altLang="en-US" sz="2400" b="1" dirty="0" err="1"/>
              <a:t>식</a:t>
            </a:r>
            <a:r>
              <a:rPr lang="ko-KR" altLang="en-US" sz="2400" b="1" dirty="0" smtClean="0"/>
              <a:t>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2066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141277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/>
              <a:t>Q</a:t>
            </a:r>
            <a:r>
              <a:rPr lang="en-US" altLang="ko-KR" baseline="-25000" dirty="0"/>
              <a:t>4</a:t>
            </a:r>
            <a:r>
              <a:rPr lang="en-US" altLang="ko-KR" i="1" dirty="0"/>
              <a:t>Q</a:t>
            </a:r>
            <a:r>
              <a:rPr lang="en-US" altLang="ko-KR" baseline="-25000" dirty="0"/>
              <a:t>3</a:t>
            </a:r>
            <a:r>
              <a:rPr lang="en-US" altLang="ko-KR" i="1" dirty="0"/>
              <a:t>Q</a:t>
            </a:r>
            <a:r>
              <a:rPr lang="en-US" altLang="ko-KR" baseline="-25000" dirty="0"/>
              <a:t>2</a:t>
            </a:r>
            <a:r>
              <a:rPr lang="en-US" altLang="ko-KR" i="1" dirty="0"/>
              <a:t>Q</a:t>
            </a:r>
            <a:r>
              <a:rPr lang="en-US" altLang="ko-KR" baseline="-25000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1111</a:t>
            </a:r>
            <a:r>
              <a:rPr lang="ko-KR" altLang="en-US" dirty="0"/>
              <a:t>→</a:t>
            </a:r>
            <a:r>
              <a:rPr lang="en-US" altLang="ko-KR" dirty="0"/>
              <a:t>1110</a:t>
            </a:r>
            <a:r>
              <a:rPr lang="ko-KR" altLang="en-US" dirty="0"/>
              <a:t>→</a:t>
            </a:r>
            <a:r>
              <a:rPr lang="en-US" altLang="ko-KR" dirty="0"/>
              <a:t>1101</a:t>
            </a:r>
            <a:r>
              <a:rPr lang="ko-KR" altLang="en-US" dirty="0"/>
              <a:t>→</a:t>
            </a:r>
            <a:r>
              <a:rPr lang="en-US" altLang="ko-KR" dirty="0"/>
              <a:t>…→0001</a:t>
            </a:r>
            <a:r>
              <a:rPr lang="ko-KR" altLang="en-US" dirty="0"/>
              <a:t>→</a:t>
            </a:r>
            <a:r>
              <a:rPr lang="en-US" altLang="ko-KR" dirty="0"/>
              <a:t>0000</a:t>
            </a:r>
            <a:r>
              <a:rPr lang="ko-KR" altLang="en-US" dirty="0"/>
              <a:t>의 </a:t>
            </a:r>
            <a:r>
              <a:rPr lang="en-US" altLang="ko-KR" dirty="0"/>
              <a:t>16</a:t>
            </a:r>
            <a:r>
              <a:rPr lang="ko-KR" altLang="en-US" dirty="0"/>
              <a:t>코드 단위로 </a:t>
            </a:r>
            <a:r>
              <a:rPr lang="en-US" altLang="ko-KR" dirty="0"/>
              <a:t>1</a:t>
            </a:r>
            <a:r>
              <a:rPr lang="ko-KR" altLang="en-US" dirty="0"/>
              <a:t>씩 감소하는 다운 </a:t>
            </a:r>
            <a:r>
              <a:rPr lang="ko-KR" altLang="en-US" dirty="0" err="1"/>
              <a:t>카운팅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2507" y="2431497"/>
            <a:ext cx="5145757" cy="264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1600" y="2060848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/>
              <a:t>Q</a:t>
            </a:r>
            <a:r>
              <a:rPr lang="en-US" altLang="ko-KR" baseline="-25000" dirty="0"/>
              <a:t>1</a:t>
            </a:r>
            <a:r>
              <a:rPr lang="ko-KR" altLang="en-US" dirty="0"/>
              <a:t>은 </a:t>
            </a:r>
            <a:r>
              <a:rPr lang="en-US" altLang="ko-KR" i="1" dirty="0"/>
              <a:t>CK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분주</a:t>
            </a:r>
            <a:r>
              <a:rPr lang="en-US" altLang="ko-KR" dirty="0"/>
              <a:t>, </a:t>
            </a:r>
            <a:r>
              <a:rPr lang="en-US" altLang="ko-KR" i="1" dirty="0"/>
              <a:t>Q</a:t>
            </a:r>
            <a:r>
              <a:rPr lang="en-US" altLang="ko-KR" baseline="-25000" dirty="0"/>
              <a:t>2</a:t>
            </a:r>
            <a:r>
              <a:rPr lang="ko-KR" altLang="en-US" dirty="0"/>
              <a:t>는 </a:t>
            </a:r>
            <a:r>
              <a:rPr lang="en-US" altLang="ko-KR" i="1" dirty="0"/>
              <a:t>CK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분주</a:t>
            </a:r>
            <a:r>
              <a:rPr lang="en-US" altLang="ko-KR" dirty="0"/>
              <a:t>, </a:t>
            </a:r>
            <a:r>
              <a:rPr lang="en-US" altLang="ko-KR" i="1" dirty="0"/>
              <a:t>Q</a:t>
            </a:r>
            <a:r>
              <a:rPr lang="en-US" altLang="ko-KR" baseline="-25000" dirty="0"/>
              <a:t>3</a:t>
            </a:r>
            <a:r>
              <a:rPr lang="ko-KR" altLang="en-US" dirty="0"/>
              <a:t>는 </a:t>
            </a:r>
            <a:r>
              <a:rPr lang="en-US" altLang="ko-KR" i="1" dirty="0"/>
              <a:t>CK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분주</a:t>
            </a:r>
            <a:r>
              <a:rPr lang="en-US" altLang="ko-KR" dirty="0"/>
              <a:t>, </a:t>
            </a:r>
            <a:r>
              <a:rPr lang="en-US" altLang="ko-KR" i="1" dirty="0"/>
              <a:t>Q</a:t>
            </a:r>
            <a:r>
              <a:rPr lang="en-US" altLang="ko-KR" baseline="-25000" dirty="0"/>
              <a:t>4</a:t>
            </a:r>
            <a:r>
              <a:rPr lang="ko-KR" altLang="en-US" dirty="0"/>
              <a:t>는 </a:t>
            </a:r>
            <a:r>
              <a:rPr lang="en-US" altLang="ko-KR" i="1" dirty="0"/>
              <a:t>CK</a:t>
            </a:r>
            <a:r>
              <a:rPr lang="ko-KR" altLang="en-US" dirty="0"/>
              <a:t>의 </a:t>
            </a:r>
            <a:r>
              <a:rPr lang="en-US" altLang="ko-KR" dirty="0"/>
              <a:t>16</a:t>
            </a:r>
            <a:r>
              <a:rPr lang="ko-KR" altLang="en-US" dirty="0"/>
              <a:t>분주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7732" y="5210817"/>
            <a:ext cx="4859635" cy="122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932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err="1" smtClean="0"/>
              <a:t>비동기</a:t>
            </a:r>
            <a:r>
              <a:rPr lang="ko-KR" altLang="en-US" sz="2400" b="1" dirty="0" err="1"/>
              <a:t>식</a:t>
            </a:r>
            <a:r>
              <a:rPr lang="ko-KR" altLang="en-US" sz="2400" b="1" dirty="0" smtClean="0"/>
              <a:t>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23145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571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002164" cy="202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874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/>
              <a:t>링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475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0332" y="2004573"/>
            <a:ext cx="3595684" cy="232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0332" y="4444689"/>
            <a:ext cx="6310659" cy="1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8020" y="3867981"/>
            <a:ext cx="1561331" cy="57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3372" y="1984549"/>
            <a:ext cx="4390628" cy="168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5576" y="150805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최종 출력이 다시 최초 입력으로 </a:t>
            </a:r>
            <a:r>
              <a:rPr lang="ko-KR" altLang="en-US" dirty="0" err="1"/>
              <a:t>피드백되는</a:t>
            </a:r>
            <a:r>
              <a:rPr lang="ko-KR" altLang="en-US" dirty="0"/>
              <a:t> ‘고리</a:t>
            </a:r>
            <a:r>
              <a:rPr lang="en-US" altLang="ko-KR" dirty="0"/>
              <a:t>(ring)’ </a:t>
            </a:r>
            <a:r>
              <a:rPr lang="ko-KR" altLang="en-US" dirty="0"/>
              <a:t>형태로 구성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78124" y="6257739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초기 상태 설정 시 최소한 </a:t>
            </a:r>
            <a:r>
              <a:rPr lang="en-US" altLang="ko-KR" dirty="0"/>
              <a:t>1</a:t>
            </a:r>
            <a:r>
              <a:rPr lang="ko-KR" altLang="en-US" dirty="0"/>
              <a:t>비트는 반드시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 smtClean="0"/>
              <a:t>프리셋</a:t>
            </a:r>
            <a:r>
              <a:rPr lang="ko-KR" altLang="en-US" dirty="0" smtClean="0"/>
              <a:t>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000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 해석</a:t>
            </a:r>
            <a:r>
              <a:rPr lang="en-US" altLang="ko-KR" sz="2400" b="1" dirty="0" smtClean="0">
                <a:latin typeface="+mn-ea"/>
                <a:ea typeface="+mn-ea"/>
              </a:rPr>
              <a:t>/</a:t>
            </a:r>
            <a:r>
              <a:rPr lang="ko-KR" altLang="en-US" sz="2400" b="1" dirty="0" smtClean="0">
                <a:latin typeface="+mn-ea"/>
                <a:ea typeface="+mn-ea"/>
              </a:rPr>
              <a:t>합성의 체계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5498943" cy="358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5536" y="1052736"/>
            <a:ext cx="525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ko-KR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표준체계</a:t>
            </a:r>
            <a:endParaRPr lang="en-US" altLang="ko-KR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80120" y="5517232"/>
            <a:ext cx="7380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카운터를 중심으로 하는 </a:t>
            </a:r>
            <a:r>
              <a:rPr lang="ko-KR" altLang="en-US" dirty="0" smtClean="0"/>
              <a:t>해석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합성의 체계 학습</a:t>
            </a:r>
            <a:endParaRPr lang="en-US" altLang="ko-KR" dirty="0"/>
          </a:p>
          <a:p>
            <a:r>
              <a:rPr lang="ko-KR" altLang="en-US" dirty="0"/>
              <a:t>상태를 초기화하거나 원하지 않는 상태를 </a:t>
            </a:r>
            <a:r>
              <a:rPr lang="ko-KR" altLang="en-US" dirty="0" smtClean="0"/>
              <a:t>제거하는 회로 기법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55576" y="5147900"/>
            <a:ext cx="1107996" cy="369332"/>
          </a:xfrm>
          <a:prstGeom prst="rect">
            <a:avLst/>
          </a:prstGeom>
          <a:ln>
            <a:solidFill>
              <a:srgbClr val="0066CC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학습내용</a:t>
            </a:r>
            <a:endParaRPr lang="en-US" altLang="ko-KR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/>
              <a:t>링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52736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06920"/>
            <a:ext cx="4621138" cy="228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4512528"/>
            <a:ext cx="5580112" cy="1694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5" y="4205345"/>
            <a:ext cx="1903747" cy="26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75175"/>
            <a:ext cx="2952328" cy="41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95238" y="3184515"/>
            <a:ext cx="4167849" cy="198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031" y="6294120"/>
            <a:ext cx="8445937" cy="19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21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err="1" smtClean="0"/>
              <a:t>존</a:t>
            </a:r>
            <a:r>
              <a:rPr lang="ko-KR" altLang="en-US" sz="2400" b="1" dirty="0" err="1"/>
              <a:t>슨</a:t>
            </a:r>
            <a:r>
              <a:rPr lang="ko-KR" altLang="en-US" sz="2400" b="1" dirty="0" smtClean="0"/>
              <a:t>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488680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링 카운터가 </a:t>
            </a:r>
            <a:r>
              <a:rPr lang="en-US" altLang="ko-KR" i="1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플립플롭으로</a:t>
            </a:r>
            <a:r>
              <a:rPr lang="ko-KR" altLang="en-US" dirty="0"/>
              <a:t> </a:t>
            </a:r>
            <a:r>
              <a:rPr lang="en-US" altLang="ko-KR" i="1" dirty="0"/>
              <a:t>n</a:t>
            </a:r>
            <a:r>
              <a:rPr lang="ko-KR" altLang="en-US" dirty="0"/>
              <a:t>개의 타이밍 신호를 만들어내는 반면에</a:t>
            </a:r>
            <a:r>
              <a:rPr lang="en-US" altLang="ko-KR" dirty="0"/>
              <a:t>, </a:t>
            </a:r>
            <a:r>
              <a:rPr lang="ko-KR" altLang="en-US" dirty="0" err="1"/>
              <a:t>존슨</a:t>
            </a:r>
            <a:r>
              <a:rPr lang="ko-KR" altLang="en-US" dirty="0"/>
              <a:t> 카운터는 </a:t>
            </a:r>
            <a:r>
              <a:rPr lang="en-US" altLang="ko-KR" dirty="0"/>
              <a:t>2</a:t>
            </a:r>
            <a:r>
              <a:rPr lang="en-US" altLang="ko-KR" i="1" dirty="0"/>
              <a:t>n</a:t>
            </a:r>
            <a:r>
              <a:rPr lang="ko-KR" altLang="en-US" dirty="0"/>
              <a:t>개의 타이밍 신호를 </a:t>
            </a:r>
            <a:r>
              <a:rPr lang="ko-KR" altLang="en-US" dirty="0" smtClean="0"/>
              <a:t>만들어낸다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2289646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초기조건 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:</a:t>
            </a:r>
            <a:r>
              <a:rPr lang="ko-KR" altLang="en-US" dirty="0" smtClean="0"/>
              <a:t> 링 </a:t>
            </a:r>
            <a:r>
              <a:rPr lang="ko-KR" altLang="en-US" dirty="0"/>
              <a:t>카운터에는 반드시 </a:t>
            </a:r>
            <a:r>
              <a:rPr lang="ko-KR" altLang="en-US" dirty="0" err="1"/>
              <a:t>프리셋과</a:t>
            </a:r>
            <a:r>
              <a:rPr lang="ko-KR" altLang="en-US" dirty="0"/>
              <a:t> </a:t>
            </a:r>
            <a:r>
              <a:rPr lang="ko-KR" altLang="en-US" dirty="0" err="1"/>
              <a:t>리셋이</a:t>
            </a:r>
            <a:r>
              <a:rPr lang="ko-KR" altLang="en-US" dirty="0"/>
              <a:t> 존재해야 하지만</a:t>
            </a:r>
            <a:r>
              <a:rPr lang="en-US" altLang="ko-KR" dirty="0"/>
              <a:t>, </a:t>
            </a:r>
            <a:r>
              <a:rPr lang="ko-KR" altLang="en-US" dirty="0" err="1"/>
              <a:t>존슨</a:t>
            </a:r>
            <a:r>
              <a:rPr lang="ko-KR" altLang="en-US" dirty="0"/>
              <a:t> 카운터에는 </a:t>
            </a:r>
            <a:r>
              <a:rPr lang="en-US" altLang="ko-KR" dirty="0"/>
              <a:t>0000</a:t>
            </a:r>
            <a:r>
              <a:rPr lang="ko-KR" altLang="en-US" dirty="0"/>
              <a:t>이라는 상태가 주기 내에 존재하기 때문에 </a:t>
            </a:r>
            <a:r>
              <a:rPr lang="ko-KR" altLang="en-US" dirty="0" smtClean="0"/>
              <a:t>모든 </a:t>
            </a:r>
            <a:r>
              <a:rPr lang="ko-KR" altLang="en-US" dirty="0" err="1"/>
              <a:t>비트를</a:t>
            </a:r>
            <a:r>
              <a:rPr lang="ko-KR" altLang="en-US" dirty="0"/>
              <a:t> 초기에 </a:t>
            </a:r>
            <a:r>
              <a:rPr lang="ko-KR" altLang="en-US" dirty="0" err="1" smtClean="0"/>
              <a:t>리셋한다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95536" y="1052736"/>
            <a:ext cx="5256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v"/>
            </a:pPr>
            <a:r>
              <a:rPr lang="ko-KR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링 카운터와의 차이점</a:t>
            </a:r>
            <a:endParaRPr lang="en-US" altLang="ko-KR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6120680" cy="294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2646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err="1" smtClean="0"/>
              <a:t>존</a:t>
            </a:r>
            <a:r>
              <a:rPr lang="ko-KR" altLang="en-US" sz="2400" b="1" dirty="0" err="1"/>
              <a:t>슨</a:t>
            </a:r>
            <a:r>
              <a:rPr lang="ko-KR" altLang="en-US" sz="2400" b="1" dirty="0" smtClean="0"/>
              <a:t>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788" y="1236733"/>
            <a:ext cx="6120680" cy="272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3886" y="1652865"/>
            <a:ext cx="864096" cy="2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9290" y="1916711"/>
            <a:ext cx="10858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3102" y="2381043"/>
            <a:ext cx="10382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3886" y="2762043"/>
            <a:ext cx="1057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2411" y="3152568"/>
            <a:ext cx="11049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7"/>
            <a:ext cx="5367812" cy="2305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8147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err="1" smtClean="0"/>
              <a:t>그레이</a:t>
            </a:r>
            <a:r>
              <a:rPr lang="ko-KR" altLang="en-US" sz="2400" b="1" dirty="0" smtClean="0"/>
              <a:t> 코드 카운터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3560" y="1628801"/>
            <a:ext cx="2720241" cy="246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98072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chemeClr val="accent4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󰃚</a:t>
            </a:r>
            <a:r>
              <a:rPr lang="ko-KR" altLang="en-US" kern="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81618" y="1352829"/>
            <a:ext cx="4864596" cy="27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26716" y="990636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그레이</a:t>
            </a:r>
            <a:r>
              <a:rPr lang="ko-KR" altLang="en-US" dirty="0" smtClean="0"/>
              <a:t> 코드 카운터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450912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 </a:t>
            </a:r>
            <a:r>
              <a:rPr lang="ko-KR" altLang="en-US" dirty="0"/>
              <a:t>코드와 같이 가중치에 따른 오차가 없기 때문에 그 영향이 크지 않다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ko-KR" altLang="en-US" dirty="0" err="1"/>
              <a:t>그레이</a:t>
            </a:r>
            <a:r>
              <a:rPr lang="ko-KR" altLang="en-US" dirty="0"/>
              <a:t> 코드는 아날로그</a:t>
            </a:r>
            <a:r>
              <a:rPr lang="en-US" altLang="ko-KR" dirty="0"/>
              <a:t>-</a:t>
            </a:r>
            <a:r>
              <a:rPr lang="ko-KR" altLang="en-US" dirty="0"/>
              <a:t>디지털 데이터 변환기</a:t>
            </a:r>
            <a:r>
              <a:rPr lang="en-US" altLang="ko-KR" dirty="0"/>
              <a:t>(analog-digital converter)</a:t>
            </a:r>
            <a:r>
              <a:rPr lang="ko-KR" altLang="en-US" dirty="0"/>
              <a:t>나 입</a:t>
            </a:r>
            <a:r>
              <a:rPr lang="en-US" altLang="ko-KR" dirty="0"/>
              <a:t>·</a:t>
            </a:r>
            <a:r>
              <a:rPr lang="ko-KR" altLang="en-US" dirty="0"/>
              <a:t>출력 장치 코드로 주로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/>
              <a:t>카운터의 동작 속도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112474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err="1"/>
              <a:t>t</a:t>
            </a:r>
            <a:r>
              <a:rPr lang="en-US" altLang="ko-KR" i="1" baseline="-25000" dirty="0" err="1"/>
              <a:t>p</a:t>
            </a:r>
            <a:r>
              <a:rPr lang="en-US" altLang="ko-KR" dirty="0" err="1"/>
              <a:t>의</a:t>
            </a:r>
            <a:r>
              <a:rPr lang="en-US" altLang="ko-KR" dirty="0"/>
              <a:t> </a:t>
            </a:r>
            <a:r>
              <a:rPr lang="en-US" altLang="ko-KR" dirty="0" err="1" smtClean="0"/>
              <a:t>지연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시간</a:t>
            </a:r>
            <a:r>
              <a:rPr lang="ko-KR" altLang="en-US" dirty="0" smtClean="0"/>
              <a:t>이 있는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게이트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/>
              <a:t>최대</a:t>
            </a:r>
            <a:r>
              <a:rPr lang="en-US" altLang="ko-KR" dirty="0"/>
              <a:t> </a:t>
            </a:r>
            <a:r>
              <a:rPr lang="en-US" altLang="ko-KR" dirty="0" err="1"/>
              <a:t>동작</a:t>
            </a:r>
            <a:r>
              <a:rPr lang="en-US" altLang="ko-KR" dirty="0"/>
              <a:t> </a:t>
            </a:r>
            <a:r>
              <a:rPr lang="en-US" altLang="ko-KR" dirty="0" err="1"/>
              <a:t>속도</a:t>
            </a:r>
            <a:endParaRPr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7190" y="1593361"/>
            <a:ext cx="6480720" cy="3671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0912" y="5434220"/>
            <a:ext cx="838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215250" y="5434220"/>
            <a:ext cx="29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최대 동작 속도에서의 주기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87190" y="5826770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최대 동작 </a:t>
            </a:r>
            <a:r>
              <a:rPr lang="ko-KR" altLang="en-US" dirty="0" smtClean="0"/>
              <a:t>주파수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4637" y="5862845"/>
            <a:ext cx="1352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6267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/>
              <a:t>카운터의 동작 속도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카운터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316416" cy="117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68919"/>
            <a:ext cx="1776214" cy="110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59684"/>
            <a:ext cx="5715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23345"/>
            <a:ext cx="58102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55393"/>
            <a:ext cx="301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1041" y="4445217"/>
            <a:ext cx="771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8761" y="4959449"/>
            <a:ext cx="28479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9276" y="4959449"/>
            <a:ext cx="70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∴</a:t>
            </a:r>
            <a:endParaRPr lang="ko-KR" altLang="en-US" dirty="0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149" y="5877272"/>
            <a:ext cx="8241307" cy="25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598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주파수 분주기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클록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주파수 변환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105273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시스템 </a:t>
            </a:r>
            <a:r>
              <a:rPr lang="ko-KR" altLang="en-US" b="1" dirty="0" err="1"/>
              <a:t>클록</a:t>
            </a:r>
            <a:r>
              <a:rPr lang="en-US" altLang="ko-KR" dirty="0"/>
              <a:t>(system clock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변하지 </a:t>
            </a:r>
            <a:r>
              <a:rPr lang="ko-KR" altLang="en-US" dirty="0"/>
              <a:t>않는 기준 </a:t>
            </a:r>
            <a:r>
              <a:rPr lang="ko-KR" altLang="en-US" dirty="0" err="1" smtClean="0"/>
              <a:t>클록</a:t>
            </a:r>
            <a:endParaRPr lang="en-US" altLang="ko-KR" dirty="0" smtClean="0"/>
          </a:p>
          <a:p>
            <a:r>
              <a:rPr lang="ko-KR" altLang="en-US" b="1" dirty="0" smtClean="0"/>
              <a:t>내부 </a:t>
            </a:r>
            <a:r>
              <a:rPr lang="ko-KR" altLang="en-US" b="1" dirty="0" err="1"/>
              <a:t>클록</a:t>
            </a:r>
            <a:r>
              <a:rPr lang="en-US" altLang="ko-KR" dirty="0"/>
              <a:t>(internal clock</a:t>
            </a:r>
            <a:r>
              <a:rPr lang="en-US" altLang="ko-KR" dirty="0" smtClean="0"/>
              <a:t>): </a:t>
            </a:r>
            <a:r>
              <a:rPr lang="ko-KR" altLang="en-US" dirty="0" smtClean="0"/>
              <a:t>기준 </a:t>
            </a:r>
            <a:r>
              <a:rPr lang="ko-KR" altLang="en-US" dirty="0" err="1"/>
              <a:t>클록의</a:t>
            </a:r>
            <a:r>
              <a:rPr lang="ko-KR" altLang="en-US" dirty="0"/>
              <a:t> 주파수보다 낮은 주파수를 만드는 것을 </a:t>
            </a:r>
            <a:r>
              <a:rPr lang="ko-KR" altLang="en-US" b="1" dirty="0"/>
              <a:t>주파수 분주</a:t>
            </a:r>
            <a:r>
              <a:rPr lang="ko-KR" altLang="en-US" dirty="0"/>
              <a:t>라 하며</a:t>
            </a:r>
            <a:r>
              <a:rPr lang="en-US" altLang="ko-KR" dirty="0"/>
              <a:t>, </a:t>
            </a:r>
            <a:r>
              <a:rPr lang="ko-KR" altLang="en-US" dirty="0"/>
              <a:t>기준 </a:t>
            </a:r>
            <a:r>
              <a:rPr lang="ko-KR" altLang="en-US" dirty="0" err="1"/>
              <a:t>클록보다</a:t>
            </a:r>
            <a:r>
              <a:rPr lang="ko-KR" altLang="en-US" dirty="0"/>
              <a:t> 높은 주파수를 만드는 것을 </a:t>
            </a:r>
            <a:r>
              <a:rPr lang="ko-KR" altLang="en-US" b="1" dirty="0"/>
              <a:t>주파수 </a:t>
            </a:r>
            <a:r>
              <a:rPr lang="ko-KR" altLang="en-US" b="1" dirty="0" smtClean="0"/>
              <a:t>합성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2705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6482" y="3142990"/>
            <a:ext cx="3271068" cy="173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9374" y="2809615"/>
            <a:ext cx="1114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7819" y="3386209"/>
            <a:ext cx="3908637" cy="131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9453" y="5085184"/>
            <a:ext cx="2676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566124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smtClean="0"/>
              <a:t>N </a:t>
            </a:r>
            <a:r>
              <a:rPr lang="ko-KR" altLang="en-US" dirty="0" smtClean="0"/>
              <a:t>단을 </a:t>
            </a:r>
            <a:r>
              <a:rPr lang="ko-KR" altLang="en-US" dirty="0"/>
              <a:t>지나가면 </a:t>
            </a:r>
            <a:r>
              <a:rPr lang="en-US" altLang="ko-KR" dirty="0"/>
              <a:t>2</a:t>
            </a:r>
            <a:r>
              <a:rPr lang="en-US" altLang="ko-KR" i="1" baseline="30000" dirty="0"/>
              <a:t>N</a:t>
            </a:r>
            <a:r>
              <a:rPr lang="ko-KR" altLang="en-US" dirty="0"/>
              <a:t>으로 나누어진 </a:t>
            </a:r>
            <a:r>
              <a:rPr lang="ko-KR" altLang="en-US" dirty="0" smtClean="0"/>
              <a:t>주파수를 획득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90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주파수 분주기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클록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주파수 변환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smtClean="0"/>
              <a:t>분주기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55679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임의의 정수 분주가 되기 </a:t>
            </a:r>
            <a:r>
              <a:rPr lang="ko-KR" altLang="en-US" dirty="0" smtClean="0"/>
              <a:t>위해 </a:t>
            </a:r>
            <a:r>
              <a:rPr lang="ko-KR" altLang="en-US" dirty="0"/>
              <a:t>카운터의 개념을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i="1" dirty="0" smtClean="0"/>
              <a:t>N </a:t>
            </a:r>
            <a:r>
              <a:rPr lang="ko-KR" altLang="en-US" dirty="0" smtClean="0"/>
              <a:t>개의 </a:t>
            </a:r>
            <a:r>
              <a:rPr lang="ko-KR" altLang="en-US" dirty="0" err="1"/>
              <a:t>클록</a:t>
            </a:r>
            <a:r>
              <a:rPr lang="ko-KR" altLang="en-US" dirty="0"/>
              <a:t> 에지를 세면서 미리 설정된 </a:t>
            </a:r>
            <a:r>
              <a:rPr lang="en-US" altLang="ko-KR" i="1" dirty="0"/>
              <a:t>N</a:t>
            </a:r>
            <a:r>
              <a:rPr lang="ko-KR" altLang="en-US" dirty="0"/>
              <a:t> 값과의 </a:t>
            </a:r>
            <a:r>
              <a:rPr lang="ko-KR" altLang="en-US" dirty="0" smtClean="0"/>
              <a:t>같을 때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7416824" cy="231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587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주파수 분주기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클록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주파수 변환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3" y="1124744"/>
            <a:ext cx="26765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99592" y="1697385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제어신호에 따라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분주계수를 </a:t>
            </a:r>
            <a:r>
              <a:rPr lang="ko-KR" altLang="en-US" dirty="0"/>
              <a:t>가지는 </a:t>
            </a:r>
            <a:r>
              <a:rPr lang="en-US" altLang="ko-KR" dirty="0"/>
              <a:t>2</a:t>
            </a:r>
            <a:r>
              <a:rPr lang="ko-KR" altLang="en-US" dirty="0"/>
              <a:t>중 계수</a:t>
            </a:r>
            <a:r>
              <a:rPr lang="en-US" altLang="ko-KR" dirty="0"/>
              <a:t>(dual modulus) </a:t>
            </a:r>
            <a:r>
              <a:rPr lang="ko-KR" altLang="en-US" dirty="0"/>
              <a:t>분주기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458224"/>
            <a:ext cx="5400600" cy="20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55576" y="227687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chemeClr val="accent4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󰃚</a:t>
            </a:r>
            <a:r>
              <a:rPr lang="ko-KR" altLang="en-US" kern="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20300" y="2276872"/>
            <a:ext cx="359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분주</a:t>
            </a:r>
            <a:r>
              <a:rPr lang="en-US" altLang="ko-KR" dirty="0" smtClean="0"/>
              <a:t>/5</a:t>
            </a:r>
            <a:r>
              <a:rPr lang="ko-KR" altLang="en-US" dirty="0" smtClean="0"/>
              <a:t>분주 회로 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25144"/>
            <a:ext cx="6192688" cy="155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42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주파수 분주기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클록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주파수 변환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2209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98877"/>
            <a:ext cx="4802857" cy="46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4890" y="1556792"/>
            <a:ext cx="5760640" cy="261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5282" y="4170315"/>
            <a:ext cx="4824536" cy="232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365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1124744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상태머신의</a:t>
            </a:r>
            <a:r>
              <a:rPr lang="ko-KR" altLang="en-US" dirty="0"/>
              <a:t> 논리도가 주어졌을 때</a:t>
            </a:r>
            <a:r>
              <a:rPr lang="en-US" altLang="ko-KR" dirty="0"/>
              <a:t>, </a:t>
            </a:r>
            <a:r>
              <a:rPr lang="ko-KR" altLang="en-US" dirty="0"/>
              <a:t>체계적인 절차를 거쳐 회로 동작을 설명하는 </a:t>
            </a:r>
            <a:r>
              <a:rPr lang="ko-KR" altLang="en-US" dirty="0" err="1"/>
              <a:t>상태표를</a:t>
            </a:r>
            <a:r>
              <a:rPr lang="ko-KR" altLang="en-US" dirty="0"/>
              <a:t> 작성하는 것을 </a:t>
            </a:r>
            <a:r>
              <a:rPr lang="ko-KR" altLang="en-US" b="1" dirty="0"/>
              <a:t>해석</a:t>
            </a:r>
            <a:r>
              <a:rPr lang="en-US" altLang="ko-KR" dirty="0"/>
              <a:t>(analysis)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0774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43608" y="406778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플립플롭들이</a:t>
            </a:r>
            <a:r>
              <a:rPr lang="ko-KR" altLang="en-US" dirty="0"/>
              <a:t> 동시에 천이하도록 </a:t>
            </a:r>
            <a:r>
              <a:rPr lang="ko-KR" altLang="en-US" dirty="0" err="1"/>
              <a:t>클록을</a:t>
            </a:r>
            <a:r>
              <a:rPr lang="ko-KR" altLang="en-US" dirty="0"/>
              <a:t> 한꺼번에 인가하는 구조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79823"/>
            <a:ext cx="5241701" cy="151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066501" y="479715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chemeClr val="accent4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󰃚</a:t>
            </a:r>
            <a:r>
              <a:rPr lang="ko-KR" altLang="en-US" kern="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6963" y="4581128"/>
            <a:ext cx="4387205" cy="191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64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주파수 </a:t>
            </a:r>
            <a:r>
              <a:rPr lang="ko-KR" altLang="en-US" sz="2400" b="1" dirty="0" err="1" smtClean="0">
                <a:latin typeface="+mn-ea"/>
                <a:ea typeface="+mn-ea"/>
              </a:rPr>
              <a:t>합성기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클록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주파수 변환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052736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기준 </a:t>
            </a:r>
            <a:r>
              <a:rPr lang="ko-KR" altLang="en-US" dirty="0" err="1"/>
              <a:t>클록의</a:t>
            </a:r>
            <a:r>
              <a:rPr lang="ko-KR" altLang="en-US" dirty="0"/>
              <a:t> 주파수를 원하는 합성계수의 비로 높이는 회로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950" y="1556792"/>
            <a:ext cx="66960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391" y="2636912"/>
            <a:ext cx="3486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0768" y="3284984"/>
            <a:ext cx="4845546" cy="3100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17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주파수 </a:t>
            </a:r>
            <a:r>
              <a:rPr lang="ko-KR" altLang="en-US" sz="2400" b="1" dirty="0" err="1" smtClean="0">
                <a:latin typeface="+mn-ea"/>
                <a:ea typeface="+mn-ea"/>
              </a:rPr>
              <a:t>합성기</a:t>
            </a:r>
            <a:endParaRPr lang="ko-KR" altLang="en-US" sz="2400" b="1" dirty="0" smtClean="0"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8.4 </a:t>
            </a:r>
            <a:r>
              <a:rPr kumimoji="0" lang="ko-KR" altLang="en-US" b="1" dirty="0" err="1" smtClean="0">
                <a:solidFill>
                  <a:schemeClr val="bg1"/>
                </a:solidFill>
              </a:rPr>
              <a:t>클록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 주파수 변환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32480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725" y="1916832"/>
            <a:ext cx="4099825" cy="108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778" y="3501008"/>
            <a:ext cx="7677544" cy="23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7550" y="1800919"/>
            <a:ext cx="4244081" cy="159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59307"/>
            <a:ext cx="2369616" cy="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8248" y="1448594"/>
            <a:ext cx="1257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81855" y="1444237"/>
            <a:ext cx="70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178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8032" y="548680"/>
            <a:ext cx="7772400" cy="5760639"/>
          </a:xfrm>
          <a:noFill/>
          <a:effectLst>
            <a:glow rad="127000">
              <a:schemeClr val="bg1">
                <a:lumMod val="65000"/>
              </a:schemeClr>
            </a:glow>
            <a:outerShdw blurRad="50800" dist="50800" dir="5400000" algn="ctr" rotWithShape="0">
              <a:schemeClr val="bg1"/>
            </a:outerShdw>
          </a:effectLst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6000" dirty="0" smtClean="0">
                <a:latin typeface="나눔고딕 ExtraBold" pitchFamily="50" charset="-127"/>
                <a:ea typeface="나눔고딕 ExtraBold" pitchFamily="50" charset="-127"/>
              </a:rPr>
              <a:t>Q &amp; A</a:t>
            </a:r>
            <a:endParaRPr lang="en-US" altLang="ko-KR" sz="6000" dirty="0" smtClean="0">
              <a:solidFill>
                <a:schemeClr val="bg2">
                  <a:lumMod val="50000"/>
                </a:schemeClr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6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1493" y="1055861"/>
            <a:ext cx="781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51720" y="1052736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직관적으로 </a:t>
            </a:r>
            <a:r>
              <a:rPr lang="ko-KR" altLang="en-US" dirty="0" smtClean="0"/>
              <a:t>각 </a:t>
            </a:r>
            <a:r>
              <a:rPr lang="ko-KR" altLang="en-US" dirty="0" err="1"/>
              <a:t>플립플롭의</a:t>
            </a:r>
            <a:r>
              <a:rPr lang="ko-KR" altLang="en-US" dirty="0"/>
              <a:t> </a:t>
            </a:r>
            <a:r>
              <a:rPr lang="ko-KR" altLang="en-US" dirty="0" smtClean="0"/>
              <a:t>입력방정식을 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5862" y="1451172"/>
            <a:ext cx="2578226" cy="77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643" y="2265437"/>
            <a:ext cx="781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2446" y="2662044"/>
            <a:ext cx="1871482" cy="34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3775" y="2588144"/>
            <a:ext cx="4796299" cy="215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693" y="4719996"/>
            <a:ext cx="762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931934"/>
            <a:ext cx="1660376" cy="158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1163" y="2225260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상태 </a:t>
            </a:r>
            <a:r>
              <a:rPr lang="ko-KR" altLang="en-US" dirty="0" err="1" smtClean="0"/>
              <a:t>여기표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69650" y="4749458"/>
            <a:ext cx="1434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상태도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73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0687" y="1124744"/>
            <a:ext cx="3686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92688" cy="21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800190" y="170080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 smtClean="0">
                <a:solidFill>
                  <a:schemeClr val="accent4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󰃚</a:t>
            </a:r>
            <a:r>
              <a:rPr lang="ko-KR" altLang="en-US" kern="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5340"/>
            <a:ext cx="102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742" y="3861048"/>
            <a:ext cx="790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1772816" y="3885924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플립플롭의</a:t>
            </a:r>
            <a:r>
              <a:rPr lang="ko-KR" altLang="en-US" dirty="0" smtClean="0"/>
              <a:t> 입력방정식</a:t>
            </a:r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3763" y="4268289"/>
            <a:ext cx="4920490" cy="82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361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643" y="1164921"/>
            <a:ext cx="781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751163" y="1124744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상태 </a:t>
            </a:r>
            <a:r>
              <a:rPr lang="ko-KR" altLang="en-US" dirty="0" err="1" smtClean="0"/>
              <a:t>여기표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0200" y="1552420"/>
            <a:ext cx="6516216" cy="45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왼쪽 중괄호 2"/>
          <p:cNvSpPr/>
          <p:nvPr/>
        </p:nvSpPr>
        <p:spPr>
          <a:xfrm>
            <a:off x="1475656" y="1916832"/>
            <a:ext cx="250973" cy="27363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왼쪽 중괄호 3"/>
          <p:cNvSpPr/>
          <p:nvPr/>
        </p:nvSpPr>
        <p:spPr>
          <a:xfrm>
            <a:off x="1477219" y="4725144"/>
            <a:ext cx="239213" cy="1317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0080" y="31003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52199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미사용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415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2400" b="1" dirty="0" smtClean="0">
                <a:latin typeface="+mn-ea"/>
                <a:ea typeface="+mn-ea"/>
              </a:rPr>
              <a:t>순차논리회로의 해석 방법</a:t>
            </a: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8.1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순차논리회로의 해석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81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20817" cy="4131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547664" y="1052736"/>
            <a:ext cx="1434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상태도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43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9159</TotalTime>
  <Words>1147</Words>
  <Application>Microsoft Office PowerPoint</Application>
  <PresentationFormat>화면 슬라이드 쇼(4:3)</PresentationFormat>
  <Paragraphs>207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굴림</vt:lpstr>
      <vt:lpstr>Arial</vt:lpstr>
      <vt:lpstr>나눔고딕 ExtraBold</vt:lpstr>
      <vt:lpstr>맑은 고딕</vt:lpstr>
      <vt:lpstr>휴먼편지체</vt:lpstr>
      <vt:lpstr>Wingdings</vt:lpstr>
      <vt:lpstr>함초롬바탕</vt:lpstr>
      <vt:lpstr>나눔고딕</vt:lpstr>
      <vt:lpstr>Office 테마</vt:lpstr>
      <vt:lpstr>CHAPTER 08 순차논리회로의 해석 및 합성 Analysis/Synthesis of Sequential Circuits</vt:lpstr>
      <vt:lpstr>슬라이드 2</vt:lpstr>
      <vt:lpstr>슬라이드 3</vt:lpstr>
      <vt:lpstr>순차논리회로 해석/합성의 체계</vt:lpstr>
      <vt:lpstr>순차논리회로의 해석 방법</vt:lpstr>
      <vt:lpstr>순차논리회로의 해석 방법</vt:lpstr>
      <vt:lpstr>순차논리회로의 해석 방법</vt:lpstr>
      <vt:lpstr>순차논리회로의 해석 방법</vt:lpstr>
      <vt:lpstr>순차논리회로의 해석 방법</vt:lpstr>
      <vt:lpstr>순차논리회로의 해석 방법</vt:lpstr>
      <vt:lpstr>순차논리회로의 해석 방법</vt:lpstr>
      <vt:lpstr>순차논리회로의 해석 방법</vt:lpstr>
      <vt:lpstr>순차논리회로의 해석 방법</vt:lpstr>
      <vt:lpstr>순차논리회로의 해석 방법</vt:lpstr>
      <vt:lpstr>순차논리회로의 해석 방법</vt:lpstr>
      <vt:lpstr>기타 회로 설계 기법</vt:lpstr>
      <vt:lpstr>기타 회로 설계 기법</vt:lpstr>
      <vt:lpstr>기타 회로 설계 기법</vt:lpstr>
      <vt:lpstr>논리도 합성 체계</vt:lpstr>
      <vt:lpstr>논리도 합성 체계</vt:lpstr>
      <vt:lpstr>논리도 합성 체계</vt:lpstr>
      <vt:lpstr>논리도 합성 체계</vt:lpstr>
      <vt:lpstr>논리도 합성 체계</vt:lpstr>
      <vt:lpstr>상태의 개수가 2N보다 적은 경우</vt:lpstr>
      <vt:lpstr>상태의 개수가 2N보다 적은 경우</vt:lpstr>
      <vt:lpstr>상태의 개수가 2N보다 적은 경우</vt:lpstr>
      <vt:lpstr>2진 카운터</vt:lpstr>
      <vt:lpstr>2진 카운터</vt:lpstr>
      <vt:lpstr>2진 카운터</vt:lpstr>
      <vt:lpstr>2진 카운터</vt:lpstr>
      <vt:lpstr>2진 카운터</vt:lpstr>
      <vt:lpstr>2진 카운터</vt:lpstr>
      <vt:lpstr>2진 카운터</vt:lpstr>
      <vt:lpstr>2진 카운터</vt:lpstr>
      <vt:lpstr>2진 카운터</vt:lpstr>
      <vt:lpstr>비동기식 카운터</vt:lpstr>
      <vt:lpstr>비동기식 카운터</vt:lpstr>
      <vt:lpstr>비동기식 카운터</vt:lpstr>
      <vt:lpstr>링 카운터</vt:lpstr>
      <vt:lpstr>링 카운터</vt:lpstr>
      <vt:lpstr>존슨 카운터</vt:lpstr>
      <vt:lpstr>존슨 카운터</vt:lpstr>
      <vt:lpstr>그레이 코드 카운터</vt:lpstr>
      <vt:lpstr>카운터의 동작 속도</vt:lpstr>
      <vt:lpstr>카운터의 동작 속도</vt:lpstr>
      <vt:lpstr>주파수 분주기</vt:lpstr>
      <vt:lpstr>주파수 분주기</vt:lpstr>
      <vt:lpstr>주파수 분주기</vt:lpstr>
      <vt:lpstr>주파수 분주기</vt:lpstr>
      <vt:lpstr>주파수 합성기</vt:lpstr>
      <vt:lpstr>주파수 합성기</vt:lpstr>
      <vt:lpstr>Q &amp; A</vt:lpstr>
    </vt:vector>
  </TitlesOfParts>
  <Company>한빛가족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 공학수학의 기초 Foundation of Engineering Mathmatics</dc:title>
  <dc:creator>박현진</dc:creator>
  <cp:lastModifiedBy>snoopy</cp:lastModifiedBy>
  <cp:revision>537</cp:revision>
  <dcterms:created xsi:type="dcterms:W3CDTF">2012-08-06T11:28:05Z</dcterms:created>
  <dcterms:modified xsi:type="dcterms:W3CDTF">2014-03-05T06:15:37Z</dcterms:modified>
</cp:coreProperties>
</file>