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42" r:id="rId2"/>
  </p:sldIdLst>
  <p:sldSz cx="9001125" cy="5040313"/>
  <p:notesSz cx="6858000" cy="9144000"/>
  <p:custDataLst>
    <p:tags r:id="rId4"/>
  </p:custDataLst>
  <p:defaultTextStyle>
    <a:defPPr>
      <a:defRPr lang="zh-CN"/>
    </a:defPPr>
    <a:lvl1pPr marL="0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1147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2295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03442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04589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05736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06884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08031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09178" algn="l" defTabSz="80229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>
          <p15:clr>
            <a:srgbClr val="A4A3A4"/>
          </p15:clr>
        </p15:guide>
        <p15:guide id="2" pos="283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8CF"/>
    <a:srgbClr val="7EA8AD"/>
    <a:srgbClr val="C7BE7E"/>
    <a:srgbClr val="AF525E"/>
    <a:srgbClr val="5B7199"/>
    <a:srgbClr val="786FA8"/>
    <a:srgbClr val="6FAC7A"/>
    <a:srgbClr val="181C1F"/>
    <a:srgbClr val="EAEAEA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6728" autoAdjust="0"/>
  </p:normalViewPr>
  <p:slideViewPr>
    <p:cSldViewPr>
      <p:cViewPr varScale="1">
        <p:scale>
          <a:sx n="120" d="100"/>
          <a:sy n="120" d="100"/>
        </p:scale>
        <p:origin x="1380" y="96"/>
      </p:cViewPr>
      <p:guideLst>
        <p:guide orient="horz" pos="1588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D1CA-1521-483F-9C51-252EC72C087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68300" y="685800"/>
            <a:ext cx="6121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57C6E-6274-414F-80F1-353177528D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078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altLang="zh-CN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457C6E-6274-414F-80F1-353177528D5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3039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5085" y="1565764"/>
            <a:ext cx="7650956" cy="1080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0169" y="2856177"/>
            <a:ext cx="6300788" cy="1288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011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02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34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45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5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6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8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9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5816" y="201847"/>
            <a:ext cx="2025253" cy="4300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0056" y="201847"/>
            <a:ext cx="5925741" cy="4300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027" y="3238868"/>
            <a:ext cx="7650956" cy="1001062"/>
          </a:xfrm>
        </p:spPr>
        <p:txBody>
          <a:bodyPr anchor="t"/>
          <a:lstStyle>
            <a:lvl1pPr algn="l">
              <a:defRPr sz="35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1027" y="2136300"/>
            <a:ext cx="7650956" cy="1102568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0114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022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0344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60458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0057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40688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8080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20917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0056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572" y="1176073"/>
            <a:ext cx="3975497" cy="3326374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28237"/>
            <a:ext cx="3977060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056" y="1598433"/>
            <a:ext cx="3977060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72447" y="1128237"/>
            <a:ext cx="3978622" cy="470195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401147" indent="0">
              <a:buNone/>
              <a:defRPr sz="1800" b="1"/>
            </a:lvl2pPr>
            <a:lvl3pPr marL="802295" indent="0">
              <a:buNone/>
              <a:defRPr sz="1600" b="1"/>
            </a:lvl3pPr>
            <a:lvl4pPr marL="1203442" indent="0">
              <a:buNone/>
              <a:defRPr sz="1400" b="1"/>
            </a:lvl4pPr>
            <a:lvl5pPr marL="1604589" indent="0">
              <a:buNone/>
              <a:defRPr sz="1400" b="1"/>
            </a:lvl5pPr>
            <a:lvl6pPr marL="2005736" indent="0">
              <a:buNone/>
              <a:defRPr sz="1400" b="1"/>
            </a:lvl6pPr>
            <a:lvl7pPr marL="2406884" indent="0">
              <a:buNone/>
              <a:defRPr sz="1400" b="1"/>
            </a:lvl7pPr>
            <a:lvl8pPr marL="2808031" indent="0">
              <a:buNone/>
              <a:defRPr sz="1400" b="1"/>
            </a:lvl8pPr>
            <a:lvl9pPr marL="3209178" indent="0">
              <a:buNone/>
              <a:defRPr sz="14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72447" y="1598433"/>
            <a:ext cx="3978622" cy="290401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0057" y="200679"/>
            <a:ext cx="2961308" cy="854053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9190" y="200679"/>
            <a:ext cx="5031879" cy="4301768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0057" y="1054733"/>
            <a:ext cx="2961308" cy="3447714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64284" y="3528219"/>
            <a:ext cx="5400675" cy="416526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64284" y="450361"/>
            <a:ext cx="5400675" cy="3024188"/>
          </a:xfrm>
        </p:spPr>
        <p:txBody>
          <a:bodyPr/>
          <a:lstStyle>
            <a:lvl1pPr marL="0" indent="0">
              <a:buNone/>
              <a:defRPr sz="2800"/>
            </a:lvl1pPr>
            <a:lvl2pPr marL="401147" indent="0">
              <a:buNone/>
              <a:defRPr sz="2500"/>
            </a:lvl2pPr>
            <a:lvl3pPr marL="802295" indent="0">
              <a:buNone/>
              <a:defRPr sz="2100"/>
            </a:lvl3pPr>
            <a:lvl4pPr marL="1203442" indent="0">
              <a:buNone/>
              <a:defRPr sz="1800"/>
            </a:lvl4pPr>
            <a:lvl5pPr marL="1604589" indent="0">
              <a:buNone/>
              <a:defRPr sz="1800"/>
            </a:lvl5pPr>
            <a:lvl6pPr marL="2005736" indent="0">
              <a:buNone/>
              <a:defRPr sz="1800"/>
            </a:lvl6pPr>
            <a:lvl7pPr marL="2406884" indent="0">
              <a:buNone/>
              <a:defRPr sz="1800"/>
            </a:lvl7pPr>
            <a:lvl8pPr marL="2808031" indent="0">
              <a:buNone/>
              <a:defRPr sz="1800"/>
            </a:lvl8pPr>
            <a:lvl9pPr marL="3209178" indent="0">
              <a:buNone/>
              <a:defRPr sz="18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64284" y="3944746"/>
            <a:ext cx="5400675" cy="591536"/>
          </a:xfrm>
        </p:spPr>
        <p:txBody>
          <a:bodyPr/>
          <a:lstStyle>
            <a:lvl1pPr marL="0" indent="0">
              <a:buNone/>
              <a:defRPr sz="1200"/>
            </a:lvl1pPr>
            <a:lvl2pPr marL="401147" indent="0">
              <a:buNone/>
              <a:defRPr sz="1100"/>
            </a:lvl2pPr>
            <a:lvl3pPr marL="802295" indent="0">
              <a:buNone/>
              <a:defRPr sz="900"/>
            </a:lvl3pPr>
            <a:lvl4pPr marL="1203442" indent="0">
              <a:buNone/>
              <a:defRPr sz="800"/>
            </a:lvl4pPr>
            <a:lvl5pPr marL="1604589" indent="0">
              <a:buNone/>
              <a:defRPr sz="800"/>
            </a:lvl5pPr>
            <a:lvl6pPr marL="2005736" indent="0">
              <a:buNone/>
              <a:defRPr sz="800"/>
            </a:lvl6pPr>
            <a:lvl7pPr marL="2406884" indent="0">
              <a:buNone/>
              <a:defRPr sz="800"/>
            </a:lvl7pPr>
            <a:lvl8pPr marL="2808031" indent="0">
              <a:buNone/>
              <a:defRPr sz="800"/>
            </a:lvl8pPr>
            <a:lvl9pPr marL="3209178" indent="0">
              <a:buNone/>
              <a:defRPr sz="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0056" y="201846"/>
            <a:ext cx="8101013" cy="840052"/>
          </a:xfrm>
          <a:prstGeom prst="rect">
            <a:avLst/>
          </a:prstGeom>
        </p:spPr>
        <p:txBody>
          <a:bodyPr vert="horz" lIns="80229" tIns="40115" rIns="80229" bIns="4011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0056" y="1176073"/>
            <a:ext cx="8101013" cy="3326374"/>
          </a:xfrm>
          <a:prstGeom prst="rect">
            <a:avLst/>
          </a:prstGeom>
        </p:spPr>
        <p:txBody>
          <a:bodyPr vert="horz" lIns="80229" tIns="40115" rIns="80229" bIns="4011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005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75385" y="4671624"/>
            <a:ext cx="2850356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0806" y="4671624"/>
            <a:ext cx="2100263" cy="268350"/>
          </a:xfrm>
          <a:prstGeom prst="rect">
            <a:avLst/>
          </a:prstGeom>
        </p:spPr>
        <p:txBody>
          <a:bodyPr vert="horz" lIns="80229" tIns="40115" rIns="80229" bIns="4011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300" advTm="6812">
        <p14:pan dir="u"/>
      </p:transition>
    </mc:Choice>
    <mc:Fallback xmlns="">
      <p:transition spd="slow" advTm="6812">
        <p:fade/>
      </p:transition>
    </mc:Fallback>
  </mc:AlternateContent>
  <p:txStyles>
    <p:titleStyle>
      <a:lvl1pPr algn="ctr" defTabSz="802295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860" indent="-300860" algn="l" defTabSz="802295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1864" indent="-250717" algn="l" defTabSz="802295" rtl="0" eaLnBrk="1" latinLnBrk="0" hangingPunct="1">
        <a:spcBef>
          <a:spcPct val="20000"/>
        </a:spcBef>
        <a:buFont typeface="Arial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02868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404015" indent="-200574" algn="l" defTabSz="802295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5163" indent="-200574" algn="l" defTabSz="802295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06310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07457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605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09752" indent="-200574" algn="l" defTabSz="802295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1147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2295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3442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04589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05736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06884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08031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09178" algn="l" defTabSz="80229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 20"/>
          <p:cNvSpPr txBox="1"/>
          <p:nvPr/>
        </p:nvSpPr>
        <p:spPr>
          <a:xfrm flipH="1">
            <a:off x="36066" y="143892"/>
            <a:ext cx="2880320" cy="523220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pPr lvl="0" algn="ctr"/>
            <a:r>
              <a:rPr lang="en-US" altLang="zh-C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5</a:t>
            </a:r>
            <a:r>
              <a:rPr lang="en-US" altLang="zh-CN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方正细黑一简体" panose="02010601030101010101" pitchFamily="2" charset="-122"/>
                <a:ea typeface="方正细黑一简体" panose="02010601030101010101" pitchFamily="2" charset="-122"/>
              </a:rPr>
              <a:t>   Work Plan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cxnSp>
        <p:nvCxnSpPr>
          <p:cNvPr id="35" name="直接连接符 34"/>
          <p:cNvCxnSpPr>
            <a:cxnSpLocks/>
          </p:cNvCxnSpPr>
          <p:nvPr/>
        </p:nvCxnSpPr>
        <p:spPr>
          <a:xfrm>
            <a:off x="540122" y="575940"/>
            <a:ext cx="144016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56982" y="2685199"/>
            <a:ext cx="310753" cy="3093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034075" y="2686891"/>
            <a:ext cx="310753" cy="3093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111168" y="2688584"/>
            <a:ext cx="310753" cy="3093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466460" y="2095221"/>
            <a:ext cx="1272761" cy="519456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30000"/>
              </a:lnSpc>
              <a:spcBef>
                <a:spcPts val="442"/>
              </a:spcBef>
            </a:pPr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Higher Accuracy</a:t>
            </a:r>
          </a:p>
          <a:p>
            <a:pPr algn="ctr">
              <a:lnSpc>
                <a:spcPct val="130000"/>
              </a:lnSpc>
              <a:spcBef>
                <a:spcPts val="442"/>
              </a:spcBef>
            </a:pP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01/16~03/16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260202" y="1584052"/>
            <a:ext cx="1704312" cy="550233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spcBef>
                <a:spcPts val="442"/>
              </a:spcBef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Recognition</a:t>
            </a:r>
          </a:p>
          <a:p>
            <a:pPr algn="ctr">
              <a:spcBef>
                <a:spcPts val="442"/>
              </a:spcBef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(Target Classification)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0" name="直接箭头连接符 19"/>
          <p:cNvCxnSpPr>
            <a:stCxn id="17" idx="2"/>
            <a:endCxn id="16" idx="6"/>
          </p:cNvCxnSpPr>
          <p:nvPr/>
        </p:nvCxnSpPr>
        <p:spPr>
          <a:xfrm flipH="1" flipV="1">
            <a:off x="3344828" y="2841567"/>
            <a:ext cx="766340" cy="16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6" idx="2"/>
            <a:endCxn id="15" idx="6"/>
          </p:cNvCxnSpPr>
          <p:nvPr/>
        </p:nvCxnSpPr>
        <p:spPr>
          <a:xfrm flipH="1" flipV="1">
            <a:off x="2267735" y="2839875"/>
            <a:ext cx="766340" cy="16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3499905" y="2095221"/>
            <a:ext cx="1533278" cy="519456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30000"/>
              </a:lnSpc>
              <a:spcBef>
                <a:spcPts val="442"/>
              </a:spcBef>
            </a:pPr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Higher Detection Precision(</a:t>
            </a:r>
            <a:r>
              <a:rPr lang="en-US" altLang="zh-CN" sz="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mAP</a:t>
            </a:r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pPr algn="ctr">
              <a:lnSpc>
                <a:spcPct val="130000"/>
              </a:lnSpc>
              <a:spcBef>
                <a:spcPts val="442"/>
              </a:spcBef>
            </a:pP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04/16~06/16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181339" y="1584052"/>
            <a:ext cx="2170410" cy="550233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spcBef>
                <a:spcPts val="442"/>
              </a:spcBef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Object Detection</a:t>
            </a:r>
          </a:p>
          <a:p>
            <a:pPr algn="ctr">
              <a:spcBef>
                <a:spcPts val="442"/>
              </a:spcBef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(Target Proposal)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562133" y="3468057"/>
            <a:ext cx="1272761" cy="730796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30000"/>
              </a:lnSpc>
              <a:spcBef>
                <a:spcPts val="442"/>
              </a:spcBef>
            </a:pPr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Lower Memory cost &amp;</a:t>
            </a:r>
          </a:p>
          <a:p>
            <a:pPr algn="ctr">
              <a:lnSpc>
                <a:spcPct val="130000"/>
              </a:lnSpc>
              <a:spcBef>
                <a:spcPts val="442"/>
              </a:spcBef>
            </a:pPr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Higher Efficiency</a:t>
            </a:r>
          </a:p>
          <a:p>
            <a:pPr algn="ctr">
              <a:lnSpc>
                <a:spcPct val="130000"/>
              </a:lnSpc>
              <a:spcBef>
                <a:spcPts val="442"/>
              </a:spcBef>
            </a:pP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03/16~04/16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201055" y="3182871"/>
            <a:ext cx="1976791" cy="28349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spcBef>
                <a:spcPts val="442"/>
              </a:spcBef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Deploy on Mobile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5188261" y="2685199"/>
            <a:ext cx="310753" cy="3093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28" name="直接箭头连接符 27"/>
          <p:cNvCxnSpPr>
            <a:stCxn id="27" idx="2"/>
          </p:cNvCxnSpPr>
          <p:nvPr/>
        </p:nvCxnSpPr>
        <p:spPr>
          <a:xfrm flipH="1" flipV="1">
            <a:off x="4421921" y="2838182"/>
            <a:ext cx="766340" cy="16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4707255" y="3504010"/>
            <a:ext cx="1272761" cy="519456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30000"/>
              </a:lnSpc>
              <a:spcBef>
                <a:spcPts val="442"/>
              </a:spcBef>
            </a:pPr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Higher Recovery rate</a:t>
            </a:r>
          </a:p>
          <a:p>
            <a:pPr algn="ctr">
              <a:lnSpc>
                <a:spcPct val="130000"/>
              </a:lnSpc>
              <a:spcBef>
                <a:spcPts val="442"/>
              </a:spcBef>
            </a:pPr>
            <a:r>
              <a:rPr lang="en-US" altLang="zh-CN" sz="1200" b="1" dirty="0" smtClean="0">
                <a:solidFill>
                  <a:schemeClr val="accent6">
                    <a:lumMod val="75000"/>
                  </a:schemeClr>
                </a:solidFill>
              </a:rPr>
              <a:t>06/16~08/16</a:t>
            </a:r>
            <a:endParaRPr lang="en-US" altLang="zh-CN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355241" y="3177900"/>
            <a:ext cx="1976791" cy="28349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spcBef>
                <a:spcPts val="442"/>
              </a:spcBef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Tracking object Recovery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6265354" y="2685199"/>
            <a:ext cx="310753" cy="30935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7391" tIns="33696" rIns="67391" bIns="33696" rtlCol="0" anchor="ctr"/>
          <a:lstStyle/>
          <a:p>
            <a:pPr algn="ctr"/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37" name="直接箭头连接符 36"/>
          <p:cNvCxnSpPr>
            <a:stCxn id="36" idx="2"/>
          </p:cNvCxnSpPr>
          <p:nvPr/>
        </p:nvCxnSpPr>
        <p:spPr>
          <a:xfrm flipH="1" flipV="1">
            <a:off x="5499014" y="2838182"/>
            <a:ext cx="766340" cy="169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610841" y="1585374"/>
            <a:ext cx="1619778" cy="550233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spcBef>
                <a:spcPts val="442"/>
              </a:spcBef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Use DL on more </a:t>
            </a:r>
          </a:p>
          <a:p>
            <a:pPr algn="ctr">
              <a:spcBef>
                <a:spcPts val="442"/>
              </a:spcBef>
            </a:pP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CV application</a:t>
            </a:r>
            <a:endParaRPr lang="en-US" altLang="zh-CN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499014" y="2095221"/>
            <a:ext cx="1942815" cy="439434"/>
          </a:xfrm>
          <a:prstGeom prst="rect">
            <a:avLst/>
          </a:prstGeom>
        </p:spPr>
        <p:txBody>
          <a:bodyPr wrap="square" lIns="67391" tIns="33696" rIns="67391" bIns="33696">
            <a:spAutoFit/>
          </a:bodyPr>
          <a:lstStyle/>
          <a:p>
            <a:pPr algn="ctr">
              <a:lnSpc>
                <a:spcPct val="130000"/>
              </a:lnSpc>
              <a:spcBef>
                <a:spcPts val="442"/>
              </a:spcBef>
            </a:pPr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Face Recognition/Pedestrian Detection</a:t>
            </a:r>
          </a:p>
          <a:p>
            <a:pPr algn="ctr">
              <a:lnSpc>
                <a:spcPct val="130000"/>
              </a:lnSpc>
              <a:spcBef>
                <a:spcPts val="442"/>
              </a:spcBef>
            </a:pPr>
            <a:r>
              <a:rPr lang="en-US" altLang="zh-CN" sz="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Slam/VOT… …</a:t>
            </a:r>
          </a:p>
        </p:txBody>
      </p:sp>
      <p:sp>
        <p:nvSpPr>
          <p:cNvPr id="42" name="文本框 20"/>
          <p:cNvSpPr txBox="1"/>
          <p:nvPr/>
        </p:nvSpPr>
        <p:spPr>
          <a:xfrm flipH="1">
            <a:off x="1044175" y="1007697"/>
            <a:ext cx="6336706" cy="307777"/>
          </a:xfrm>
          <a:prstGeom prst="rect">
            <a:avLst/>
          </a:prstGeom>
          <a:noFill/>
          <a:ln w="9525">
            <a:noFill/>
            <a:miter/>
          </a:ln>
          <a:effectLst>
            <a:outerShdw sx="999" sy="999" algn="ctr" rotWithShape="0">
              <a:srgbClr val="000000"/>
            </a:outerShdw>
          </a:effectLst>
        </p:spPr>
        <p:txBody>
          <a:bodyPr wrap="square" anchor="t">
            <a:spAutoFit/>
          </a:bodyPr>
          <a:lstStyle/>
          <a:p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方正细黑一简体" panose="02010601030101010101" pitchFamily="2" charset="-122"/>
                <a:sym typeface="Arial" panose="020B0604020202020204" pitchFamily="34" charset="0"/>
              </a:rPr>
              <a:t>Competitive Product -&gt; DJI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方正细黑一简体" panose="02010601030101010101" pitchFamily="2" charset="-122"/>
                <a:sym typeface="Arial" panose="020B0604020202020204" pitchFamily="34" charset="0"/>
              </a:rPr>
              <a:t>Mavic pro Platinum</a:t>
            </a:r>
            <a:r>
              <a:rPr lang="en-US" altLang="zh-CN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方正细黑一简体" panose="02010601030101010101" pitchFamily="2" charset="-122"/>
                <a:sym typeface="Arial" panose="020B0604020202020204" pitchFamily="34" charset="0"/>
              </a:rPr>
              <a:t> &amp;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charset="-122"/>
                <a:ea typeface="方正细黑一简体" panose="02010601030101010101" pitchFamily="2" charset="-122"/>
                <a:sym typeface="Arial" panose="020B0604020202020204" pitchFamily="34" charset="0"/>
              </a:rPr>
              <a:t>Mavic Air</a:t>
            </a:r>
            <a:endParaRPr lang="en-US" altLang="zh-CN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charset="-122"/>
              <a:ea typeface="方正细黑一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367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ok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5383</TotalTime>
  <Words>68</Words>
  <Application>Microsoft Office PowerPoint</Application>
  <PresentationFormat>自定义</PresentationFormat>
  <Paragraphs>27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方正细黑一简体</vt:lpstr>
      <vt:lpstr>宋体</vt:lpstr>
      <vt:lpstr>微软雅黑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ok2</dc:title>
  <dc:creator>Administrator</dc:creator>
  <cp:lastModifiedBy>Administrator</cp:lastModifiedBy>
  <cp:revision>278</cp:revision>
  <dcterms:modified xsi:type="dcterms:W3CDTF">2018-02-11T01:57:36Z</dcterms:modified>
</cp:coreProperties>
</file>