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344" r:id="rId4"/>
    <p:sldId id="346" r:id="rId5"/>
  </p:sldIdLst>
  <p:sldSz cx="9001125" cy="5040313"/>
  <p:notesSz cx="6858000" cy="9144000"/>
  <p:custDataLst>
    <p:tags r:id="rId7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8CF"/>
    <a:srgbClr val="7EA8AD"/>
    <a:srgbClr val="C7BE7E"/>
    <a:srgbClr val="AF525E"/>
    <a:srgbClr val="5B7199"/>
    <a:srgbClr val="786FA8"/>
    <a:srgbClr val="6FAC7A"/>
    <a:srgbClr val="181C1F"/>
    <a:srgbClr val="EAEAEA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728" autoAdjust="0"/>
  </p:normalViewPr>
  <p:slideViewPr>
    <p:cSldViewPr>
      <p:cViewPr varScale="1">
        <p:scale>
          <a:sx n="120" d="100"/>
          <a:sy n="120" d="100"/>
        </p:scale>
        <p:origin x="1380" y="96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8D1CA-1521-483F-9C51-252EC72C087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57C6E-6274-414F-80F1-353177528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7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0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61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85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2" Type="http://schemas.microsoft.com/office/2007/relationships/media" Target="../media/media1.mp3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20"/>
          <p:cNvSpPr txBox="1"/>
          <p:nvPr/>
        </p:nvSpPr>
        <p:spPr>
          <a:xfrm flipH="1">
            <a:off x="1512230" y="2196991"/>
            <a:ext cx="5976664" cy="646331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道通</a:t>
            </a:r>
            <a:r>
              <a:rPr lang="zh-CN" alt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西安基层组织架构梳理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2520342" y="2880196"/>
            <a:ext cx="396044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583eea9dc623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4572446" y="-3312492"/>
            <a:ext cx="1440160" cy="1440163"/>
          </a:xfrm>
          <a:prstGeom prst="rect">
            <a:avLst/>
          </a:prstGeom>
        </p:spPr>
      </p:pic>
      <p:sp>
        <p:nvSpPr>
          <p:cNvPr id="5" name="文本框 20"/>
          <p:cNvSpPr txBox="1"/>
          <p:nvPr/>
        </p:nvSpPr>
        <p:spPr>
          <a:xfrm flipH="1">
            <a:off x="2826203" y="2917071"/>
            <a:ext cx="3348718" cy="30777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chengkaihua R18012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694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26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15" grpId="1"/>
      <p:bldP spid="5" grpId="0"/>
    </p:bldLst>
  </p:timing>
  <p:extLst mod="1">
    <p:ext uri="{E180D4A7-C9FB-4DFB-919C-405C955672EB}">
      <p14:showEvtLst xmlns:p14="http://schemas.microsoft.com/office/powerpoint/2010/main">
        <p14:playEvt time="4753" objId="10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20"/>
          <p:cNvSpPr txBox="1"/>
          <p:nvPr/>
        </p:nvSpPr>
        <p:spPr>
          <a:xfrm flipH="1">
            <a:off x="36066" y="143892"/>
            <a:ext cx="4464496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细黑一简体" panose="02010601030101010101" pitchFamily="2" charset="-122"/>
                <a:ea typeface="方正细黑一简体" panose="02010601030101010101" pitchFamily="2" charset="-122"/>
              </a:rPr>
              <a:t>1   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细黑一简体" panose="02010601030101010101" pitchFamily="2" charset="-122"/>
                <a:ea typeface="方正细黑一简体" panose="02010601030101010101" pitchFamily="2" charset="-122"/>
              </a:rPr>
              <a:t>道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细黑一简体" panose="02010601030101010101" pitchFamily="2" charset="-122"/>
                <a:ea typeface="方正细黑一简体" panose="02010601030101010101" pitchFamily="2" charset="-122"/>
              </a:rPr>
              <a:t>通西安承担任务分解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2" name="直接连接符 31"/>
          <p:cNvCxnSpPr>
            <a:cxnSpLocks/>
          </p:cNvCxnSpPr>
          <p:nvPr/>
        </p:nvCxnSpPr>
        <p:spPr>
          <a:xfrm>
            <a:off x="396106" y="575940"/>
            <a:ext cx="14401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87" y="1008388"/>
            <a:ext cx="537915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4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20"/>
          <p:cNvSpPr txBox="1"/>
          <p:nvPr/>
        </p:nvSpPr>
        <p:spPr>
          <a:xfrm flipH="1">
            <a:off x="36066" y="143892"/>
            <a:ext cx="3024336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细黑一简体" panose="02010601030101010101" pitchFamily="2" charset="-122"/>
                <a:ea typeface="方正细黑一简体" panose="02010601030101010101" pitchFamily="2" charset="-122"/>
              </a:rPr>
              <a:t>2  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细黑一简体" panose="02010601030101010101" pitchFamily="2" charset="-122"/>
                <a:ea typeface="方正细黑一简体" panose="02010601030101010101" pitchFamily="2" charset="-122"/>
              </a:rPr>
              <a:t>组织模块设置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2" name="直接连接符 31"/>
          <p:cNvCxnSpPr>
            <a:cxnSpLocks/>
          </p:cNvCxnSpPr>
          <p:nvPr/>
        </p:nvCxnSpPr>
        <p:spPr>
          <a:xfrm>
            <a:off x="396106" y="575940"/>
            <a:ext cx="14401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276426" y="1368028"/>
            <a:ext cx="1988457" cy="595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道通西安视觉部 </a:t>
            </a:r>
            <a:r>
              <a:rPr lang="en-US" altLang="zh-CN" sz="1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3/16</a:t>
            </a:r>
            <a:endParaRPr lang="zh-CN" altLang="en-US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4597" y="2594492"/>
            <a:ext cx="1428294" cy="595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DL</a:t>
            </a:r>
            <a:r>
              <a:rPr lang="zh-CN" altLang="en-US" sz="1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算法组 </a:t>
            </a:r>
            <a:r>
              <a:rPr lang="en-US" altLang="zh-CN" sz="1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1/3</a:t>
            </a:r>
            <a:endParaRPr lang="zh-CN" altLang="en-US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0082" y="3196834"/>
            <a:ext cx="1457323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小组长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专家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：成凯华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深度学习骨干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空缺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深度学习骨干：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空缺</a:t>
            </a:r>
          </a:p>
        </p:txBody>
      </p:sp>
      <p:sp>
        <p:nvSpPr>
          <p:cNvPr id="7" name="矩形 6"/>
          <p:cNvSpPr/>
          <p:nvPr/>
        </p:nvSpPr>
        <p:spPr>
          <a:xfrm>
            <a:off x="1894858" y="2601752"/>
            <a:ext cx="1741608" cy="595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3-D</a:t>
            </a:r>
            <a:r>
              <a:rPr lang="zh-CN" altLang="en-US" sz="1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重建算法组 </a:t>
            </a:r>
            <a:r>
              <a:rPr lang="en-US" altLang="zh-CN" sz="1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1/5</a:t>
            </a:r>
            <a:endParaRPr lang="zh-CN" altLang="en-US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94856" y="3189580"/>
            <a:ext cx="1741609" cy="86177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小组长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专家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：臧波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激光雷达骨干：空缺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视觉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Slam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骨干：空缺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其他传感器方向骨干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空缺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基层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空缺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08430" y="2588216"/>
            <a:ext cx="1504997" cy="595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跟踪算法组 </a:t>
            </a:r>
            <a:r>
              <a:rPr lang="en-US" altLang="zh-CN" sz="1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0/2</a:t>
            </a:r>
            <a:endParaRPr lang="zh-CN" altLang="en-US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08430" y="3183304"/>
            <a:ext cx="1504997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小组长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专家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：空缺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臧波暂时兼任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跟踪算法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骨干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空缺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肘形连接符 10"/>
          <p:cNvCxnSpPr>
            <a:stCxn id="4" idx="2"/>
            <a:endCxn id="5" idx="0"/>
          </p:cNvCxnSpPr>
          <p:nvPr/>
        </p:nvCxnSpPr>
        <p:spPr>
          <a:xfrm rot="5400000">
            <a:off x="2274011" y="597848"/>
            <a:ext cx="631378" cy="33619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4" idx="2"/>
            <a:endCxn id="7" idx="0"/>
          </p:cNvCxnSpPr>
          <p:nvPr/>
        </p:nvCxnSpPr>
        <p:spPr>
          <a:xfrm rot="5400000">
            <a:off x="3198840" y="1529937"/>
            <a:ext cx="638638" cy="15049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4" idx="2"/>
            <a:endCxn id="9" idx="0"/>
          </p:cNvCxnSpPr>
          <p:nvPr/>
        </p:nvCxnSpPr>
        <p:spPr>
          <a:xfrm rot="16200000" flipH="1">
            <a:off x="4153241" y="2080528"/>
            <a:ext cx="625102" cy="3902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endCxn id="37" idx="0"/>
          </p:cNvCxnSpPr>
          <p:nvPr/>
        </p:nvCxnSpPr>
        <p:spPr>
          <a:xfrm>
            <a:off x="4521702" y="2272527"/>
            <a:ext cx="1952858" cy="315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726767" y="2588216"/>
            <a:ext cx="1495585" cy="595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嵌入式开发组 </a:t>
            </a:r>
            <a:r>
              <a:rPr lang="en-US" altLang="zh-CN" sz="1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0/3</a:t>
            </a:r>
            <a:endParaRPr lang="zh-CN" altLang="en-US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726767" y="3183304"/>
            <a:ext cx="1510099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小组长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专家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空缺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骨干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空缺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骨干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空缺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94317" y="2594492"/>
            <a:ext cx="1312211" cy="595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测试组 </a:t>
            </a:r>
            <a:r>
              <a:rPr lang="en-US" altLang="zh-CN" sz="1400" dirty="0" smtClean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1/3</a:t>
            </a:r>
            <a:endParaRPr lang="zh-CN" altLang="en-US" sz="1400" dirty="0">
              <a:solidFill>
                <a:schemeClr val="tx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494317" y="3189580"/>
            <a:ext cx="1326725" cy="55399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小组长：空缺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骨干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徐敏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基层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空缺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" name="肘形连接符 41"/>
          <p:cNvCxnSpPr>
            <a:stCxn id="4" idx="2"/>
            <a:endCxn id="39" idx="0"/>
          </p:cNvCxnSpPr>
          <p:nvPr/>
        </p:nvCxnSpPr>
        <p:spPr>
          <a:xfrm rot="16200000" flipH="1">
            <a:off x="5894850" y="338919"/>
            <a:ext cx="631378" cy="38797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16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20"/>
          <p:cNvSpPr txBox="1"/>
          <p:nvPr/>
        </p:nvSpPr>
        <p:spPr>
          <a:xfrm flipH="1">
            <a:off x="36066" y="143892"/>
            <a:ext cx="3384376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细黑一简体" panose="02010601030101010101" pitchFamily="2" charset="-122"/>
                <a:ea typeface="方正细黑一简体" panose="02010601030101010101" pitchFamily="2" charset="-122"/>
              </a:rPr>
              <a:t>3   </a:t>
            </a:r>
            <a:r>
              <a:rPr lang="zh-CN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细黑一简体" panose="02010601030101010101" pitchFamily="2" charset="-122"/>
                <a:ea typeface="方正细黑一简体" panose="02010601030101010101" pitchFamily="2" charset="-122"/>
              </a:rPr>
              <a:t>岗位需求优先级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2" name="直接连接符 31"/>
          <p:cNvCxnSpPr>
            <a:cxnSpLocks/>
          </p:cNvCxnSpPr>
          <p:nvPr/>
        </p:nvCxnSpPr>
        <p:spPr>
          <a:xfrm>
            <a:off x="396106" y="575940"/>
            <a:ext cx="14401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20"/>
          <p:cNvSpPr txBox="1"/>
          <p:nvPr/>
        </p:nvSpPr>
        <p:spPr>
          <a:xfrm flipH="1">
            <a:off x="540122" y="1133154"/>
            <a:ext cx="7920880" cy="1815882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1. 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测试组组长岗位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(1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人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), 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基层岗位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(1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人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2. 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3-D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重建骨干岗位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(3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人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), 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跟踪算法骨干岗位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(1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人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),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深度学习骨干岗位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(1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人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), </a:t>
            </a:r>
            <a:endParaRPr lang="en-US" altLang="zh-CN" sz="1400" dirty="0" smtClean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 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嵌入式开发组长岗位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(1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人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), 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跟踪算法组长岗位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(1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人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4. 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深度学习骨干岗位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(1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人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), 3-D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重建骨干岗位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(1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人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5. 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嵌入式开发骨干岗位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(2</a:t>
            </a:r>
            <a:r>
              <a:rPr lang="zh-CN" altLang="en-US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人</a:t>
            </a:r>
            <a:r>
              <a:rPr lang="en-US" altLang="zh-CN" sz="1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20"/>
          <p:cNvSpPr txBox="1"/>
          <p:nvPr/>
        </p:nvSpPr>
        <p:spPr>
          <a:xfrm flipH="1">
            <a:off x="684138" y="3415078"/>
            <a:ext cx="5904656" cy="40087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>
              <a:lnSpc>
                <a:spcPct val="160000"/>
              </a:lnSpc>
            </a:pPr>
            <a:r>
              <a:rPr lang="en-US" altLang="zh-CN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rPr>
              <a:t>#</a:t>
            </a:r>
            <a:r>
              <a:rPr lang="zh-CN" alt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rPr>
              <a:t>前三步完成基本架构的建设</a:t>
            </a:r>
            <a:r>
              <a:rPr lang="en-US" altLang="zh-CN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rPr>
              <a:t>, </a:t>
            </a:r>
            <a:r>
              <a:rPr lang="zh-CN" altLang="en-US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rPr>
              <a:t>后两步补充必要人员</a:t>
            </a:r>
            <a:r>
              <a:rPr lang="en-US" altLang="zh-CN" sz="1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46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8|0.7|1.1|0.8|0.7|0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5772</TotalTime>
  <Words>235</Words>
  <Application>Microsoft Office PowerPoint</Application>
  <PresentationFormat>自定义</PresentationFormat>
  <Paragraphs>37</Paragraphs>
  <Slides>4</Slides>
  <Notes>4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方正细黑一简体</vt:lpstr>
      <vt:lpstr>华文楷体</vt:lpstr>
      <vt:lpstr>华文细黑</vt:lpstr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ok2</dc:title>
  <dc:creator>Administrator</dc:creator>
  <cp:lastModifiedBy>Administrator</cp:lastModifiedBy>
  <cp:revision>297</cp:revision>
  <dcterms:modified xsi:type="dcterms:W3CDTF">2018-03-03T03:52:17Z</dcterms:modified>
</cp:coreProperties>
</file>