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9" r:id="rId5"/>
    <p:sldId id="270" r:id="rId6"/>
    <p:sldId id="268" r:id="rId7"/>
    <p:sldId id="271" r:id="rId8"/>
    <p:sldId id="258" r:id="rId9"/>
    <p:sldId id="259" r:id="rId10"/>
    <p:sldId id="257" r:id="rId11"/>
    <p:sldId id="260" r:id="rId12"/>
    <p:sldId id="261" r:id="rId13"/>
    <p:sldId id="262" r:id="rId14"/>
    <p:sldId id="264" r:id="rId15"/>
    <p:sldId id="265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PFCSeq\qPCR_seq_Validations_PFC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FCSeq\qPCR_seq_Validations_PF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stBuy\Documents\Matthews%20Lab\PFC_SEQ_data\F1EDGER_RUVr__LRT_OutliersElim_count_PFC_k1_wNormCou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RNAseq Validation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qPCR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9525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Sheet4!$A$2:$A$13</c:f>
              <c:strCache>
                <c:ptCount val="12"/>
                <c:pt idx="0">
                  <c:v>B3GALT2_F1</c:v>
                </c:pt>
                <c:pt idx="1">
                  <c:v>GABRA3_F1</c:v>
                </c:pt>
                <c:pt idx="2">
                  <c:v>GARNL3_F1</c:v>
                </c:pt>
                <c:pt idx="3">
                  <c:v>NRIP3_F1</c:v>
                </c:pt>
                <c:pt idx="4">
                  <c:v>B3GALT2_F2</c:v>
                </c:pt>
                <c:pt idx="5">
                  <c:v>GABRA3_F2</c:v>
                </c:pt>
                <c:pt idx="6">
                  <c:v>GARNL3_F2</c:v>
                </c:pt>
                <c:pt idx="7">
                  <c:v>NRIP3_F2</c:v>
                </c:pt>
                <c:pt idx="8">
                  <c:v>B3GALT2_F3</c:v>
                </c:pt>
                <c:pt idx="9">
                  <c:v>GABRA3_F3</c:v>
                </c:pt>
                <c:pt idx="10">
                  <c:v>GARNL3_F3</c:v>
                </c:pt>
                <c:pt idx="11">
                  <c:v>NRIP3_F3</c:v>
                </c:pt>
              </c:strCache>
            </c:strRef>
          </c:cat>
          <c:val>
            <c:numRef>
              <c:f>Sheet4!$B$2:$B$13</c:f>
              <c:numCache>
                <c:formatCode>General</c:formatCode>
                <c:ptCount val="12"/>
                <c:pt idx="0">
                  <c:v>1.46</c:v>
                </c:pt>
                <c:pt idx="1">
                  <c:v>1.34</c:v>
                </c:pt>
                <c:pt idx="2">
                  <c:v>1.1399999999999999</c:v>
                </c:pt>
                <c:pt idx="3">
                  <c:v>1.44</c:v>
                </c:pt>
                <c:pt idx="4">
                  <c:v>1.53</c:v>
                </c:pt>
                <c:pt idx="5">
                  <c:v>-1.06</c:v>
                </c:pt>
                <c:pt idx="6">
                  <c:v>1.1399999999999999</c:v>
                </c:pt>
                <c:pt idx="7">
                  <c:v>1.6</c:v>
                </c:pt>
                <c:pt idx="8">
                  <c:v>1.25</c:v>
                </c:pt>
                <c:pt idx="9">
                  <c:v>1.0900000000000001</c:v>
                </c:pt>
                <c:pt idx="10">
                  <c:v>1.1000000000000001</c:v>
                </c:pt>
                <c:pt idx="11">
                  <c:v>2.2200000000000002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E-4BCB-8180-C12A7597C070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RNAseq</c:v>
                </c:pt>
              </c:strCache>
            </c:strRef>
          </c:tx>
          <c:spPr>
            <a:solidFill>
              <a:srgbClr val="5B9BD5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9525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Sheet4!$A$2:$A$13</c:f>
              <c:strCache>
                <c:ptCount val="12"/>
                <c:pt idx="0">
                  <c:v>B3GALT2_F1</c:v>
                </c:pt>
                <c:pt idx="1">
                  <c:v>GABRA3_F1</c:v>
                </c:pt>
                <c:pt idx="2">
                  <c:v>GARNL3_F1</c:v>
                </c:pt>
                <c:pt idx="3">
                  <c:v>NRIP3_F1</c:v>
                </c:pt>
                <c:pt idx="4">
                  <c:v>B3GALT2_F2</c:v>
                </c:pt>
                <c:pt idx="5">
                  <c:v>GABRA3_F2</c:v>
                </c:pt>
                <c:pt idx="6">
                  <c:v>GARNL3_F2</c:v>
                </c:pt>
                <c:pt idx="7">
                  <c:v>NRIP3_F2</c:v>
                </c:pt>
                <c:pt idx="8">
                  <c:v>B3GALT2_F3</c:v>
                </c:pt>
                <c:pt idx="9">
                  <c:v>GABRA3_F3</c:v>
                </c:pt>
                <c:pt idx="10">
                  <c:v>GARNL3_F3</c:v>
                </c:pt>
                <c:pt idx="11">
                  <c:v>NRIP3_F3</c:v>
                </c:pt>
              </c:strCache>
            </c:strRef>
          </c:cat>
          <c:val>
            <c:numRef>
              <c:f>Sheet4!$C$2:$C$13</c:f>
              <c:numCache>
                <c:formatCode>General</c:formatCode>
                <c:ptCount val="12"/>
                <c:pt idx="0">
                  <c:v>1.95</c:v>
                </c:pt>
                <c:pt idx="1">
                  <c:v>1.57</c:v>
                </c:pt>
                <c:pt idx="2">
                  <c:v>1.69</c:v>
                </c:pt>
                <c:pt idx="3">
                  <c:v>2.0699999999999998</c:v>
                </c:pt>
                <c:pt idx="4">
                  <c:v>1.38</c:v>
                </c:pt>
                <c:pt idx="5">
                  <c:v>-1.25</c:v>
                </c:pt>
                <c:pt idx="6">
                  <c:v>1.33</c:v>
                </c:pt>
                <c:pt idx="7">
                  <c:v>1.82</c:v>
                </c:pt>
                <c:pt idx="8">
                  <c:v>1.69</c:v>
                </c:pt>
                <c:pt idx="9">
                  <c:v>1.42</c:v>
                </c:pt>
                <c:pt idx="10">
                  <c:v>1.49</c:v>
                </c:pt>
                <c:pt idx="11">
                  <c:v>2.13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A4E-4BCB-8180-C12A7597C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90411328"/>
        <c:axId val="290411720"/>
      </c:barChart>
      <c:catAx>
        <c:axId val="29041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0411720"/>
        <c:crosses val="autoZero"/>
        <c:auto val="1"/>
        <c:lblAlgn val="ctr"/>
        <c:lblOffset val="100"/>
        <c:noMultiLvlLbl val="0"/>
      </c:catAx>
      <c:valAx>
        <c:axId val="29041172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Fold Change</a:t>
                </a:r>
              </a:p>
            </c:rich>
          </c:tx>
          <c:layout>
            <c:manualLayout>
              <c:xMode val="edge"/>
              <c:yMode val="edge"/>
              <c:x val="2.1147239402735354E-2"/>
              <c:y val="0.28018621797698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041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RNAseq vs qPCR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RNAseq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15875">
                <a:solidFill>
                  <a:srgbClr val="00206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2225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60004330708661413"/>
                  <c:y val="-2.361111111111113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Sheet4!$B$2:$B$13</c:f>
              <c:numCache>
                <c:formatCode>General</c:formatCode>
                <c:ptCount val="12"/>
                <c:pt idx="0">
                  <c:v>1.46</c:v>
                </c:pt>
                <c:pt idx="1">
                  <c:v>1.34</c:v>
                </c:pt>
                <c:pt idx="2">
                  <c:v>1.1399999999999999</c:v>
                </c:pt>
                <c:pt idx="3">
                  <c:v>1.44</c:v>
                </c:pt>
                <c:pt idx="4">
                  <c:v>1.53</c:v>
                </c:pt>
                <c:pt idx="5">
                  <c:v>-1.06</c:v>
                </c:pt>
                <c:pt idx="6">
                  <c:v>1.1399999999999999</c:v>
                </c:pt>
                <c:pt idx="7">
                  <c:v>1.6</c:v>
                </c:pt>
                <c:pt idx="8">
                  <c:v>1.25</c:v>
                </c:pt>
                <c:pt idx="9">
                  <c:v>1.0900000000000001</c:v>
                </c:pt>
                <c:pt idx="10">
                  <c:v>1.1000000000000001</c:v>
                </c:pt>
                <c:pt idx="11">
                  <c:v>2.2200000000000002</c:v>
                </c:pt>
              </c:numCache>
            </c:numRef>
          </c:xVal>
          <c:yVal>
            <c:numRef>
              <c:f>Sheet4!$C$2:$C$13</c:f>
              <c:numCache>
                <c:formatCode>General</c:formatCode>
                <c:ptCount val="12"/>
                <c:pt idx="0">
                  <c:v>1.95</c:v>
                </c:pt>
                <c:pt idx="1">
                  <c:v>1.57</c:v>
                </c:pt>
                <c:pt idx="2">
                  <c:v>1.69</c:v>
                </c:pt>
                <c:pt idx="3">
                  <c:v>2.0699999999999998</c:v>
                </c:pt>
                <c:pt idx="4">
                  <c:v>1.38</c:v>
                </c:pt>
                <c:pt idx="5">
                  <c:v>-1.25</c:v>
                </c:pt>
                <c:pt idx="6">
                  <c:v>1.33</c:v>
                </c:pt>
                <c:pt idx="7">
                  <c:v>1.82</c:v>
                </c:pt>
                <c:pt idx="8">
                  <c:v>1.69</c:v>
                </c:pt>
                <c:pt idx="9">
                  <c:v>1.42</c:v>
                </c:pt>
                <c:pt idx="10">
                  <c:v>1.49</c:v>
                </c:pt>
                <c:pt idx="11">
                  <c:v>2.13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525-4FBA-B699-25C1CEE93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167016"/>
        <c:axId val="138167408"/>
      </c:scatterChart>
      <c:valAx>
        <c:axId val="13816701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8167408"/>
        <c:crosses val="autoZero"/>
        <c:crossBetween val="midCat"/>
      </c:valAx>
      <c:valAx>
        <c:axId val="13816740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8167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 b="1" i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MEF2C Expression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Sheet3!$E$9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Sheet3!$I$9:$K$9</c:f>
                <c:numCache>
                  <c:formatCode>General</c:formatCode>
                  <c:ptCount val="3"/>
                  <c:pt idx="0">
                    <c:v>556.410126765021</c:v>
                  </c:pt>
                  <c:pt idx="1">
                    <c:v>213.21678131266623</c:v>
                  </c:pt>
                  <c:pt idx="2">
                    <c:v>125.30163606274262</c:v>
                  </c:pt>
                </c:numCache>
              </c:numRef>
            </c:plus>
            <c:minus>
              <c:numRef>
                <c:f>Sheet3!$I$9:$K$9</c:f>
                <c:numCache>
                  <c:formatCode>General</c:formatCode>
                  <c:ptCount val="3"/>
                  <c:pt idx="0">
                    <c:v>556.410126765021</c:v>
                  </c:pt>
                  <c:pt idx="1">
                    <c:v>213.21678131266623</c:v>
                  </c:pt>
                  <c:pt idx="2">
                    <c:v>125.30163606274262</c:v>
                  </c:pt>
                </c:numCache>
              </c:numRef>
            </c:minus>
            <c:spPr>
              <a:noFill/>
              <a:ln w="9525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Sheet3!$F$8:$H$8</c:f>
              <c:strCache>
                <c:ptCount val="3"/>
                <c:pt idx="0">
                  <c:v>F1</c:v>
                </c:pt>
                <c:pt idx="1">
                  <c:v>F2</c:v>
                </c:pt>
                <c:pt idx="2">
                  <c:v>F3</c:v>
                </c:pt>
              </c:strCache>
            </c:strRef>
          </c:cat>
          <c:val>
            <c:numRef>
              <c:f>Sheet3!$F$9:$H$9</c:f>
              <c:numCache>
                <c:formatCode>General</c:formatCode>
                <c:ptCount val="3"/>
                <c:pt idx="0">
                  <c:v>3139.75</c:v>
                </c:pt>
                <c:pt idx="1">
                  <c:v>6680.75</c:v>
                </c:pt>
                <c:pt idx="2">
                  <c:v>2881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29-4EBF-8889-7C2911E81445}"/>
            </c:ext>
          </c:extLst>
        </c:ser>
        <c:ser>
          <c:idx val="1"/>
          <c:order val="1"/>
          <c:tx>
            <c:strRef>
              <c:f>Sheet3!$E$10</c:f>
              <c:strCache>
                <c:ptCount val="1"/>
                <c:pt idx="0">
                  <c:v>Beta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Sheet3!$I$10:$K$10</c:f>
                <c:numCache>
                  <c:formatCode>General</c:formatCode>
                  <c:ptCount val="3"/>
                  <c:pt idx="0">
                    <c:v>649.57909449119438</c:v>
                  </c:pt>
                  <c:pt idx="1">
                    <c:v>330.36403532063434</c:v>
                  </c:pt>
                  <c:pt idx="2">
                    <c:v>438.66015224392862</c:v>
                  </c:pt>
                </c:numCache>
              </c:numRef>
            </c:plus>
            <c:minus>
              <c:numRef>
                <c:f>Sheet3!$I$10:$K$10</c:f>
                <c:numCache>
                  <c:formatCode>General</c:formatCode>
                  <c:ptCount val="3"/>
                  <c:pt idx="0">
                    <c:v>649.57909449119438</c:v>
                  </c:pt>
                  <c:pt idx="1">
                    <c:v>330.36403532063434</c:v>
                  </c:pt>
                  <c:pt idx="2">
                    <c:v>438.66015224392862</c:v>
                  </c:pt>
                </c:numCache>
              </c:numRef>
            </c:minus>
            <c:spPr>
              <a:noFill/>
              <a:ln w="9525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Sheet3!$F$8:$H$8</c:f>
              <c:strCache>
                <c:ptCount val="3"/>
                <c:pt idx="0">
                  <c:v>F1</c:v>
                </c:pt>
                <c:pt idx="1">
                  <c:v>F2</c:v>
                </c:pt>
                <c:pt idx="2">
                  <c:v>F3</c:v>
                </c:pt>
              </c:strCache>
            </c:strRef>
          </c:cat>
          <c:val>
            <c:numRef>
              <c:f>Sheet3!$F$10:$H$10</c:f>
              <c:numCache>
                <c:formatCode>General</c:formatCode>
                <c:ptCount val="3"/>
                <c:pt idx="0">
                  <c:v>5596</c:v>
                </c:pt>
                <c:pt idx="1">
                  <c:v>4869.75</c:v>
                </c:pt>
                <c:pt idx="2">
                  <c:v>3876.25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F29-4EBF-8889-7C2911E81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2096376"/>
        <c:axId val="432096768"/>
      </c:barChart>
      <c:catAx>
        <c:axId val="43209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2096768"/>
        <c:crosses val="autoZero"/>
        <c:auto val="1"/>
        <c:lblAlgn val="ctr"/>
        <c:lblOffset val="100"/>
        <c:noMultiLvlLbl val="0"/>
      </c:catAx>
      <c:valAx>
        <c:axId val="432096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2096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4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3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8CC7C-A616-412F-B22C-3EE6447FCB2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1B4A-B6D4-490F-9F39-DB9FA199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0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426" y="331304"/>
            <a:ext cx="10230678" cy="3178659"/>
          </a:xfr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Predictive Modelling to Understand the Relationship Between Gene Expression and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8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554" t="5891" b="2805"/>
          <a:stretch/>
        </p:blipFill>
        <p:spPr>
          <a:xfrm>
            <a:off x="2173357" y="161806"/>
            <a:ext cx="9903014" cy="6696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609" y="322521"/>
            <a:ext cx="2665122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NRIP3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B3GALT2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GARNL3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GABRA3</a:t>
            </a:r>
          </a:p>
        </p:txBody>
      </p:sp>
    </p:spTree>
    <p:extLst>
      <p:ext uri="{BB962C8B-B14F-4D97-AF65-F5344CB8AC3E}">
        <p14:creationId xmlns:p14="http://schemas.microsoft.com/office/powerpoint/2010/main" val="257946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645"/>
          </a:xfr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Validation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559152"/>
              </p:ext>
            </p:extLst>
          </p:nvPr>
        </p:nvGraphicFramePr>
        <p:xfrm>
          <a:off x="6380164" y="1612491"/>
          <a:ext cx="5669902" cy="42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395056"/>
              </p:ext>
            </p:extLst>
          </p:nvPr>
        </p:nvGraphicFramePr>
        <p:xfrm>
          <a:off x="0" y="1290735"/>
          <a:ext cx="6380164" cy="439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597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1164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9235" y="1404730"/>
            <a:ext cx="3419061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qPCR Data</a:t>
            </a:r>
          </a:p>
        </p:txBody>
      </p:sp>
      <p:sp>
        <p:nvSpPr>
          <p:cNvPr id="6" name="Arrow: Down 5"/>
          <p:cNvSpPr/>
          <p:nvPr/>
        </p:nvSpPr>
        <p:spPr>
          <a:xfrm rot="2038120">
            <a:off x="4223182" y="2312231"/>
            <a:ext cx="955910" cy="1454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/>
          <p:cNvSpPr/>
          <p:nvPr/>
        </p:nvSpPr>
        <p:spPr>
          <a:xfrm rot="19495693">
            <a:off x="7002007" y="2311880"/>
            <a:ext cx="955910" cy="1454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4609" y="3908689"/>
            <a:ext cx="4750904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Training Set: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Samples previously included in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7552" y="3908689"/>
            <a:ext cx="3419061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 Set: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Novel Data</a:t>
            </a:r>
          </a:p>
        </p:txBody>
      </p:sp>
    </p:spTree>
    <p:extLst>
      <p:ext uri="{BB962C8B-B14F-4D97-AF65-F5344CB8AC3E}">
        <p14:creationId xmlns:p14="http://schemas.microsoft.com/office/powerpoint/2010/main" val="235101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9" y="686591"/>
            <a:ext cx="7262191" cy="6146355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71164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Validation: Training 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429" y="921356"/>
            <a:ext cx="3838353" cy="312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is replicated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Training set data- but only fits F1 and F3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0112" y="921356"/>
            <a:ext cx="283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 0.70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pValue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</a:p>
        </p:txBody>
      </p:sp>
    </p:spTree>
    <p:extLst>
      <p:ext uri="{BB962C8B-B14F-4D97-AF65-F5344CB8AC3E}">
        <p14:creationId xmlns:p14="http://schemas.microsoft.com/office/powerpoint/2010/main" val="335955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22" y="61786"/>
            <a:ext cx="8040130" cy="6722074"/>
          </a:xfrm>
        </p:spPr>
      </p:pic>
      <p:sp>
        <p:nvSpPr>
          <p:cNvPr id="6" name="Rectangle 5"/>
          <p:cNvSpPr/>
          <p:nvPr/>
        </p:nvSpPr>
        <p:spPr>
          <a:xfrm>
            <a:off x="4723504" y="424070"/>
            <a:ext cx="1385747" cy="63597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71164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Validation: Test 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429" y="921356"/>
            <a:ext cx="3838353" cy="312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from Training set is then fit directly to Test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generalizes to novel data 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05" y="808383"/>
            <a:ext cx="7308573" cy="6049617"/>
          </a:xfrm>
        </p:spPr>
      </p:pic>
      <p:sp>
        <p:nvSpPr>
          <p:cNvPr id="8" name="TextBox 7"/>
          <p:cNvSpPr txBox="1"/>
          <p:nvPr/>
        </p:nvSpPr>
        <p:spPr>
          <a:xfrm>
            <a:off x="9228686" y="4936765"/>
            <a:ext cx="283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 0.38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pValue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=0.033</a:t>
            </a:r>
          </a:p>
        </p:txBody>
      </p:sp>
    </p:spTree>
    <p:extLst>
      <p:ext uri="{BB962C8B-B14F-4D97-AF65-F5344CB8AC3E}">
        <p14:creationId xmlns:p14="http://schemas.microsoft.com/office/powerpoint/2010/main" val="14029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2365" y="1060174"/>
            <a:ext cx="10217426" cy="5333297"/>
            <a:chOff x="263605" y="353993"/>
            <a:chExt cx="9755038" cy="4793774"/>
          </a:xfrm>
        </p:grpSpPr>
        <p:sp>
          <p:nvSpPr>
            <p:cNvPr id="5" name="TextBox 4"/>
            <p:cNvSpPr txBox="1"/>
            <p:nvPr/>
          </p:nvSpPr>
          <p:spPr>
            <a:xfrm>
              <a:off x="263605" y="353993"/>
              <a:ext cx="9649017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GABRA3 : GABA Receptor Subunit Alpha 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3606" y="2001291"/>
              <a:ext cx="9649017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B3GALT2 : Beta-1,3-Galactosyltransferase 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605" y="3285806"/>
              <a:ext cx="9649017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NRIP3 : Nuclear Receptor Interacting Protein 3 &amp; 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GARNL3 :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GTPase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Activating Rap/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RanGAP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Domain Like 3 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061" y="954157"/>
              <a:ext cx="96475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Increased Expression with Methamphetamine Sensitization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KO also shows increased locomotor activity </a:t>
              </a:r>
            </a:p>
            <a:p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1061" y="2645760"/>
              <a:ext cx="69971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KO shows increased locomotor activity </a:t>
              </a:r>
            </a:p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1061" y="4409103"/>
              <a:ext cx="69971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No direct evidence found yet</a:t>
              </a:r>
            </a:p>
            <a:p>
              <a:endParaRPr lang="en-US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2000" cy="71164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Genes as they Relate to Behavior in Literature</a:t>
            </a:r>
          </a:p>
        </p:txBody>
      </p:sp>
    </p:spTree>
    <p:extLst>
      <p:ext uri="{BB962C8B-B14F-4D97-AF65-F5344CB8AC3E}">
        <p14:creationId xmlns:p14="http://schemas.microsoft.com/office/powerpoint/2010/main" val="217324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67" y="979974"/>
            <a:ext cx="4972050" cy="28479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71164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Genes: Transcription Factor Binding Sites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3946155F-7376-4618-819B-D83A840D95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9268" y="1324530"/>
          <a:ext cx="6573079" cy="477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68556" y="2350953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3131" y="274678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4696" y="311612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5861" y="2469790"/>
            <a:ext cx="18818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pValue</a:t>
            </a:r>
            <a:r>
              <a:rPr lang="en-US" dirty="0"/>
              <a:t> = 0.009</a:t>
            </a:r>
          </a:p>
          <a:p>
            <a:r>
              <a:rPr lang="en-US" dirty="0" err="1"/>
              <a:t>qValue</a:t>
            </a:r>
            <a:r>
              <a:rPr lang="en-US" dirty="0"/>
              <a:t> = 0.15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2435" y="4386470"/>
            <a:ext cx="414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MEF2C has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glucocorticoid responsive element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promoter region</a:t>
            </a:r>
          </a:p>
        </p:txBody>
      </p:sp>
    </p:spTree>
    <p:extLst>
      <p:ext uri="{BB962C8B-B14F-4D97-AF65-F5344CB8AC3E}">
        <p14:creationId xmlns:p14="http://schemas.microsoft.com/office/powerpoint/2010/main" val="10121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9573" y="770076"/>
            <a:ext cx="11996530" cy="56307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PFC was the only region in which there was overlap in significantly differentially expressed genes over all 3 generations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analyses suggest F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animals are distinct from F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offspring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Modelling suggests 4 genes may play a role in behavioral phenotypes observed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Differentially expressed genes have MEF2C binding site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MEF2C expression can be influenced by glucocorticoids via GRE site in promoter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Presents possible mechanism for effects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antenatal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exposure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71164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373" y="1676516"/>
            <a:ext cx="7364627" cy="56757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early life environment has long term influences on future health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Perinatal exposure to high levels of glucocorticoids has been linked to the development of: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heart disease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diabetes mellitus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depression and anxiety disorders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4973"/>
          </a:xfr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Glucocorticoids and Early Life Environment</a:t>
            </a:r>
          </a:p>
        </p:txBody>
      </p:sp>
      <p:pic>
        <p:nvPicPr>
          <p:cNvPr id="1028" name="Picture 4" descr="https://attachment.outlook.office.net/owa/andrea.constantinof@mail.utoronto.ca/service.svc/s/GetFileAttachment?id=AAMkADhlYjQxYTdiLWMzZGQtNGZjOC05MTIxLTM2OTM0NmM2ZWU1NgBGAAAAAADZXUa7WpHHS6c9OLmKUvdNBwCJ0YYGRnDgQI%2B1hDNafSQLAAAAX2WKAADhMGYyGA3ZTpyMF0%2BoCJXsAAIoYuguAAABEgAQAHzV%2BwV1oNZDudVwC500O1A%3D&amp;X-OWA-CANARY=_YCngwWr0UOjCtsoUPkLbNCDxcHDStMYqm5qfJZuN_wrbI8NAtZ_VExPOJWhS-odWP6RZ5Y1iRM.&amp;token=102d9861-2834-4fd2-a500-1f8628cacd76&amp;owa=outlook.offic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28" y="1182246"/>
            <a:ext cx="4164056" cy="54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46" y="1120462"/>
            <a:ext cx="11986054" cy="559640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Administered to women at risk for pre-term labor (~10% of pregnant women)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Reduces incidence of Respiratory Distress Syndrome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wide-spread action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 is possible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unintended side-effects on neural development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Prenatal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exposure results in increased stress response in young children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Alexander et al., 2012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Recent research suggests that the effects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may be transmitted to subsequent generations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Iqbal et al., 2012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864973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Synthetic Glucocorticoids 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6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603513"/>
            <a:ext cx="5208104" cy="45734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Prefrontal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cortex (PFC)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has been shown to have an inhibitory influence on the HPA axis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Mediates behaviors such as locomotor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how antenatal synthetic glucocorticoids (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affect the PFC over multiple generations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0" y="1603513"/>
            <a:ext cx="5720456" cy="4772788"/>
            <a:chOff x="8106031" y="1339660"/>
            <a:chExt cx="4006273" cy="3388170"/>
          </a:xfrm>
        </p:grpSpPr>
        <p:grpSp>
          <p:nvGrpSpPr>
            <p:cNvPr id="5" name="Group 4"/>
            <p:cNvGrpSpPr/>
            <p:nvPr/>
          </p:nvGrpSpPr>
          <p:grpSpPr>
            <a:xfrm>
              <a:off x="8106031" y="1339660"/>
              <a:ext cx="4006273" cy="3388170"/>
              <a:chOff x="5280453" y="629413"/>
              <a:chExt cx="6145428" cy="552556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0453" y="1893678"/>
                <a:ext cx="6145428" cy="4261298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5475621" y="4179939"/>
                <a:ext cx="140044" cy="140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640546" y="629413"/>
                <a:ext cx="4364216" cy="75290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Prefrontal Cortex</a:t>
                </a: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8324559" y="1822551"/>
              <a:ext cx="1593799" cy="1694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Prefrontal Cortex</a:t>
            </a:r>
          </a:p>
        </p:txBody>
      </p:sp>
    </p:spTree>
    <p:extLst>
      <p:ext uri="{BB962C8B-B14F-4D97-AF65-F5344CB8AC3E}">
        <p14:creationId xmlns:p14="http://schemas.microsoft.com/office/powerpoint/2010/main" val="380811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/>
          <p:cNvCxnSpPr/>
          <p:nvPr/>
        </p:nvCxnSpPr>
        <p:spPr>
          <a:xfrm>
            <a:off x="4985794" y="4980315"/>
            <a:ext cx="2970" cy="6638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>
          <a:xfrm>
            <a:off x="4968461" y="3502421"/>
            <a:ext cx="2970" cy="6638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>
          <a:xfrm>
            <a:off x="2842200" y="4938760"/>
            <a:ext cx="2970" cy="6638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>
          <a:xfrm>
            <a:off x="2825117" y="3488608"/>
            <a:ext cx="2970" cy="6638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>
          <a:xfrm>
            <a:off x="2816424" y="1915174"/>
            <a:ext cx="2970" cy="6638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250537" y="71896"/>
            <a:ext cx="1537432" cy="1477328"/>
          </a:xfrm>
          <a:prstGeom prst="rect">
            <a:avLst/>
          </a:prstGeom>
          <a:gradFill rotWithShape="1">
            <a:gsLst>
              <a:gs pos="0">
                <a:srgbClr val="DEF5FA">
                  <a:shade val="48000"/>
                  <a:satMod val="230000"/>
                </a:srgbClr>
              </a:gs>
              <a:gs pos="60000">
                <a:srgbClr val="DEF5FA">
                  <a:shade val="92000"/>
                  <a:satMod val="230000"/>
                </a:srgbClr>
              </a:gs>
              <a:gs pos="100000">
                <a:srgbClr val="DEF5FA">
                  <a:tint val="85000"/>
                  <a:satMod val="400000"/>
                </a:srgbClr>
              </a:gs>
            </a:gsLst>
            <a:lin ang="5400000" scaled="0"/>
          </a:gra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227027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gd40-41</a:t>
            </a:r>
          </a:p>
          <a:p>
            <a:pPr marL="0" marR="0" lvl="0" indent="0" algn="ctr" defTabSz="227027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gd50-51</a:t>
            </a:r>
          </a:p>
          <a:p>
            <a:pPr marL="0" marR="0" lvl="0" indent="0" algn="ctr" defTabSz="2270272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gd60-61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98" y="2683957"/>
            <a:ext cx="1613805" cy="494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39639D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2270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15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eva"/>
                <a:ea typeface="+mn-ea"/>
                <a:cs typeface="Geneva"/>
              </a:rPr>
              <a:t>F</a:t>
            </a:r>
            <a:r>
              <a:rPr lang="en-US" sz="2615" b="1" kern="0" baseline="-25000" dirty="0">
                <a:solidFill>
                  <a:prstClr val="black"/>
                </a:solidFill>
                <a:latin typeface="Geneva"/>
                <a:cs typeface="Geneva"/>
              </a:rPr>
              <a:t>1</a:t>
            </a:r>
            <a:endParaRPr kumimoji="0" lang="en-US" sz="237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eva"/>
              <a:ea typeface="+mn-ea"/>
              <a:cs typeface="Geneva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91201" y="2683957"/>
            <a:ext cx="4188984" cy="991004"/>
            <a:chOff x="5050204" y="27606195"/>
            <a:chExt cx="3205138" cy="848908"/>
          </a:xfrm>
        </p:grpSpPr>
        <p:sp>
          <p:nvSpPr>
            <p:cNvPr id="49" name="TextBox 48"/>
            <p:cNvSpPr txBox="1"/>
            <p:nvPr/>
          </p:nvSpPr>
          <p:spPr>
            <a:xfrm>
              <a:off x="5050204" y="27606195"/>
              <a:ext cx="1608313" cy="303937"/>
            </a:xfrm>
            <a:prstGeom prst="rect">
              <a:avLst/>
            </a:prstGeom>
            <a:gradFill rotWithShape="1">
              <a:gsLst>
                <a:gs pos="0">
                  <a:srgbClr val="39639D">
                    <a:tint val="10000"/>
                    <a:satMod val="300000"/>
                  </a:srgbClr>
                </a:gs>
                <a:gs pos="34000">
                  <a:srgbClr val="39639D">
                    <a:tint val="13500"/>
                    <a:satMod val="250000"/>
                  </a:srgbClr>
                </a:gs>
                <a:gs pos="100000">
                  <a:srgbClr val="39639D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39639D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Males (8)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43052" y="27606195"/>
              <a:ext cx="1608313" cy="303937"/>
            </a:xfrm>
            <a:prstGeom prst="rect">
              <a:avLst/>
            </a:prstGeom>
            <a:gradFill rotWithShape="1">
              <a:gsLst>
                <a:gs pos="0">
                  <a:srgbClr val="474B78">
                    <a:tint val="10000"/>
                    <a:satMod val="300000"/>
                  </a:srgbClr>
                </a:gs>
                <a:gs pos="34000">
                  <a:srgbClr val="474B78">
                    <a:tint val="13500"/>
                    <a:satMod val="250000"/>
                  </a:srgbClr>
                </a:gs>
                <a:gs pos="100000">
                  <a:srgbClr val="474B78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474B78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Males (8)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57286" y="27916530"/>
              <a:ext cx="1608313" cy="537735"/>
            </a:xfrm>
            <a:prstGeom prst="rect">
              <a:avLst/>
            </a:prstGeom>
            <a:gradFill rotWithShape="1">
              <a:gsLst>
                <a:gs pos="0">
                  <a:srgbClr val="EB641B">
                    <a:tint val="10000"/>
                    <a:satMod val="300000"/>
                  </a:srgbClr>
                </a:gs>
                <a:gs pos="34000">
                  <a:srgbClr val="EB641B">
                    <a:tint val="13500"/>
                    <a:satMod val="250000"/>
                  </a:srgbClr>
                </a:gs>
                <a:gs pos="100000">
                  <a:srgbClr val="EB641B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EB641B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Females</a:t>
              </a:r>
            </a:p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47029" y="27917368"/>
              <a:ext cx="1608313" cy="537735"/>
            </a:xfrm>
            <a:prstGeom prst="rect">
              <a:avLst/>
            </a:prstGeom>
            <a:gradFill rotWithShape="1">
              <a:gsLst>
                <a:gs pos="0">
                  <a:srgbClr val="7D3C4A">
                    <a:tint val="10000"/>
                    <a:satMod val="300000"/>
                  </a:srgbClr>
                </a:gs>
                <a:gs pos="34000">
                  <a:srgbClr val="7D3C4A">
                    <a:tint val="13500"/>
                    <a:satMod val="250000"/>
                  </a:srgbClr>
                </a:gs>
                <a:gs pos="100000">
                  <a:srgbClr val="7D3C4A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7D3C4A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Females </a:t>
              </a:r>
            </a:p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(5)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098" y="4173139"/>
            <a:ext cx="1613805" cy="494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39639D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2270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15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eva"/>
                <a:ea typeface="+mn-ea"/>
                <a:cs typeface="Geneva"/>
              </a:rPr>
              <a:t>F</a:t>
            </a:r>
            <a:r>
              <a:rPr lang="en-US" sz="2615" b="1" kern="0" baseline="-25000" noProof="0" dirty="0">
                <a:solidFill>
                  <a:prstClr val="black"/>
                </a:solidFill>
                <a:latin typeface="Geneva"/>
                <a:cs typeface="Geneva"/>
              </a:rPr>
              <a:t>2</a:t>
            </a:r>
            <a:endParaRPr kumimoji="0" lang="en-US" sz="237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eva"/>
              <a:ea typeface="+mn-ea"/>
              <a:cs typeface="Genev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009" y="5662322"/>
            <a:ext cx="1613805" cy="494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39639D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2270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15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eva"/>
                <a:ea typeface="+mn-ea"/>
                <a:cs typeface="Geneva"/>
              </a:rPr>
              <a:t>F</a:t>
            </a:r>
            <a:r>
              <a:rPr lang="en-US" sz="2615" b="1" kern="0" baseline="-25000" dirty="0">
                <a:solidFill>
                  <a:prstClr val="black"/>
                </a:solidFill>
                <a:latin typeface="Geneva"/>
                <a:cs typeface="Geneva"/>
              </a:rPr>
              <a:t>3</a:t>
            </a:r>
            <a:endParaRPr kumimoji="0" lang="en-US" sz="237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eva"/>
              <a:ea typeface="+mn-ea"/>
              <a:cs typeface="Genev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9121" y="1783144"/>
            <a:ext cx="1911782" cy="400110"/>
          </a:xfrm>
          <a:prstGeom prst="rect">
            <a:avLst/>
          </a:prstGeom>
          <a:solidFill>
            <a:sysClr val="windowText" lastClr="00000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pPr marL="0" marR="0" lvl="0" indent="0" algn="ctr" defTabSz="2270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CONTROL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837160" y="4174686"/>
            <a:ext cx="4188984" cy="991004"/>
            <a:chOff x="5050204" y="27606195"/>
            <a:chExt cx="3205138" cy="848908"/>
          </a:xfrm>
        </p:grpSpPr>
        <p:sp>
          <p:nvSpPr>
            <p:cNvPr id="76" name="TextBox 75"/>
            <p:cNvSpPr txBox="1"/>
            <p:nvPr/>
          </p:nvSpPr>
          <p:spPr>
            <a:xfrm>
              <a:off x="5050204" y="27606195"/>
              <a:ext cx="1608313" cy="303937"/>
            </a:xfrm>
            <a:prstGeom prst="rect">
              <a:avLst/>
            </a:prstGeom>
            <a:gradFill rotWithShape="1">
              <a:gsLst>
                <a:gs pos="0">
                  <a:srgbClr val="39639D">
                    <a:tint val="10000"/>
                    <a:satMod val="300000"/>
                  </a:srgbClr>
                </a:gs>
                <a:gs pos="34000">
                  <a:srgbClr val="39639D">
                    <a:tint val="13500"/>
                    <a:satMod val="250000"/>
                  </a:srgbClr>
                </a:gs>
                <a:gs pos="100000">
                  <a:srgbClr val="39639D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39639D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Males (8)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43052" y="27606195"/>
              <a:ext cx="1608313" cy="303937"/>
            </a:xfrm>
            <a:prstGeom prst="rect">
              <a:avLst/>
            </a:prstGeom>
            <a:gradFill rotWithShape="1">
              <a:gsLst>
                <a:gs pos="0">
                  <a:srgbClr val="474B78">
                    <a:tint val="10000"/>
                    <a:satMod val="300000"/>
                  </a:srgbClr>
                </a:gs>
                <a:gs pos="34000">
                  <a:srgbClr val="474B78">
                    <a:tint val="13500"/>
                    <a:satMod val="250000"/>
                  </a:srgbClr>
                </a:gs>
                <a:gs pos="100000">
                  <a:srgbClr val="474B78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474B78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Males (8)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57286" y="27916530"/>
              <a:ext cx="1608313" cy="537735"/>
            </a:xfrm>
            <a:prstGeom prst="rect">
              <a:avLst/>
            </a:prstGeom>
            <a:gradFill rotWithShape="1">
              <a:gsLst>
                <a:gs pos="0">
                  <a:srgbClr val="EB641B">
                    <a:tint val="10000"/>
                    <a:satMod val="300000"/>
                  </a:srgbClr>
                </a:gs>
                <a:gs pos="34000">
                  <a:srgbClr val="EB641B">
                    <a:tint val="13500"/>
                    <a:satMod val="250000"/>
                  </a:srgbClr>
                </a:gs>
                <a:gs pos="100000">
                  <a:srgbClr val="EB641B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EB641B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Females</a:t>
              </a:r>
            </a:p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47029" y="27917368"/>
              <a:ext cx="1608313" cy="537735"/>
            </a:xfrm>
            <a:prstGeom prst="rect">
              <a:avLst/>
            </a:prstGeom>
            <a:gradFill rotWithShape="1">
              <a:gsLst>
                <a:gs pos="0">
                  <a:srgbClr val="7D3C4A">
                    <a:tint val="10000"/>
                    <a:satMod val="300000"/>
                  </a:srgbClr>
                </a:gs>
                <a:gs pos="34000">
                  <a:srgbClr val="7D3C4A">
                    <a:tint val="13500"/>
                    <a:satMod val="250000"/>
                  </a:srgbClr>
                </a:gs>
                <a:gs pos="100000">
                  <a:srgbClr val="7D3C4A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7D3C4A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Females </a:t>
              </a:r>
            </a:p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(5)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849865" y="5644130"/>
            <a:ext cx="4188984" cy="1071145"/>
            <a:chOff x="5050204" y="27606195"/>
            <a:chExt cx="3205138" cy="917558"/>
          </a:xfrm>
        </p:grpSpPr>
        <p:sp>
          <p:nvSpPr>
            <p:cNvPr id="81" name="TextBox 80"/>
            <p:cNvSpPr txBox="1"/>
            <p:nvPr/>
          </p:nvSpPr>
          <p:spPr>
            <a:xfrm>
              <a:off x="5050204" y="27606195"/>
              <a:ext cx="1608313" cy="303937"/>
            </a:xfrm>
            <a:prstGeom prst="rect">
              <a:avLst/>
            </a:prstGeom>
            <a:gradFill rotWithShape="1">
              <a:gsLst>
                <a:gs pos="0">
                  <a:srgbClr val="39639D">
                    <a:tint val="10000"/>
                    <a:satMod val="300000"/>
                  </a:srgbClr>
                </a:gs>
                <a:gs pos="34000">
                  <a:srgbClr val="39639D">
                    <a:tint val="13500"/>
                    <a:satMod val="250000"/>
                  </a:srgbClr>
                </a:gs>
                <a:gs pos="100000">
                  <a:srgbClr val="39639D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39639D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Males (8)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43052" y="27606195"/>
              <a:ext cx="1608313" cy="303937"/>
            </a:xfrm>
            <a:prstGeom prst="rect">
              <a:avLst/>
            </a:prstGeom>
            <a:gradFill rotWithShape="1">
              <a:gsLst>
                <a:gs pos="0">
                  <a:srgbClr val="474B78">
                    <a:tint val="10000"/>
                    <a:satMod val="300000"/>
                  </a:srgbClr>
                </a:gs>
                <a:gs pos="34000">
                  <a:srgbClr val="474B78">
                    <a:tint val="13500"/>
                    <a:satMod val="250000"/>
                  </a:srgbClr>
                </a:gs>
                <a:gs pos="100000">
                  <a:srgbClr val="474B78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474B78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Males (8)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57286" y="27916530"/>
              <a:ext cx="1608313" cy="606385"/>
            </a:xfrm>
            <a:prstGeom prst="rect">
              <a:avLst/>
            </a:prstGeom>
            <a:gradFill rotWithShape="1">
              <a:gsLst>
                <a:gs pos="0">
                  <a:srgbClr val="EB641B">
                    <a:tint val="10000"/>
                    <a:satMod val="300000"/>
                  </a:srgbClr>
                </a:gs>
                <a:gs pos="34000">
                  <a:srgbClr val="EB641B">
                    <a:tint val="13500"/>
                    <a:satMod val="250000"/>
                  </a:srgbClr>
                </a:gs>
                <a:gs pos="100000">
                  <a:srgbClr val="EB641B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EB641B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Females</a:t>
              </a:r>
            </a:p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47029" y="27917368"/>
              <a:ext cx="1608313" cy="606385"/>
            </a:xfrm>
            <a:prstGeom prst="rect">
              <a:avLst/>
            </a:prstGeom>
            <a:gradFill rotWithShape="1">
              <a:gsLst>
                <a:gs pos="0">
                  <a:srgbClr val="7D3C4A">
                    <a:tint val="10000"/>
                    <a:satMod val="300000"/>
                  </a:srgbClr>
                </a:gs>
                <a:gs pos="34000">
                  <a:srgbClr val="7D3C4A">
                    <a:tint val="13500"/>
                    <a:satMod val="250000"/>
                  </a:srgbClr>
                </a:gs>
                <a:gs pos="100000">
                  <a:srgbClr val="7D3C4A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7D3C4A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Females </a:t>
              </a:r>
            </a:p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(4)</a:t>
              </a: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4978793" y="2020139"/>
            <a:ext cx="1485" cy="5588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019253" y="1788934"/>
            <a:ext cx="1911782" cy="400110"/>
          </a:xfrm>
          <a:prstGeom prst="rect">
            <a:avLst/>
          </a:prstGeom>
          <a:solidFill>
            <a:sysClr val="windowText" lastClr="00000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pPr marL="0" marR="0" lvl="0" indent="0" algn="ctr" defTabSz="2270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009" y="71896"/>
            <a:ext cx="2312995" cy="163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Treatment of Pregnant Guinea Pig with Betamethasone (1mg/kg) or saline 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495894" y="379378"/>
            <a:ext cx="53502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01904" y="842667"/>
            <a:ext cx="53502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489884" y="1306209"/>
            <a:ext cx="53502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itle 1"/>
          <p:cNvSpPr txBox="1">
            <a:spLocks/>
          </p:cNvSpPr>
          <p:nvPr/>
        </p:nvSpPr>
        <p:spPr>
          <a:xfrm>
            <a:off x="5022760" y="104540"/>
            <a:ext cx="7027572" cy="864973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Experimental Method and Model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88168" y="1104809"/>
            <a:ext cx="5862164" cy="5393524"/>
            <a:chOff x="6188168" y="1104809"/>
            <a:chExt cx="5862164" cy="5393524"/>
          </a:xfrm>
        </p:grpSpPr>
        <p:sp>
          <p:nvSpPr>
            <p:cNvPr id="102" name="Down Arrow 101"/>
            <p:cNvSpPr/>
            <p:nvPr/>
          </p:nvSpPr>
          <p:spPr>
            <a:xfrm>
              <a:off x="7114621" y="2435160"/>
              <a:ext cx="755824" cy="496172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88168" y="1104809"/>
              <a:ext cx="5862164" cy="1200329"/>
            </a:xfrm>
            <a:prstGeom prst="rect">
              <a:avLst/>
            </a:prstGeom>
            <a:gradFill rotWithShape="1">
              <a:gsLst>
                <a:gs pos="0">
                  <a:srgbClr val="474B78">
                    <a:tint val="10000"/>
                    <a:satMod val="300000"/>
                  </a:srgbClr>
                </a:gs>
                <a:gs pos="34000">
                  <a:srgbClr val="474B78">
                    <a:tint val="13500"/>
                    <a:satMod val="250000"/>
                  </a:srgbClr>
                </a:gs>
                <a:gs pos="100000">
                  <a:srgbClr val="474B78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474B78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Post-Natal Day 40, PVN, PFC and HPC RNA/DNA was extracted from F</a:t>
              </a:r>
              <a:r>
                <a:rPr lang="en-US" sz="24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1,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F</a:t>
              </a:r>
              <a:r>
                <a:rPr lang="en-US" sz="24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and F</a:t>
              </a:r>
              <a:r>
                <a:rPr lang="en-US" sz="24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female offspring</a:t>
              </a:r>
              <a:endPara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394330" y="3072666"/>
              <a:ext cx="2952230" cy="830997"/>
            </a:xfrm>
            <a:prstGeom prst="rect">
              <a:avLst/>
            </a:prstGeom>
            <a:gradFill rotWithShape="1">
              <a:gsLst>
                <a:gs pos="0">
                  <a:srgbClr val="EB641B">
                    <a:tint val="10000"/>
                    <a:satMod val="300000"/>
                  </a:srgbClr>
                </a:gs>
                <a:gs pos="34000">
                  <a:srgbClr val="EB641B">
                    <a:tint val="13500"/>
                    <a:satMod val="250000"/>
                  </a:srgbClr>
                </a:gs>
                <a:gs pos="100000">
                  <a:srgbClr val="EB641B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EB641B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RNA- Sequencing (HPC,</a:t>
              </a:r>
              <a:r>
                <a:rPr kumimoji="0" lang="en-US" sz="2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PVN &amp; PFC)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394330" y="4190009"/>
              <a:ext cx="2952230" cy="2308324"/>
            </a:xfrm>
            <a:prstGeom prst="rect">
              <a:avLst/>
            </a:prstGeom>
            <a:gradFill rotWithShape="1">
              <a:gsLst>
                <a:gs pos="0">
                  <a:srgbClr val="39639D">
                    <a:tint val="10000"/>
                    <a:satMod val="300000"/>
                  </a:srgbClr>
                </a:gs>
                <a:gs pos="34000">
                  <a:srgbClr val="39639D">
                    <a:tint val="13500"/>
                    <a:satMod val="250000"/>
                  </a:srgbClr>
                </a:gs>
                <a:gs pos="100000">
                  <a:srgbClr val="39639D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39639D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algn="l" defTabSz="2270272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Tophat2 Alignment</a:t>
              </a:r>
            </a:p>
            <a:p>
              <a:pPr algn="l" defTabSz="2270272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2270272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Differential Expression Analysis</a:t>
              </a:r>
            </a:p>
            <a:p>
              <a:pPr algn="l" defTabSz="2270272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2270272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Predictive Modelling </a:t>
              </a:r>
            </a:p>
          </p:txBody>
        </p:sp>
        <p:sp>
          <p:nvSpPr>
            <p:cNvPr id="46" name="Down Arrow 45"/>
            <p:cNvSpPr/>
            <p:nvPr/>
          </p:nvSpPr>
          <p:spPr>
            <a:xfrm>
              <a:off x="10436768" y="2370134"/>
              <a:ext cx="755824" cy="509078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572192" y="3059014"/>
              <a:ext cx="2478140" cy="1200329"/>
            </a:xfrm>
            <a:prstGeom prst="rect">
              <a:avLst/>
            </a:prstGeom>
            <a:gradFill rotWithShape="1">
              <a:gsLst>
                <a:gs pos="0">
                  <a:srgbClr val="7D3C4A">
                    <a:tint val="10000"/>
                    <a:satMod val="300000"/>
                  </a:srgbClr>
                </a:gs>
                <a:gs pos="34000">
                  <a:srgbClr val="7D3C4A">
                    <a:tint val="13500"/>
                    <a:satMod val="250000"/>
                  </a:srgbClr>
                </a:gs>
                <a:gs pos="100000">
                  <a:srgbClr val="7D3C4A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7D3C4A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Bisulfite</a:t>
              </a:r>
              <a:r>
                <a:rPr kumimoji="0" lang="en-US" sz="2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DNA-Sequencing (HPC)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2192" y="4420514"/>
              <a:ext cx="2478140" cy="1938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rgbClr val="39639D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Bismark</a:t>
              </a:r>
              <a:r>
                <a:rPr lang="en-US" sz="24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Alignment</a:t>
              </a:r>
            </a:p>
            <a:p>
              <a:pPr marL="0" marR="0" lvl="0" indent="0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MethylKit</a:t>
              </a:r>
              <a:r>
                <a:rPr kumimoji="0" lang="en-US" sz="240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Analysis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94330" y="3499905"/>
            <a:ext cx="3023280" cy="2966798"/>
            <a:chOff x="6394330" y="3499905"/>
            <a:chExt cx="3023280" cy="2966798"/>
          </a:xfrm>
        </p:grpSpPr>
        <p:sp>
          <p:nvSpPr>
            <p:cNvPr id="2" name="Rectangle 1"/>
            <p:cNvSpPr/>
            <p:nvPr/>
          </p:nvSpPr>
          <p:spPr>
            <a:xfrm>
              <a:off x="6394330" y="6006411"/>
              <a:ext cx="3023280" cy="460292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61120" y="3499905"/>
              <a:ext cx="682880" cy="460292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6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Antenatal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Results in Significant Changes in Locomotor Activity over 3 Generations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95224" y="6519446"/>
            <a:ext cx="533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work was completed by Vasilis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317" y="1764784"/>
            <a:ext cx="29409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6668" y="2657645"/>
            <a:ext cx="3902055" cy="2917937"/>
            <a:chOff x="4287788" y="2714866"/>
            <a:chExt cx="3902055" cy="2917937"/>
          </a:xfrm>
        </p:grpSpPr>
        <p:pic>
          <p:nvPicPr>
            <p:cNvPr id="10" name="Picture 9" descr="F1-Female OF1-Total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788" y="2714866"/>
              <a:ext cx="3902055" cy="286381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071071" y="5263471"/>
              <a:ext cx="29920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Control        Treatment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438892" y="5230523"/>
            <a:ext cx="179344" cy="25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02647" y="2657645"/>
            <a:ext cx="179344" cy="25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F2-Paternal-Female OF1-Tot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44" y="2842054"/>
            <a:ext cx="4362081" cy="2640927"/>
          </a:xfrm>
          <a:prstGeom prst="rect">
            <a:avLst/>
          </a:prstGeom>
        </p:spPr>
      </p:pic>
      <p:pic>
        <p:nvPicPr>
          <p:cNvPr id="23" name="Picture 22" descr="F3-Paternal-Female OF1-Tota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25" y="2933006"/>
            <a:ext cx="4203064" cy="25499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21630" y="1764784"/>
            <a:ext cx="29409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04203" y="1764784"/>
            <a:ext cx="29409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6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4" t="4471" r="9765" b="4471"/>
          <a:stretch/>
        </p:blipFill>
        <p:spPr>
          <a:xfrm>
            <a:off x="774355" y="101816"/>
            <a:ext cx="5857106" cy="6756184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439" y="179431"/>
            <a:ext cx="3618728" cy="64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7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3668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36" y="1250978"/>
            <a:ext cx="7614672" cy="5591701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663" y="1349832"/>
            <a:ext cx="4119012" cy="499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expression of 4 genes to model the relationship between gene expression and Open Field Activity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accuracy of model by plotting predicted value as a function of observed values and measuring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6884" y="1250978"/>
            <a:ext cx="2654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= 0.62</a:t>
            </a:r>
          </a:p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pValue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=0.0008</a:t>
            </a:r>
          </a:p>
        </p:txBody>
      </p:sp>
    </p:spTree>
    <p:extLst>
      <p:ext uri="{BB962C8B-B14F-4D97-AF65-F5344CB8AC3E}">
        <p14:creationId xmlns:p14="http://schemas.microsoft.com/office/powerpoint/2010/main" val="305361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 with LOO Cross Validation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6225" y="1139397"/>
            <a:ext cx="7362121" cy="5718603"/>
            <a:chOff x="4426225" y="1139397"/>
            <a:chExt cx="6904383" cy="57186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225" y="1139397"/>
              <a:ext cx="6904383" cy="57186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283264" y="1349832"/>
              <a:ext cx="26547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28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= 0.46</a:t>
              </a:r>
            </a:p>
            <a:p>
              <a:pPr algn="ctr"/>
              <a:r>
                <a:rPr lang="en-US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pValue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=0.0003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4429" y="921356"/>
            <a:ext cx="3838353" cy="3122007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Leave One Out Technique: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one sample of your dataset to use as ‘test’ dataset. Repeat for all samples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532" y="3755875"/>
            <a:ext cx="3838353" cy="3122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focused genes for further investigation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5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637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Geneva</vt:lpstr>
      <vt:lpstr>Office Theme</vt:lpstr>
      <vt:lpstr>Predictive Modelling to Understand the Relationship Between Gene Expression and Behavior</vt:lpstr>
      <vt:lpstr>Glucocorticoids and Early Life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RNASeq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Constantinof</dc:creator>
  <cp:lastModifiedBy>Andrea Constantinof</cp:lastModifiedBy>
  <cp:revision>11</cp:revision>
  <dcterms:created xsi:type="dcterms:W3CDTF">2017-04-19T12:09:58Z</dcterms:created>
  <dcterms:modified xsi:type="dcterms:W3CDTF">2017-05-03T21:03:08Z</dcterms:modified>
</cp:coreProperties>
</file>