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9" r:id="rId2"/>
    <p:sldId id="258" r:id="rId3"/>
    <p:sldId id="259" r:id="rId4"/>
    <p:sldId id="278" r:id="rId5"/>
    <p:sldId id="261" r:id="rId6"/>
    <p:sldId id="260" r:id="rId7"/>
    <p:sldId id="262" r:id="rId8"/>
    <p:sldId id="264" r:id="rId9"/>
    <p:sldId id="266" r:id="rId10"/>
    <p:sldId id="269" r:id="rId11"/>
    <p:sldId id="271" r:id="rId12"/>
    <p:sldId id="270" r:id="rId13"/>
    <p:sldId id="273" r:id="rId14"/>
    <p:sldId id="275" r:id="rId15"/>
    <p:sldId id="274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8ABE"/>
    <a:srgbClr val="00BDBD"/>
    <a:srgbClr val="00BDC2"/>
    <a:srgbClr val="F87870"/>
    <a:srgbClr val="F5928B"/>
    <a:srgbClr val="8ED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2361" autoAdjust="0"/>
  </p:normalViewPr>
  <p:slideViewPr>
    <p:cSldViewPr snapToGrid="0">
      <p:cViewPr varScale="1">
        <p:scale>
          <a:sx n="72" d="100"/>
          <a:sy n="72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B9C2F-DE81-4C96-B427-CC8F9185CE8F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6C5D6-6CAC-47B5-9790-439DC2277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28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C5D6-6CAC-47B5-9790-439DC22774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49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997A-3165-4E17-A175-96795051DEBE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77BB-B34E-4AD3-9E84-89F91A36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3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997A-3165-4E17-A175-96795051DEBE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77BB-B34E-4AD3-9E84-89F91A36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5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997A-3165-4E17-A175-96795051DEBE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77BB-B34E-4AD3-9E84-89F91A36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7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997A-3165-4E17-A175-96795051DEBE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77BB-B34E-4AD3-9E84-89F91A36B8A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s://attachment.outlook.office.net/owa/andrea.constantinof@mail.utoronto.ca/service.svc/s/GetFileAttachment?id=AAMkADhlYjQxYTdiLWMzZGQtNGZjOC05MTIxLTM2OTM0NmM2ZWU1NgBGAAAAAADZXUa7WpHHS6c9OLmKUvdNBwCJ0YYGRnDgQI%2B1hDNafSQLAAAAX2WKAADhMGYyGA3ZTpyMF0%2BoCJXsAAIoYugvAAABEgAQAB61quiI1LNHj2E%2B%2FERL%2BVU%3D&amp;X-OWA-CANARY=oVdcFxJGT0msxnkHO-CzQvBT4nLJStMYx4H1HjpPW5IOgGOeWIO7Qr9W_yUxF7BSHYcGDS26VyM.&amp;token=61789fe4-ce16-4356-8eb7-4daa8f5c518c&amp;owa=outlook.office.com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9"/>
          <a:stretch/>
        </p:blipFill>
        <p:spPr bwMode="auto">
          <a:xfrm>
            <a:off x="10539412" y="6176963"/>
            <a:ext cx="1628775" cy="68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03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997A-3165-4E17-A175-96795051DEBE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77BB-B34E-4AD3-9E84-89F91A36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8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997A-3165-4E17-A175-96795051DEBE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77BB-B34E-4AD3-9E84-89F91A36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997A-3165-4E17-A175-96795051DEBE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77BB-B34E-4AD3-9E84-89F91A36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8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997A-3165-4E17-A175-96795051DEBE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77BB-B34E-4AD3-9E84-89F91A36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6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997A-3165-4E17-A175-96795051DEBE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77BB-B34E-4AD3-9E84-89F91A36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3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997A-3165-4E17-A175-96795051DEBE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77BB-B34E-4AD3-9E84-89F91A36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5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997A-3165-4E17-A175-96795051DEBE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77BB-B34E-4AD3-9E84-89F91A36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3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A997A-3165-4E17-A175-96795051DEBE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E77BB-B34E-4AD3-9E84-89F91A36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0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3477491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7600"/>
            <a:ext cx="9144000" cy="1301844"/>
          </a:xfrm>
        </p:spPr>
        <p:txBody>
          <a:bodyPr>
            <a:noAutofit/>
          </a:bodyPr>
          <a:lstStyle/>
          <a:p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Andrea Constantinof, Vasilis G. </a:t>
            </a:r>
            <a:r>
              <a:rPr lang="en-CA" sz="3200" dirty="0" err="1">
                <a:latin typeface="Arial" panose="020B0604020202020204" pitchFamily="34" charset="0"/>
                <a:cs typeface="Arial" panose="020B0604020202020204" pitchFamily="34" charset="0"/>
              </a:rPr>
              <a:t>Moisiadis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CA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Alisa </a:t>
            </a:r>
            <a:r>
              <a:rPr lang="en-CA" sz="3200" dirty="0" err="1">
                <a:latin typeface="Arial" panose="020B0604020202020204" pitchFamily="34" charset="0"/>
                <a:cs typeface="Arial" panose="020B0604020202020204" pitchFamily="34" charset="0"/>
              </a:rPr>
              <a:t>Kostaki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, Stephen G. Matthews</a:t>
            </a:r>
            <a:r>
              <a:rPr lang="en-CA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CA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CA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Department of Physiology, OBGYN, Medicine</a:t>
            </a:r>
          </a:p>
          <a:p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Fraser Mustard Research Institute</a:t>
            </a:r>
          </a:p>
          <a:p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 University of Toronto, Toronto, Canada</a:t>
            </a:r>
          </a:p>
        </p:txBody>
      </p:sp>
      <p:pic>
        <p:nvPicPr>
          <p:cNvPr id="4098" name="Picture 2" descr="https://attachment.outlook.office.net/owa/andrea.constantinof@mail.utoronto.ca/service.svc/s/GetFileAttachment?id=AAMkADhlYjQxYTdiLWMzZGQtNGZjOC05MTIxLTM2OTM0NmM2ZWU1NgBGAAAAAADZXUa7WpHHS6c9OLmKUvdNBwCJ0YYGRnDgQI%2B1hDNafSQLAAAAX2WKAADhMGYyGA3ZTpyMF0%2BoCJXsAAIoYugvAAABEgAQAB61quiI1LNHj2E%2B%2FERL%2BVU%3D&amp;X-OWA-CANARY=oVdcFxJGT0msxnkHO-CzQvBT4nLJStMYx4H1HjpPW5IOgGOeWIO7Qr9W_yUxF7BSHYcGDS26VyM.&amp;token=61789fe4-ce16-4356-8eb7-4daa8f5c518c&amp;owa=outlook.office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573" y="6124574"/>
            <a:ext cx="1628775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549125"/>
            <a:ext cx="12192000" cy="2400657"/>
          </a:xfrm>
          <a:prstGeom prst="rect">
            <a:avLst/>
          </a:prstGeom>
          <a:noFill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Predictive Modelling of Stress-Related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Through Gene Expression Following Prenatal Glucocorticoid Exposure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441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56" y="1112973"/>
            <a:ext cx="7938757" cy="552123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2192000" cy="921356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PCA of Gene Expression and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5277" y="1112973"/>
            <a:ext cx="37621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PCA suggests that there may exist a relationship between the expression of GREB1L, TRIM66, PRLR and Open Field Activity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Relationship is tested with Linear Regression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00363" y="6420803"/>
            <a:ext cx="22574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PC 1 (89.6%)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968974" y="3559796"/>
            <a:ext cx="23072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PC 2 (8.1%)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272338" y="1538046"/>
            <a:ext cx="1390316" cy="696177"/>
            <a:chOff x="10829925" y="1338021"/>
            <a:chExt cx="1390316" cy="696177"/>
          </a:xfrm>
        </p:grpSpPr>
        <p:sp>
          <p:nvSpPr>
            <p:cNvPr id="10" name="TextBox 9"/>
            <p:cNvSpPr txBox="1"/>
            <p:nvPr/>
          </p:nvSpPr>
          <p:spPr>
            <a:xfrm>
              <a:off x="11087101" y="1664866"/>
              <a:ext cx="111918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101054" y="1338021"/>
              <a:ext cx="111918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Beta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10829925" y="1444089"/>
              <a:ext cx="257176" cy="227549"/>
            </a:xfrm>
            <a:prstGeom prst="ellipse">
              <a:avLst/>
            </a:prstGeom>
            <a:solidFill>
              <a:srgbClr val="F87870"/>
            </a:solidFill>
            <a:ln>
              <a:solidFill>
                <a:srgbClr val="F878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0829925" y="1742529"/>
              <a:ext cx="257176" cy="227549"/>
            </a:xfrm>
            <a:prstGeom prst="ellipse">
              <a:avLst/>
            </a:prstGeom>
            <a:solidFill>
              <a:srgbClr val="00BDC2"/>
            </a:solidFill>
            <a:ln>
              <a:solidFill>
                <a:srgbClr val="00BD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7930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80387" y="1149517"/>
            <a:ext cx="27783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00BDB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GREB1L</a:t>
            </a:r>
          </a:p>
          <a:p>
            <a:pPr algn="ctr"/>
            <a:r>
              <a:rPr lang="en-US" sz="2400" b="1" dirty="0">
                <a:solidFill>
                  <a:srgbClr val="00BDB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US" sz="2400" b="1" baseline="30000" dirty="0">
                <a:solidFill>
                  <a:srgbClr val="00BDB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>
                <a:solidFill>
                  <a:srgbClr val="00BDB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=0.71, p= 0.002</a:t>
            </a:r>
            <a:endParaRPr lang="en-US" sz="2400" b="1" dirty="0">
              <a:solidFill>
                <a:srgbClr val="00BDB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31124" y="1149518"/>
            <a:ext cx="3225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6B8A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PRLR</a:t>
            </a:r>
          </a:p>
          <a:p>
            <a:pPr algn="ctr"/>
            <a:r>
              <a:rPr lang="en-US" sz="2400" b="1" dirty="0">
                <a:solidFill>
                  <a:srgbClr val="6B8A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400" b="1" baseline="30000" dirty="0">
                <a:solidFill>
                  <a:srgbClr val="6B8A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>
                <a:solidFill>
                  <a:srgbClr val="6B8A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0.51, p= 0.019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39719" y="1180901"/>
            <a:ext cx="2892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TRIM66</a:t>
            </a: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=0.58, p=0.01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" y="0"/>
            <a:ext cx="12192000" cy="921356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" t="12" r="1505" b="6237"/>
          <a:stretch/>
        </p:blipFill>
        <p:spPr>
          <a:xfrm>
            <a:off x="286354" y="1890713"/>
            <a:ext cx="3880532" cy="41555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16200000">
            <a:off x="-1174294" y="3845509"/>
            <a:ext cx="264078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Observed Activity (OU)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6" b="5634"/>
          <a:stretch/>
        </p:blipFill>
        <p:spPr>
          <a:xfrm>
            <a:off x="4300251" y="1890713"/>
            <a:ext cx="3887264" cy="41529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4" t="1710" r="964" b="5633"/>
          <a:stretch/>
        </p:blipFill>
        <p:spPr>
          <a:xfrm>
            <a:off x="8320880" y="1980515"/>
            <a:ext cx="3871120" cy="406309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353804" y="6301349"/>
            <a:ext cx="43901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Normalized Gene Expression (Counts)</a:t>
            </a:r>
          </a:p>
        </p:txBody>
      </p:sp>
    </p:spTree>
    <p:extLst>
      <p:ext uri="{BB962C8B-B14F-4D97-AF65-F5344CB8AC3E}">
        <p14:creationId xmlns:p14="http://schemas.microsoft.com/office/powerpoint/2010/main" val="3495752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4300" y="0"/>
            <a:ext cx="12306301" cy="921356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Multivariate Linear Regression Results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38663" y="1349832"/>
            <a:ext cx="4119012" cy="499730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the expression of 3 genes to model the relationship between gene expression and Open Field Activity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Determine accuracy of model by plotting predicted value as a function of observed values and measuring 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58937" y="2860158"/>
            <a:ext cx="165956" cy="1169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958937" y="2860158"/>
            <a:ext cx="165956" cy="1169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111079" y="1038466"/>
            <a:ext cx="8080922" cy="5649424"/>
            <a:chOff x="4111079" y="1038466"/>
            <a:chExt cx="8080922" cy="564942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6" r="1454" b="5677"/>
            <a:stretch/>
          </p:blipFill>
          <p:spPr>
            <a:xfrm>
              <a:off x="4354099" y="1038466"/>
              <a:ext cx="7837902" cy="528009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283264" y="1349832"/>
              <a:ext cx="2385705" cy="731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28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= 0.81</a:t>
              </a:r>
            </a:p>
            <a:p>
              <a:pPr algn="ctr"/>
              <a:r>
                <a:rPr lang="en-US" sz="2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pValue</a:t>
              </a:r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=0.03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975351" y="3260282"/>
              <a:ext cx="264078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Predicted Activity (OU)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86111" y="6318558"/>
              <a:ext cx="264078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Observed Activity (OU)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694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921356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Multivariate Linear Regression Cross Validation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4429" y="921356"/>
            <a:ext cx="3838353" cy="3122007"/>
          </a:xfrm>
        </p:spPr>
        <p:txBody>
          <a:bodyPr/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Leave One Out Technique: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remove one sample of your dataset to use as ‘test’ dataset. Repeat for all samples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2532" y="3755875"/>
            <a:ext cx="3838353" cy="3122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Obtain focused genes for further investigation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848989" y="1102646"/>
            <a:ext cx="8343011" cy="5675790"/>
            <a:chOff x="3848989" y="1102646"/>
            <a:chExt cx="8343011" cy="5675790"/>
          </a:xfrm>
        </p:grpSpPr>
        <p:sp>
          <p:nvSpPr>
            <p:cNvPr id="10" name="TextBox 9"/>
            <p:cNvSpPr txBox="1"/>
            <p:nvPr/>
          </p:nvSpPr>
          <p:spPr>
            <a:xfrm rot="16200000">
              <a:off x="2713261" y="3270156"/>
              <a:ext cx="264078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Predicted Activity (OU)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1" b="5935"/>
            <a:stretch/>
          </p:blipFill>
          <p:spPr>
            <a:xfrm>
              <a:off x="4297580" y="1102646"/>
              <a:ext cx="7894420" cy="530645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941463" y="1384508"/>
              <a:ext cx="23090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28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= 0.51</a:t>
              </a:r>
            </a:p>
            <a:p>
              <a:pPr algn="ctr"/>
              <a:r>
                <a:rPr lang="en-US" sz="2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pValue</a:t>
              </a:r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=0.02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50537" y="6409104"/>
              <a:ext cx="264078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Observed Activity (OU)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193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917" t="7841" r="3935" b="5476"/>
          <a:stretch/>
        </p:blipFill>
        <p:spPr>
          <a:xfrm>
            <a:off x="157162" y="373224"/>
            <a:ext cx="6343651" cy="5843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15025" y="373224"/>
            <a:ext cx="5897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TRIM66: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Transcription Regulation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PRLR: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Prolactin Receptor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GREB1L: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Estrogen Receptor Signaling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300163" y="6550223"/>
            <a:ext cx="364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Image from genemania.com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6550" y="3483136"/>
            <a:ext cx="550544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These genes are co-expressed 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542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63" y="1190847"/>
            <a:ext cx="12034837" cy="566715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PCA and linear regression analyses suggest that a relationship exists between the expression of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Greb1l,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Prlr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Trim66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the Open Field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Additional samples are required to fully validate the model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Insight into the potential mechanisms of antenatal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sGC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how these molecular events may relate to behavior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Proof-of-Principal for the use of gene expression profiles in disease prediction, detection, and prevention</a:t>
            </a:r>
          </a:p>
          <a:p>
            <a:pPr lvl="1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Targeted therapeutic intervention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1" cy="921356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Conclusions and Significance</a:t>
            </a:r>
          </a:p>
        </p:txBody>
      </p:sp>
    </p:spTree>
    <p:extLst>
      <p:ext uri="{BB962C8B-B14F-4D97-AF65-F5344CB8AC3E}">
        <p14:creationId xmlns:p14="http://schemas.microsoft.com/office/powerpoint/2010/main" val="401696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6" t="16628" r="12640" b="35684"/>
          <a:stretch/>
        </p:blipFill>
        <p:spPr>
          <a:xfrm>
            <a:off x="5061098" y="839005"/>
            <a:ext cx="7043815" cy="3248297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80081" y="839005"/>
            <a:ext cx="5677380" cy="353707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Matthews’ lab</a:t>
            </a:r>
          </a:p>
          <a:p>
            <a:pPr marL="0" lvl="1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Dr. Stephen Matthews</a:t>
            </a:r>
          </a:p>
          <a:p>
            <a:pPr marL="0" lvl="1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Dr.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Enrrico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Bloise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Mohsen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Alisa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Kostaki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Vasilis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Moisiadis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Guinevere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Imperio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Stephanie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Baello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>
              <a:buFont typeface="Arial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Aya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Sasaki</a:t>
            </a:r>
          </a:p>
          <a:p>
            <a:pPr marL="0" lvl="1">
              <a:buFont typeface="Arial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>
              <a:buFont typeface="Arial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>
              <a:buFont typeface="Arial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Tam Lye</a:t>
            </a:r>
          </a:p>
          <a:p>
            <a:pPr marL="0" lvl="1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Elizabeth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Maria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Sqapi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Alex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Mouratidis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>
              <a:buFont typeface="Arial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Andrada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Naghi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>
              <a:buFont typeface="Arial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Susmita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Sarkar</a:t>
            </a:r>
          </a:p>
          <a:p>
            <a:pPr marL="0" lvl="1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Chi-Lan Tran</a:t>
            </a:r>
          </a:p>
          <a:p>
            <a:pPr marL="0" lvl="1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Loughlin Kelly</a:t>
            </a:r>
          </a:p>
          <a:p>
            <a:pPr marL="0" lvl="1">
              <a:buFont typeface="Arial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9250" lvl="1" indent="0">
              <a:buFont typeface="Arial" panose="020B0604020202020204" pitchFamily="34" charset="0"/>
              <a:buNone/>
            </a:pP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" y="0"/>
            <a:ext cx="12192000" cy="737484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Acknowledgements</a:t>
            </a:r>
          </a:p>
        </p:txBody>
      </p:sp>
      <p:pic>
        <p:nvPicPr>
          <p:cNvPr id="8" name="Picture 4" descr="http://www.bcgsc.ca/about/news/cihr_logo_big_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24" y="4376075"/>
            <a:ext cx="3717408" cy="229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6242" y="5676240"/>
            <a:ext cx="3276600" cy="11817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3190" y="4188823"/>
            <a:ext cx="2647964" cy="24862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5701" y="4248222"/>
            <a:ext cx="4552712" cy="126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4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373" y="1676516"/>
            <a:ext cx="7364627" cy="5675754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early life environment has long term influences on future health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Perinatal exposure to high levels of glucocorticoids has been linked to the development of: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heart disease 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diabetes mellitus 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depression and anxiety disorders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4973"/>
          </a:xfr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Glucocorticoids and Early Life Environment</a:t>
            </a:r>
          </a:p>
        </p:txBody>
      </p:sp>
      <p:pic>
        <p:nvPicPr>
          <p:cNvPr id="1028" name="Picture 4" descr="https://attachment.outlook.office.net/owa/andrea.constantinof@mail.utoronto.ca/service.svc/s/GetFileAttachment?id=AAMkADhlYjQxYTdiLWMzZGQtNGZjOC05MTIxLTM2OTM0NmM2ZWU1NgBGAAAAAADZXUa7WpHHS6c9OLmKUvdNBwCJ0YYGRnDgQI%2B1hDNafSQLAAAAX2WKAADhMGYyGA3ZTpyMF0%2BoCJXsAAIoYuguAAABEgAQAHzV%2BwV1oNZDudVwC500O1A%3D&amp;X-OWA-CANARY=_YCngwWr0UOjCtsoUPkLbNCDxcHDStMYqm5qfJZuN_wrbI8NAtZ_VExPOJWhS-odWP6RZ5Y1iRM.&amp;token=102d9861-2834-4fd2-a500-1f8628cacd76&amp;owa=outlook.office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28" y="1182246"/>
            <a:ext cx="4164056" cy="548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28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946" y="1120462"/>
            <a:ext cx="11986054" cy="559640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Administered to women at risk for pre-term labor (~10% of pregnant women)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Reduces incidence of Respiratory Distress Syndrome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964"/>
            <a:ext cx="12192000" cy="864973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Synthetic Glucocorticoids (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sGC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1807" y="2894153"/>
            <a:ext cx="65509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Hypothalamic Paraventricular Nucleus (PVN) plays a central role in regulating stress response and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Highly affected by antenatal synthetic glucocorticoid exposure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682782" y="2007700"/>
            <a:ext cx="5379309" cy="4288563"/>
            <a:chOff x="5280453" y="961826"/>
            <a:chExt cx="6661294" cy="51931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80453" y="1893678"/>
              <a:ext cx="6145428" cy="4261298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7875373" y="4267201"/>
              <a:ext cx="140044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8015417" y="1986636"/>
              <a:ext cx="1425146" cy="22620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024242" y="961826"/>
              <a:ext cx="2917505" cy="100627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Paraventricular Nucleus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856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9717" y="1104599"/>
            <a:ext cx="4749704" cy="1631216"/>
            <a:chOff x="59493" y="843421"/>
            <a:chExt cx="4749704" cy="1631216"/>
          </a:xfrm>
        </p:grpSpPr>
        <p:sp>
          <p:nvSpPr>
            <p:cNvPr id="88" name="TextBox 87"/>
            <p:cNvSpPr txBox="1"/>
            <p:nvPr/>
          </p:nvSpPr>
          <p:spPr>
            <a:xfrm>
              <a:off x="59493" y="843421"/>
              <a:ext cx="2312995" cy="163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2000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: Treatment of Pregnant Guinea Pig with Betamethasone (1mg/kg) or saline 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511112" y="931765"/>
              <a:ext cx="2298085" cy="1477328"/>
              <a:chOff x="2489884" y="71896"/>
              <a:chExt cx="2298085" cy="1477328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3250537" y="71896"/>
                <a:ext cx="1537432" cy="1477328"/>
              </a:xfrm>
              <a:prstGeom prst="rect">
                <a:avLst/>
              </a:prstGeom>
              <a:gradFill rotWithShape="1">
                <a:gsLst>
                  <a:gs pos="0">
                    <a:srgbClr val="DEF5FA">
                      <a:shade val="48000"/>
                      <a:satMod val="230000"/>
                    </a:srgbClr>
                  </a:gs>
                  <a:gs pos="60000">
                    <a:srgbClr val="DEF5FA">
                      <a:shade val="92000"/>
                      <a:satMod val="230000"/>
                    </a:srgbClr>
                  </a:gs>
                  <a:gs pos="100000">
                    <a:srgbClr val="DEF5FA">
                      <a:tint val="85000"/>
                      <a:satMod val="400000"/>
                    </a:srgbClr>
                  </a:gs>
                </a:gsLst>
                <a:lin ang="5400000" scaled="0"/>
              </a:gradFill>
              <a:ln w="25400" cap="flat" cmpd="sng" algn="ctr">
                <a:solidFill>
                  <a:srgbClr val="2DA2B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2270272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gd40-41</a:t>
                </a:r>
              </a:p>
              <a:p>
                <a:pPr marL="0" marR="0" lvl="0" indent="0" algn="ctr" defTabSz="2270272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gd50-51</a:t>
                </a:r>
              </a:p>
              <a:p>
                <a:pPr marL="0" marR="0" lvl="0" indent="0" algn="ctr" defTabSz="2270272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gd60-61</a:t>
                </a: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>
                <a:off x="2495894" y="379378"/>
                <a:ext cx="535021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2501904" y="842667"/>
                <a:ext cx="535021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2489884" y="1306209"/>
                <a:ext cx="535021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9" name="Title 1"/>
          <p:cNvSpPr txBox="1">
            <a:spLocks/>
          </p:cNvSpPr>
          <p:nvPr/>
        </p:nvSpPr>
        <p:spPr>
          <a:xfrm>
            <a:off x="0" y="-2442"/>
            <a:ext cx="12192000" cy="864973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Experimental Method and Model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22881" y="1306209"/>
            <a:ext cx="4449785" cy="4929957"/>
            <a:chOff x="7022881" y="1306209"/>
            <a:chExt cx="4449785" cy="4929957"/>
          </a:xfrm>
        </p:grpSpPr>
        <p:sp>
          <p:nvSpPr>
            <p:cNvPr id="102" name="Down Arrow 101"/>
            <p:cNvSpPr/>
            <p:nvPr/>
          </p:nvSpPr>
          <p:spPr>
            <a:xfrm>
              <a:off x="8896058" y="2605409"/>
              <a:ext cx="755824" cy="1135908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7022881" y="4625077"/>
              <a:ext cx="4077371" cy="1611089"/>
              <a:chOff x="7067504" y="3772834"/>
              <a:chExt cx="3846106" cy="1432183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7747303" y="3772834"/>
                <a:ext cx="3166307" cy="410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Tophat2 Alignment</a:t>
                </a:r>
              </a:p>
            </p:txBody>
          </p:sp>
          <p:sp>
            <p:nvSpPr>
              <p:cNvPr id="107" name="Right Arrow 106"/>
              <p:cNvSpPr/>
              <p:nvPr/>
            </p:nvSpPr>
            <p:spPr>
              <a:xfrm>
                <a:off x="7067504" y="4585663"/>
                <a:ext cx="611163" cy="499992"/>
              </a:xfrm>
              <a:prstGeom prst="rightArrow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7798266" y="4466300"/>
                <a:ext cx="2808603" cy="738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EdgeR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Differential Expression Analysis</a:t>
                </a: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7075274" y="1306209"/>
              <a:ext cx="4397392" cy="1200329"/>
            </a:xfrm>
            <a:prstGeom prst="rect">
              <a:avLst/>
            </a:prstGeom>
            <a:gradFill rotWithShape="1">
              <a:gsLst>
                <a:gs pos="0">
                  <a:srgbClr val="474B78">
                    <a:tint val="10000"/>
                    <a:satMod val="300000"/>
                  </a:srgbClr>
                </a:gs>
                <a:gs pos="34000">
                  <a:srgbClr val="474B78">
                    <a:tint val="13500"/>
                    <a:satMod val="250000"/>
                  </a:srgbClr>
                </a:gs>
                <a:gs pos="100000">
                  <a:srgbClr val="474B78">
                    <a:tint val="60000"/>
                    <a:satMod val="200000"/>
                  </a:srgbClr>
                </a:gs>
              </a:gsLst>
              <a:path path="circle">
                <a:fillToRect l="50000" t="155000" r="50000" b="-55000"/>
              </a:path>
            </a:gradFill>
            <a:ln w="9525" cap="flat" cmpd="sng" algn="ctr">
              <a:solidFill>
                <a:srgbClr val="474B78">
                  <a:satMod val="120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63500" dist="25400" dir="14700000" algn="t" rotWithShape="0">
                <a:srgbClr val="000000">
                  <a:alpha val="50000"/>
                </a:srgb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/>
              </a:lvl1pPr>
            </a:lstStyle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Post-Natal Day 40, PVN RNA was extracted from female offspring</a:t>
              </a:r>
              <a:endParaRPr lang="en-US" sz="24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822836" y="3853148"/>
              <a:ext cx="2952230" cy="461665"/>
            </a:xfrm>
            <a:prstGeom prst="rect">
              <a:avLst/>
            </a:prstGeom>
            <a:gradFill rotWithShape="1">
              <a:gsLst>
                <a:gs pos="0">
                  <a:srgbClr val="EB641B">
                    <a:tint val="10000"/>
                    <a:satMod val="300000"/>
                  </a:srgbClr>
                </a:gs>
                <a:gs pos="34000">
                  <a:srgbClr val="EB641B">
                    <a:tint val="13500"/>
                    <a:satMod val="250000"/>
                  </a:srgbClr>
                </a:gs>
                <a:gs pos="100000">
                  <a:srgbClr val="EB641B">
                    <a:tint val="60000"/>
                    <a:satMod val="200000"/>
                  </a:srgbClr>
                </a:gs>
              </a:gsLst>
              <a:path path="circle">
                <a:fillToRect l="50000" t="155000" r="50000" b="-55000"/>
              </a:path>
            </a:gradFill>
            <a:ln w="9525" cap="flat" cmpd="sng" algn="ctr">
              <a:solidFill>
                <a:srgbClr val="EB641B">
                  <a:satMod val="120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63500" dist="25400" dir="14700000" algn="t" rotWithShape="0">
                <a:srgbClr val="000000">
                  <a:alpha val="50000"/>
                </a:srgb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/>
              </a:lvl1pPr>
            </a:lstStyle>
            <a:p>
              <a:pPr marL="0" marR="0" lvl="0" indent="0" algn="ctr" defTabSz="2270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RNA- Sequencing</a:t>
              </a:r>
            </a:p>
          </p:txBody>
        </p:sp>
        <p:sp>
          <p:nvSpPr>
            <p:cNvPr id="113" name="Right Arrow 112"/>
            <p:cNvSpPr/>
            <p:nvPr/>
          </p:nvSpPr>
          <p:spPr>
            <a:xfrm>
              <a:off x="7022881" y="4609099"/>
              <a:ext cx="647912" cy="562450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822836" y="4609099"/>
              <a:ext cx="2952230" cy="1569660"/>
            </a:xfrm>
            <a:prstGeom prst="rect">
              <a:avLst/>
            </a:prstGeom>
            <a:gradFill rotWithShape="1">
              <a:gsLst>
                <a:gs pos="0">
                  <a:srgbClr val="39639D">
                    <a:tint val="10000"/>
                    <a:satMod val="300000"/>
                  </a:srgbClr>
                </a:gs>
                <a:gs pos="34000">
                  <a:srgbClr val="39639D">
                    <a:tint val="13500"/>
                    <a:satMod val="250000"/>
                  </a:srgbClr>
                </a:gs>
                <a:gs pos="100000">
                  <a:srgbClr val="39639D">
                    <a:tint val="60000"/>
                    <a:satMod val="200000"/>
                  </a:srgbClr>
                </a:gs>
              </a:gsLst>
              <a:path path="circle">
                <a:fillToRect l="50000" t="155000" r="50000" b="-55000"/>
              </a:path>
            </a:gradFill>
            <a:ln w="9525" cap="flat" cmpd="sng" algn="ctr">
              <a:solidFill>
                <a:srgbClr val="39639D">
                  <a:satMod val="120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63500" dist="25400" dir="14700000" algn="t" rotWithShape="0">
                <a:srgbClr val="000000">
                  <a:alpha val="50000"/>
                </a:srgb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/>
              </a:lvl1pPr>
            </a:lstStyle>
            <a:p>
              <a:pPr algn="l" defTabSz="2270272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Tophat2 Alignment</a:t>
              </a:r>
            </a:p>
            <a:p>
              <a:pPr algn="l" defTabSz="2270272"/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2270272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Differential Expression Analysis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06635" y="3047555"/>
            <a:ext cx="4188984" cy="1895825"/>
            <a:chOff x="1806635" y="3047555"/>
            <a:chExt cx="4188984" cy="189582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890654" y="3434617"/>
              <a:ext cx="2970" cy="66381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86" name="Straight Arrow Connector 85"/>
            <p:cNvCxnSpPr/>
            <p:nvPr/>
          </p:nvCxnSpPr>
          <p:spPr>
            <a:xfrm>
              <a:off x="5110051" y="3414602"/>
              <a:ext cx="279" cy="683833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grpSp>
          <p:nvGrpSpPr>
            <p:cNvPr id="48" name="Group 47"/>
            <p:cNvGrpSpPr/>
            <p:nvPr/>
          </p:nvGrpSpPr>
          <p:grpSpPr>
            <a:xfrm>
              <a:off x="1806635" y="4180010"/>
              <a:ext cx="4188984" cy="763370"/>
              <a:chOff x="5050204" y="27606195"/>
              <a:chExt cx="3205138" cy="653913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5050204" y="27606195"/>
                <a:ext cx="1608313" cy="342740"/>
              </a:xfrm>
              <a:prstGeom prst="rect">
                <a:avLst/>
              </a:prstGeom>
              <a:gradFill rotWithShape="1">
                <a:gsLst>
                  <a:gs pos="0">
                    <a:srgbClr val="39639D">
                      <a:tint val="10000"/>
                      <a:satMod val="300000"/>
                    </a:srgbClr>
                  </a:gs>
                  <a:gs pos="34000">
                    <a:srgbClr val="39639D">
                      <a:tint val="13500"/>
                      <a:satMod val="250000"/>
                    </a:srgbClr>
                  </a:gs>
                  <a:gs pos="100000">
                    <a:srgbClr val="39639D">
                      <a:tint val="60000"/>
                      <a:satMod val="200000"/>
                    </a:srgbClr>
                  </a:gs>
                </a:gsLst>
                <a:path path="circle">
                  <a:fillToRect l="50000" t="155000" r="50000" b="-55000"/>
                </a:path>
              </a:gradFill>
              <a:ln w="9525" cap="flat" cmpd="sng" algn="ctr">
                <a:solidFill>
                  <a:srgbClr val="39639D">
                    <a:satMod val="120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63500" dist="25400" dir="14700000" algn="t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2000"/>
                </a:lvl1pPr>
              </a:lstStyle>
              <a:p>
                <a:pPr marL="0" marR="0" lvl="0" indent="0" algn="ctr" defTabSz="227027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Males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643052" y="27606195"/>
                <a:ext cx="1608313" cy="342740"/>
              </a:xfrm>
              <a:prstGeom prst="rect">
                <a:avLst/>
              </a:prstGeom>
              <a:gradFill rotWithShape="1">
                <a:gsLst>
                  <a:gs pos="0">
                    <a:srgbClr val="474B78">
                      <a:tint val="10000"/>
                      <a:satMod val="300000"/>
                    </a:srgbClr>
                  </a:gs>
                  <a:gs pos="34000">
                    <a:srgbClr val="474B78">
                      <a:tint val="13500"/>
                      <a:satMod val="250000"/>
                    </a:srgbClr>
                  </a:gs>
                  <a:gs pos="100000">
                    <a:srgbClr val="474B78">
                      <a:tint val="60000"/>
                      <a:satMod val="200000"/>
                    </a:srgbClr>
                  </a:gs>
                </a:gsLst>
                <a:path path="circle">
                  <a:fillToRect l="50000" t="155000" r="50000" b="-55000"/>
                </a:path>
              </a:gradFill>
              <a:ln w="9525" cap="flat" cmpd="sng" algn="ctr">
                <a:solidFill>
                  <a:srgbClr val="474B78">
                    <a:satMod val="120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63500" dist="25400" dir="14700000" algn="t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2000"/>
                </a:lvl1pPr>
              </a:lstStyle>
              <a:p>
                <a:pPr marL="0" marR="0" lvl="0" indent="0" algn="ctr" defTabSz="227027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Males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057286" y="27916530"/>
                <a:ext cx="1608313" cy="342740"/>
              </a:xfrm>
              <a:prstGeom prst="rect">
                <a:avLst/>
              </a:prstGeom>
              <a:gradFill rotWithShape="1">
                <a:gsLst>
                  <a:gs pos="0">
                    <a:srgbClr val="EB641B">
                      <a:tint val="10000"/>
                      <a:satMod val="300000"/>
                    </a:srgbClr>
                  </a:gs>
                  <a:gs pos="34000">
                    <a:srgbClr val="EB641B">
                      <a:tint val="13500"/>
                      <a:satMod val="250000"/>
                    </a:srgbClr>
                  </a:gs>
                  <a:gs pos="100000">
                    <a:srgbClr val="EB641B">
                      <a:tint val="60000"/>
                      <a:satMod val="200000"/>
                    </a:srgbClr>
                  </a:gs>
                </a:gsLst>
                <a:path path="circle">
                  <a:fillToRect l="50000" t="155000" r="50000" b="-55000"/>
                </a:path>
              </a:gradFill>
              <a:ln w="9525" cap="flat" cmpd="sng" algn="ctr">
                <a:solidFill>
                  <a:srgbClr val="EB641B">
                    <a:satMod val="120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63500" dist="25400" dir="14700000" algn="t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2000"/>
                </a:lvl1pPr>
              </a:lstStyle>
              <a:p>
                <a:pPr marL="0" marR="0" lvl="0" indent="0" algn="ctr" defTabSz="227027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Females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647029" y="27917368"/>
                <a:ext cx="1608313" cy="342740"/>
              </a:xfrm>
              <a:prstGeom prst="rect">
                <a:avLst/>
              </a:prstGeom>
              <a:gradFill rotWithShape="1">
                <a:gsLst>
                  <a:gs pos="0">
                    <a:srgbClr val="7D3C4A">
                      <a:tint val="10000"/>
                      <a:satMod val="300000"/>
                    </a:srgbClr>
                  </a:gs>
                  <a:gs pos="34000">
                    <a:srgbClr val="7D3C4A">
                      <a:tint val="13500"/>
                      <a:satMod val="250000"/>
                    </a:srgbClr>
                  </a:gs>
                  <a:gs pos="100000">
                    <a:srgbClr val="7D3C4A">
                      <a:tint val="60000"/>
                      <a:satMod val="200000"/>
                    </a:srgbClr>
                  </a:gs>
                </a:gsLst>
                <a:path path="circle">
                  <a:fillToRect l="50000" t="155000" r="50000" b="-55000"/>
                </a:path>
              </a:gradFill>
              <a:ln w="9525" cap="flat" cmpd="sng" algn="ctr">
                <a:solidFill>
                  <a:srgbClr val="7D3C4A">
                    <a:satMod val="120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63500" dist="25400" dir="14700000" algn="t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2000"/>
                </a:lvl1pPr>
              </a:lstStyle>
              <a:p>
                <a:pPr marL="0" marR="0" lvl="0" indent="0" algn="ctr" defTabSz="227027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Females </a:t>
                </a: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1976640" y="3047555"/>
              <a:ext cx="1911782" cy="400110"/>
            </a:xfrm>
            <a:prstGeom prst="rect">
              <a:avLst/>
            </a:prstGeom>
            <a:solidFill>
              <a:sysClr val="windowText" lastClr="000000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63500" dist="25400" dir="14700000" algn="t" rotWithShape="0">
                <a:srgbClr val="000000">
                  <a:alpha val="50000"/>
                </a:srgb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/>
              </a:lvl1pPr>
            </a:lstStyle>
            <a:p>
              <a:pPr marL="0" marR="0" lvl="0" indent="0" algn="ctr" defTabSz="2270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CONTROL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39862" y="3047555"/>
              <a:ext cx="1911782" cy="400110"/>
            </a:xfrm>
            <a:prstGeom prst="rect">
              <a:avLst/>
            </a:prstGeom>
            <a:solidFill>
              <a:sysClr val="windowText" lastClr="000000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63500" dist="25400" dir="14700000" algn="t" rotWithShape="0">
                <a:srgbClr val="000000">
                  <a:alpha val="50000"/>
                </a:srgb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/>
              </a:lvl1pPr>
            </a:lstStyle>
            <a:p>
              <a:pPr marL="0" marR="0" lvl="0" indent="0" algn="ctr" defTabSz="2270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BETA</a:t>
              </a:r>
            </a:p>
          </p:txBody>
        </p:sp>
      </p:grpSp>
      <p:sp>
        <p:nvSpPr>
          <p:cNvPr id="115" name="Rectangle 114"/>
          <p:cNvSpPr/>
          <p:nvPr/>
        </p:nvSpPr>
        <p:spPr>
          <a:xfrm>
            <a:off x="1680844" y="4525763"/>
            <a:ext cx="4415156" cy="51238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-95224" y="6519446"/>
            <a:ext cx="5330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Moisiadis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VG, Constantinof A,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submitted, 2017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0845" y="5410173"/>
            <a:ext cx="3212272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Behavioural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Tests: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Startle Response (PND 23)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 Field (PND 24) </a:t>
            </a:r>
          </a:p>
        </p:txBody>
      </p:sp>
    </p:spTree>
    <p:extLst>
      <p:ext uri="{BB962C8B-B14F-4D97-AF65-F5344CB8AC3E}">
        <p14:creationId xmlns:p14="http://schemas.microsoft.com/office/powerpoint/2010/main" val="16414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-Female-OF1 Net AUC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" y="2497252"/>
            <a:ext cx="4618236" cy="30843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2192000" cy="921356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Antenatal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sGC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Results in Significant Changes in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9070" y="1466335"/>
            <a:ext cx="2940908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HPA Response to Open Field Stress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95224" y="6519446"/>
            <a:ext cx="5330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Moisiadis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VG, Constantinof A,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submitted, 2017 </a:t>
            </a:r>
          </a:p>
        </p:txBody>
      </p:sp>
      <p:pic>
        <p:nvPicPr>
          <p:cNvPr id="10" name="Picture 9" descr="F1-Female OF1-Tota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788" y="2714866"/>
            <a:ext cx="3902055" cy="28638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18236" y="1466335"/>
            <a:ext cx="2940908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Total Locomotor Activity in the Open Field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F1-Female-Startle 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972" y="2801922"/>
            <a:ext cx="4036801" cy="277675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05918" y="1466334"/>
            <a:ext cx="2940908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Acoustic Startle Response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2278" y="2684779"/>
            <a:ext cx="739648" cy="25968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550" dirty="0">
                <a:latin typeface="Arial" panose="020B0604020202020204" pitchFamily="34" charset="0"/>
                <a:cs typeface="Arial" panose="020B0604020202020204" pitchFamily="34" charset="0"/>
              </a:rPr>
              <a:t>3000-</a:t>
            </a:r>
          </a:p>
          <a:p>
            <a:pPr algn="r">
              <a:lnSpc>
                <a:spcPct val="150000"/>
              </a:lnSpc>
            </a:pPr>
            <a:r>
              <a:rPr lang="en-US" sz="1550" dirty="0">
                <a:latin typeface="Arial" panose="020B0604020202020204" pitchFamily="34" charset="0"/>
                <a:cs typeface="Arial" panose="020B0604020202020204" pitchFamily="34" charset="0"/>
              </a:rPr>
              <a:t>2500-</a:t>
            </a:r>
          </a:p>
          <a:p>
            <a:pPr algn="r">
              <a:lnSpc>
                <a:spcPct val="150000"/>
              </a:lnSpc>
            </a:pPr>
            <a:r>
              <a:rPr lang="en-US" sz="1550" dirty="0">
                <a:latin typeface="Arial" panose="020B0604020202020204" pitchFamily="34" charset="0"/>
                <a:cs typeface="Arial" panose="020B0604020202020204" pitchFamily="34" charset="0"/>
              </a:rPr>
              <a:t>2000-</a:t>
            </a:r>
          </a:p>
          <a:p>
            <a:pPr algn="r">
              <a:lnSpc>
                <a:spcPct val="150000"/>
              </a:lnSpc>
            </a:pPr>
            <a:r>
              <a:rPr lang="en-US" sz="1550" dirty="0">
                <a:latin typeface="Arial" panose="020B0604020202020204" pitchFamily="34" charset="0"/>
                <a:cs typeface="Arial" panose="020B0604020202020204" pitchFamily="34" charset="0"/>
              </a:rPr>
              <a:t>1500-</a:t>
            </a:r>
          </a:p>
          <a:p>
            <a:pPr algn="r">
              <a:lnSpc>
                <a:spcPct val="150000"/>
              </a:lnSpc>
            </a:pPr>
            <a:r>
              <a:rPr lang="en-US" sz="1550" dirty="0">
                <a:latin typeface="Arial" panose="020B0604020202020204" pitchFamily="34" charset="0"/>
                <a:cs typeface="Arial" panose="020B0604020202020204" pitchFamily="34" charset="0"/>
              </a:rPr>
              <a:t>1000-</a:t>
            </a:r>
          </a:p>
          <a:p>
            <a:pPr algn="r">
              <a:lnSpc>
                <a:spcPct val="150000"/>
              </a:lnSpc>
            </a:pPr>
            <a:r>
              <a:rPr lang="en-US" sz="1550" dirty="0">
                <a:latin typeface="Arial" panose="020B0604020202020204" pitchFamily="34" charset="0"/>
                <a:cs typeface="Arial" panose="020B0604020202020204" pitchFamily="34" charset="0"/>
              </a:rPr>
              <a:t>500-</a:t>
            </a:r>
          </a:p>
          <a:p>
            <a:pPr algn="r">
              <a:lnSpc>
                <a:spcPct val="150000"/>
              </a:lnSpc>
            </a:pPr>
            <a:r>
              <a:rPr lang="en-US" sz="155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262587" y="3338868"/>
            <a:ext cx="28227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Cortisol (ng\mL)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04082" y="2894708"/>
            <a:ext cx="739648" cy="24036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sz="1550" dirty="0">
                <a:latin typeface="Arial" panose="020B0604020202020204" pitchFamily="34" charset="0"/>
                <a:cs typeface="Arial" panose="020B0604020202020204" pitchFamily="34" charset="0"/>
              </a:rPr>
              <a:t>2000-</a:t>
            </a:r>
          </a:p>
          <a:p>
            <a:pPr algn="r">
              <a:lnSpc>
                <a:spcPct val="200000"/>
              </a:lnSpc>
            </a:pPr>
            <a:r>
              <a:rPr lang="en-US" sz="1550" dirty="0">
                <a:latin typeface="Arial" panose="020B0604020202020204" pitchFamily="34" charset="0"/>
                <a:cs typeface="Arial" panose="020B0604020202020204" pitchFamily="34" charset="0"/>
              </a:rPr>
              <a:t>1500-</a:t>
            </a:r>
          </a:p>
          <a:p>
            <a:pPr algn="r">
              <a:lnSpc>
                <a:spcPct val="200000"/>
              </a:lnSpc>
            </a:pPr>
            <a:r>
              <a:rPr lang="en-US" sz="1550" dirty="0">
                <a:latin typeface="Arial" panose="020B0604020202020204" pitchFamily="34" charset="0"/>
                <a:cs typeface="Arial" panose="020B0604020202020204" pitchFamily="34" charset="0"/>
              </a:rPr>
              <a:t>1000-</a:t>
            </a:r>
          </a:p>
          <a:p>
            <a:pPr algn="r">
              <a:lnSpc>
                <a:spcPct val="200000"/>
              </a:lnSpc>
            </a:pPr>
            <a:r>
              <a:rPr lang="en-US" sz="1550" dirty="0">
                <a:latin typeface="Arial" panose="020B0604020202020204" pitchFamily="34" charset="0"/>
                <a:cs typeface="Arial" panose="020B0604020202020204" pitchFamily="34" charset="0"/>
              </a:rPr>
              <a:t>500-</a:t>
            </a:r>
          </a:p>
          <a:p>
            <a:pPr algn="r">
              <a:lnSpc>
                <a:spcPct val="200000"/>
              </a:lnSpc>
            </a:pPr>
            <a:r>
              <a:rPr lang="en-US" sz="155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586993" y="3568240"/>
            <a:ext cx="33344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Ambulatory Activity (AU)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10992" y="2925369"/>
            <a:ext cx="739648" cy="24692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170000"/>
              </a:lnSpc>
            </a:pPr>
            <a:r>
              <a:rPr lang="en-US" sz="1550" dirty="0">
                <a:latin typeface="Arial" panose="020B0604020202020204" pitchFamily="34" charset="0"/>
                <a:cs typeface="Arial" panose="020B0604020202020204" pitchFamily="34" charset="0"/>
              </a:rPr>
              <a:t>500-</a:t>
            </a:r>
          </a:p>
          <a:p>
            <a:pPr algn="r">
              <a:lnSpc>
                <a:spcPct val="170000"/>
              </a:lnSpc>
            </a:pPr>
            <a:r>
              <a:rPr lang="en-US" sz="1550" dirty="0">
                <a:latin typeface="Arial" panose="020B0604020202020204" pitchFamily="34" charset="0"/>
                <a:cs typeface="Arial" panose="020B0604020202020204" pitchFamily="34" charset="0"/>
              </a:rPr>
              <a:t>400-</a:t>
            </a:r>
          </a:p>
          <a:p>
            <a:pPr algn="r">
              <a:lnSpc>
                <a:spcPct val="170000"/>
              </a:lnSpc>
            </a:pPr>
            <a:r>
              <a:rPr lang="en-US" sz="1550" dirty="0">
                <a:latin typeface="Arial" panose="020B0604020202020204" pitchFamily="34" charset="0"/>
                <a:cs typeface="Arial" panose="020B0604020202020204" pitchFamily="34" charset="0"/>
              </a:rPr>
              <a:t>300-</a:t>
            </a:r>
          </a:p>
          <a:p>
            <a:pPr algn="r">
              <a:lnSpc>
                <a:spcPct val="170000"/>
              </a:lnSpc>
            </a:pPr>
            <a:r>
              <a:rPr lang="en-US" sz="1550" dirty="0">
                <a:latin typeface="Arial" panose="020B0604020202020204" pitchFamily="34" charset="0"/>
                <a:cs typeface="Arial" panose="020B0604020202020204" pitchFamily="34" charset="0"/>
              </a:rPr>
              <a:t>200-</a:t>
            </a:r>
          </a:p>
          <a:p>
            <a:pPr algn="r">
              <a:lnSpc>
                <a:spcPct val="170000"/>
              </a:lnSpc>
            </a:pPr>
            <a:r>
              <a:rPr lang="en-US" sz="1550" dirty="0">
                <a:latin typeface="Arial" panose="020B0604020202020204" pitchFamily="34" charset="0"/>
                <a:cs typeface="Arial" panose="020B0604020202020204" pitchFamily="34" charset="0"/>
              </a:rPr>
              <a:t>100-</a:t>
            </a:r>
          </a:p>
          <a:p>
            <a:pPr algn="r">
              <a:lnSpc>
                <a:spcPct val="170000"/>
              </a:lnSpc>
            </a:pPr>
            <a:r>
              <a:rPr lang="en-US" sz="155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6346419" y="3378624"/>
            <a:ext cx="33344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Startle Response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9884" y="5298315"/>
            <a:ext cx="29920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Control           Treatment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71071" y="5263471"/>
            <a:ext cx="29920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Control        Treatment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44254" y="5251712"/>
            <a:ext cx="29920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Control        Treatment</a:t>
            </a:r>
          </a:p>
        </p:txBody>
      </p:sp>
    </p:spTree>
    <p:extLst>
      <p:ext uri="{BB962C8B-B14F-4D97-AF65-F5344CB8AC3E}">
        <p14:creationId xmlns:p14="http://schemas.microsoft.com/office/powerpoint/2010/main" val="1825186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0" b="11374"/>
          <a:stretch/>
        </p:blipFill>
        <p:spPr>
          <a:xfrm>
            <a:off x="4251630" y="1171747"/>
            <a:ext cx="7966360" cy="4963240"/>
          </a:xfrm>
        </p:spPr>
      </p:pic>
      <p:sp>
        <p:nvSpPr>
          <p:cNvPr id="3" name="TextBox 2"/>
          <p:cNvSpPr txBox="1"/>
          <p:nvPr/>
        </p:nvSpPr>
        <p:spPr>
          <a:xfrm>
            <a:off x="7503641" y="6122803"/>
            <a:ext cx="22297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(fold change)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3385992" y="3330673"/>
            <a:ext cx="19688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-Log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p_value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217990" cy="921356"/>
          </a:xfr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Antenatal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sGC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Results in Significant Changes in Gene Expression in PVN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842640" y="4947311"/>
            <a:ext cx="2601949" cy="761519"/>
            <a:chOff x="4885702" y="3884631"/>
            <a:chExt cx="2601949" cy="761519"/>
          </a:xfrm>
        </p:grpSpPr>
        <p:grpSp>
          <p:nvGrpSpPr>
            <p:cNvPr id="46" name="Group 45"/>
            <p:cNvGrpSpPr/>
            <p:nvPr/>
          </p:nvGrpSpPr>
          <p:grpSpPr>
            <a:xfrm>
              <a:off x="4975490" y="3914918"/>
              <a:ext cx="2512161" cy="731232"/>
              <a:chOff x="-4090" y="6393736"/>
              <a:chExt cx="2171489" cy="731232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-4090" y="6393736"/>
                <a:ext cx="2171489" cy="369332"/>
                <a:chOff x="10924038" y="2990226"/>
                <a:chExt cx="2171489" cy="369332"/>
              </a:xfrm>
            </p:grpSpPr>
            <p:sp>
              <p:nvSpPr>
                <p:cNvPr id="52" name="TextBox 51"/>
                <p:cNvSpPr txBox="1"/>
                <p:nvPr/>
              </p:nvSpPr>
              <p:spPr>
                <a:xfrm>
                  <a:off x="10954522" y="2990226"/>
                  <a:ext cx="21410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Significant (FDR&lt; 5%)</a:t>
                  </a:r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0924038" y="3110556"/>
                  <a:ext cx="69668" cy="6966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-4089" y="6755636"/>
                <a:ext cx="1646405" cy="369332"/>
                <a:chOff x="10924039" y="3138711"/>
                <a:chExt cx="1646405" cy="369332"/>
              </a:xfrm>
            </p:grpSpPr>
            <p:sp>
              <p:nvSpPr>
                <p:cNvPr id="50" name="TextBox 49"/>
                <p:cNvSpPr txBox="1"/>
                <p:nvPr/>
              </p:nvSpPr>
              <p:spPr>
                <a:xfrm>
                  <a:off x="10960018" y="3138711"/>
                  <a:ext cx="16104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Not Significant</a:t>
                  </a:r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10924039" y="3268364"/>
                  <a:ext cx="69668" cy="6966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7" name="Rectangle 46"/>
            <p:cNvSpPr/>
            <p:nvPr/>
          </p:nvSpPr>
          <p:spPr>
            <a:xfrm>
              <a:off x="4885702" y="3884631"/>
              <a:ext cx="2553318" cy="758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854466" y="1410778"/>
            <a:ext cx="2450566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161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genes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6837129" y="1502802"/>
            <a:ext cx="397505" cy="40928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582656" y="1407401"/>
            <a:ext cx="2329083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597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genes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Down Arrow 39"/>
          <p:cNvSpPr/>
          <p:nvPr/>
        </p:nvSpPr>
        <p:spPr>
          <a:xfrm rot="10800000">
            <a:off x="11514234" y="1441767"/>
            <a:ext cx="397505" cy="40928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00" t="18806" r="30763" b="13793"/>
          <a:stretch/>
        </p:blipFill>
        <p:spPr>
          <a:xfrm>
            <a:off x="14619" y="1851050"/>
            <a:ext cx="3750718" cy="4419899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2036089" y="990918"/>
            <a:ext cx="2806551" cy="631882"/>
            <a:chOff x="9395459" y="719331"/>
            <a:chExt cx="2806551" cy="833915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62358" y="719331"/>
              <a:ext cx="1304925" cy="833915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9395459" y="824804"/>
              <a:ext cx="920519" cy="487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Low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281491" y="831816"/>
              <a:ext cx="920519" cy="487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High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2819853" y="1410778"/>
            <a:ext cx="1102268" cy="200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98725" y="1410778"/>
            <a:ext cx="3575351" cy="509394"/>
            <a:chOff x="4541852" y="1555630"/>
            <a:chExt cx="3997243" cy="375290"/>
          </a:xfrm>
        </p:grpSpPr>
        <p:sp>
          <p:nvSpPr>
            <p:cNvPr id="22" name="TextBox 21"/>
            <p:cNvSpPr txBox="1"/>
            <p:nvPr/>
          </p:nvSpPr>
          <p:spPr>
            <a:xfrm>
              <a:off x="4975705" y="1555630"/>
              <a:ext cx="1223880" cy="272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31795" y="1566770"/>
              <a:ext cx="1070919" cy="272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Beta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4541852" y="1809406"/>
              <a:ext cx="1899139" cy="121514"/>
              <a:chOff x="4541852" y="1809406"/>
              <a:chExt cx="1899139" cy="121514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 flipV="1">
                <a:off x="4541852" y="1809406"/>
                <a:ext cx="1899139" cy="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4548310" y="1809406"/>
                <a:ext cx="2" cy="11555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35964" y="1815364"/>
                <a:ext cx="2" cy="11555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586085" y="1809407"/>
              <a:ext cx="1953010" cy="115556"/>
              <a:chOff x="4638482" y="1809407"/>
              <a:chExt cx="1716832" cy="115556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4638482" y="1809407"/>
                <a:ext cx="1716830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638482" y="1809407"/>
                <a:ext cx="2" cy="11555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355312" y="1809407"/>
                <a:ext cx="2" cy="11555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>
            <a:off x="0" y="6504117"/>
            <a:ext cx="5330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Moisiadis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VG, Constantinof A,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submitted, 2017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37321" y="6488728"/>
            <a:ext cx="481201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10065" y="993577"/>
            <a:ext cx="11747157" cy="13425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To determine the relationship between gene expression in the PVN and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864973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US" sz="4000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2057904"/>
            <a:ext cx="12192000" cy="2268886"/>
            <a:chOff x="131806" y="3322111"/>
            <a:chExt cx="11903676" cy="2268886"/>
          </a:xfrm>
        </p:grpSpPr>
        <p:sp>
          <p:nvSpPr>
            <p:cNvPr id="7" name="Title 1"/>
            <p:cNvSpPr txBox="1">
              <a:spLocks/>
            </p:cNvSpPr>
            <p:nvPr/>
          </p:nvSpPr>
          <p:spPr>
            <a:xfrm>
              <a:off x="131806" y="3322111"/>
              <a:ext cx="11903676" cy="864973"/>
            </a:xfrm>
            <a:prstGeom prst="rect">
              <a:avLst/>
            </a:prstGeom>
            <a:solidFill>
              <a:srgbClr val="00206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Hypothesis</a:t>
              </a:r>
              <a:endParaRPr lang="en-US" sz="4000" dirty="0"/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210065" y="4248419"/>
              <a:ext cx="11804823" cy="134257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Transcriptional programming of the PVN by </a:t>
              </a:r>
              <a:r>
                <a:rPr lang="en-US" sz="3600" dirty="0" err="1">
                  <a:latin typeface="Arial" panose="020B0604020202020204" pitchFamily="34" charset="0"/>
                  <a:cs typeface="Arial" panose="020B0604020202020204" pitchFamily="34" charset="0"/>
                </a:rPr>
                <a:t>sGC</a:t>
              </a:r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 is correlated to </a:t>
              </a:r>
              <a:r>
                <a:rPr lang="en-US" sz="3600" dirty="0" err="1">
                  <a:latin typeface="Arial" panose="020B0604020202020204" pitchFamily="34" charset="0"/>
                  <a:cs typeface="Arial" panose="020B0604020202020204" pitchFamily="34" charset="0"/>
                </a:rPr>
                <a:t>behavioural</a:t>
              </a:r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 outcomes and can be used in predictive modelling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4663529"/>
            <a:ext cx="12192000" cy="2935961"/>
            <a:chOff x="131805" y="4663529"/>
            <a:chExt cx="11903676" cy="2935961"/>
          </a:xfrm>
        </p:grpSpPr>
        <p:grpSp>
          <p:nvGrpSpPr>
            <p:cNvPr id="9" name="Group 8"/>
            <p:cNvGrpSpPr/>
            <p:nvPr/>
          </p:nvGrpSpPr>
          <p:grpSpPr>
            <a:xfrm>
              <a:off x="131805" y="4663529"/>
              <a:ext cx="11903676" cy="2332954"/>
              <a:chOff x="131806" y="3322111"/>
              <a:chExt cx="11903676" cy="2332954"/>
            </a:xfrm>
          </p:grpSpPr>
          <p:sp>
            <p:nvSpPr>
              <p:cNvPr id="10" name="Title 1"/>
              <p:cNvSpPr txBox="1">
                <a:spLocks/>
              </p:cNvSpPr>
              <p:nvPr/>
            </p:nvSpPr>
            <p:spPr>
              <a:xfrm>
                <a:off x="131806" y="3322111"/>
                <a:ext cx="11903676" cy="864973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Methods</a:t>
                </a:r>
                <a:endParaRPr lang="en-US" sz="4000" dirty="0"/>
              </a:p>
            </p:txBody>
          </p:sp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152399" y="4312487"/>
                <a:ext cx="6540844" cy="134257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Principal Component Analysis</a:t>
                </a:r>
              </a:p>
            </p:txBody>
          </p:sp>
        </p:grp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152397" y="6256912"/>
              <a:ext cx="8582299" cy="134257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Multivariate Linear Regression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334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0078"/>
            <a:ext cx="4186238" cy="5402657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PCA is useful to describe multi-dimensional data.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expression of each gene = a new dimension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reduce the dimensions of the data to the first two Principal Components that describe the majority of variation within the dataset.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77381" cy="921356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Principal Component Analysis (PCA)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86237" y="1125005"/>
            <a:ext cx="7861371" cy="5287730"/>
            <a:chOff x="4186237" y="1125005"/>
            <a:chExt cx="7861371" cy="528773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t="11239" r="3589"/>
            <a:stretch/>
          </p:blipFill>
          <p:spPr>
            <a:xfrm>
              <a:off x="4186237" y="1125005"/>
              <a:ext cx="7861371" cy="5287730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7629526" y="6043403"/>
              <a:ext cx="22574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PC 1 (61.98%)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242190" y="2923965"/>
              <a:ext cx="22574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PC 2 (14.45%)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198704" y="2923965"/>
            <a:ext cx="135131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18944" y="3328512"/>
            <a:ext cx="128809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35967" y="2984039"/>
            <a:ext cx="1229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92191" y="3733059"/>
            <a:ext cx="127007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55727" y="4026174"/>
            <a:ext cx="124315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50727" y="1265099"/>
            <a:ext cx="1229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Beta3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57431" y="1979918"/>
            <a:ext cx="1229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Beta4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58238" y="5099495"/>
            <a:ext cx="1229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Beta5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86951" y="4184858"/>
            <a:ext cx="1229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Beta2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003618" y="3528567"/>
            <a:ext cx="91008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Beta1</a:t>
            </a:r>
          </a:p>
        </p:txBody>
      </p:sp>
    </p:spTree>
    <p:extLst>
      <p:ext uri="{BB962C8B-B14F-4D97-AF65-F5344CB8AC3E}">
        <p14:creationId xmlns:p14="http://schemas.microsoft.com/office/powerpoint/2010/main" val="82717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77381" cy="921356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PCA of Gene Expression and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9318" y="1135891"/>
            <a:ext cx="3364689" cy="13425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Circle of Correlations and PCA: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Determine the relationship between gene expression and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114674" y="1185862"/>
            <a:ext cx="9105567" cy="5598558"/>
            <a:chOff x="3114674" y="1185862"/>
            <a:chExt cx="9105567" cy="559855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t="4617" r="-825" b="4108"/>
            <a:stretch/>
          </p:blipFill>
          <p:spPr>
            <a:xfrm>
              <a:off x="3114674" y="1185862"/>
              <a:ext cx="8715375" cy="522922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500813" y="6415088"/>
              <a:ext cx="22574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PC 1 (81.3%)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2145699" y="3305130"/>
              <a:ext cx="230728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PC 2 (6.9%)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087101" y="1664866"/>
              <a:ext cx="111918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101054" y="1338021"/>
              <a:ext cx="111918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Beta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0829925" y="1444089"/>
              <a:ext cx="257176" cy="227549"/>
            </a:xfrm>
            <a:prstGeom prst="ellipse">
              <a:avLst/>
            </a:prstGeom>
            <a:solidFill>
              <a:srgbClr val="F87870"/>
            </a:solidFill>
            <a:ln>
              <a:solidFill>
                <a:srgbClr val="F878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829925" y="1742529"/>
              <a:ext cx="257176" cy="227549"/>
            </a:xfrm>
            <a:prstGeom prst="ellipse">
              <a:avLst/>
            </a:prstGeom>
            <a:solidFill>
              <a:srgbClr val="00BDC2"/>
            </a:solidFill>
            <a:ln>
              <a:solidFill>
                <a:srgbClr val="00BD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929438" y="1074757"/>
            <a:ext cx="2486025" cy="862102"/>
            <a:chOff x="6929438" y="1074757"/>
            <a:chExt cx="2486025" cy="862102"/>
          </a:xfrm>
        </p:grpSpPr>
        <p:sp>
          <p:nvSpPr>
            <p:cNvPr id="2" name="Arrow: Down 1"/>
            <p:cNvSpPr/>
            <p:nvPr/>
          </p:nvSpPr>
          <p:spPr>
            <a:xfrm>
              <a:off x="7743825" y="1444089"/>
              <a:ext cx="428625" cy="492770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929438" y="1074757"/>
              <a:ext cx="2486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Open Field Activity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135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24305</TotalTime>
  <Words>787</Words>
  <Application>Microsoft Office PowerPoint</Application>
  <PresentationFormat>Widescreen</PresentationFormat>
  <Paragraphs>184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Glucocorticoids and Early Life Environment</vt:lpstr>
      <vt:lpstr>PowerPoint Presentation</vt:lpstr>
      <vt:lpstr>PowerPoint Presentation</vt:lpstr>
      <vt:lpstr>PowerPoint Presentation</vt:lpstr>
      <vt:lpstr>Antenatal sGC Results in Significant Changes in Gene Expression in PVN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Modelling of Behavior Through Gene Expression</dc:title>
  <dc:creator>Andrea Constantinof</dc:creator>
  <cp:lastModifiedBy>Andrea Constantinof</cp:lastModifiedBy>
  <cp:revision>69</cp:revision>
  <dcterms:created xsi:type="dcterms:W3CDTF">2017-02-04T20:45:56Z</dcterms:created>
  <dcterms:modified xsi:type="dcterms:W3CDTF">2017-03-26T20:06:06Z</dcterms:modified>
</cp:coreProperties>
</file>