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63" r:id="rId4"/>
    <p:sldId id="264" r:id="rId5"/>
    <p:sldId id="279" r:id="rId6"/>
    <p:sldId id="265" r:id="rId7"/>
    <p:sldId id="267" r:id="rId8"/>
    <p:sldId id="280" r:id="rId9"/>
    <p:sldId id="257" r:id="rId10"/>
    <p:sldId id="258" r:id="rId11"/>
    <p:sldId id="259" r:id="rId12"/>
    <p:sldId id="260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2297A-194F-9A12-753F-6C6D1DA57A13}" v="1" dt="2020-04-26T08:33:07.687"/>
    <p1510:client id="{1FDD6530-255E-4F85-A6A9-54D5AF66408C}" v="549" dt="2020-04-26T09:20:1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897C-906E-4624-8A63-1EBAFCD0499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10AC-0A23-4FA2-B361-3BD7E79F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D10AC-0A23-4FA2-B361-3BD7E79FA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526-525E-40AD-870A-193245560BD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3166-5273-4452-BB81-5514D076BA6A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161-B560-4110-B282-2E33F54C73A8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C33F-433E-427A-9E48-205075198EA0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DD2-D7A4-4D70-BBE7-8F25ACE8B4EF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EC2B-8636-4CE2-BB3E-A4524FC6B2E2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312-DC7A-4279-8483-1B41FCE41B87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292-3BA2-48DF-A283-25AB1A458DD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5603-76A9-403F-859B-36864D5F4B3E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155D-EE0C-4F09-B99A-C752311F620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5E8D-4FE8-4571-829B-92B51DADB136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BC39C-3944-4FB2-B467-52EFF3298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8B0624-BCC6-4B5A-99FB-29194DC7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29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Real or Not? NLP with Disaster Tweets</a:t>
            </a:r>
            <a:endParaRPr lang="en-US">
              <a:cs typeface="Calibri Light" panose="020F0302020204030204"/>
            </a:endParaRP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29D7593F-44D8-41C2-8DE6-8101F0DC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33" y="270912"/>
            <a:ext cx="2264735" cy="63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98018-2102-4219-B9B1-8E61370ED56B}"/>
              </a:ext>
            </a:extLst>
          </p:cNvPr>
          <p:cNvSpPr txBox="1"/>
          <p:nvPr/>
        </p:nvSpPr>
        <p:spPr>
          <a:xfrm>
            <a:off x="1552355" y="4221192"/>
            <a:ext cx="96720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Predict which Tweets are about real disasters and which ones are not</a:t>
            </a:r>
            <a:endParaRPr lang="en-US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4D6B8-17AF-4E55-97CF-937E6C8E767D}"/>
              </a:ext>
            </a:extLst>
          </p:cNvPr>
          <p:cNvSpPr txBox="1"/>
          <p:nvPr/>
        </p:nvSpPr>
        <p:spPr>
          <a:xfrm>
            <a:off x="178982" y="560158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Ανδρέ</a:t>
            </a:r>
            <a:r>
              <a:rPr lang="en-US">
                <a:ea typeface="+mn-lt"/>
                <a:cs typeface="+mn-lt"/>
              </a:rPr>
              <a:t>ας </a:t>
            </a:r>
            <a:r>
              <a:rPr lang="en-US" err="1">
                <a:ea typeface="+mn-lt"/>
                <a:cs typeface="+mn-lt"/>
              </a:rPr>
              <a:t>Τσουλού</a:t>
            </a:r>
            <a:r>
              <a:rPr lang="en-US">
                <a:ea typeface="+mn-lt"/>
                <a:cs typeface="+mn-lt"/>
              </a:rPr>
              <a:t>πας</a:t>
            </a:r>
          </a:p>
          <a:p>
            <a:r>
              <a:rPr lang="en-US" err="1"/>
              <a:t>Γεώργιος</a:t>
            </a:r>
            <a:r>
              <a:rPr lang="en-US"/>
              <a:t> Χα</a:t>
            </a:r>
            <a:r>
              <a:rPr lang="en-US" err="1"/>
              <a:t>τζη</a:t>
            </a:r>
            <a:r>
              <a:rPr lang="en-US"/>
              <a:t>α</a:t>
            </a:r>
            <a:r>
              <a:rPr lang="en-US" err="1"/>
              <a:t>ντώνης</a:t>
            </a:r>
            <a:endParaRPr lang="en-US" err="1">
              <a:ea typeface="+mn-lt"/>
              <a:cs typeface="+mn-lt"/>
            </a:endParaRPr>
          </a:p>
          <a:p>
            <a:r>
              <a:rPr lang="en-US" err="1"/>
              <a:t>Κωνστ</a:t>
            </a:r>
            <a:r>
              <a:rPr lang="en-US"/>
              <a:t>α</a:t>
            </a:r>
            <a:r>
              <a:rPr lang="en-US" err="1"/>
              <a:t>ντίνος</a:t>
            </a:r>
            <a:r>
              <a:rPr lang="en-US"/>
              <a:t> </a:t>
            </a:r>
            <a:r>
              <a:rPr lang="en-US" err="1"/>
              <a:t>Δημητρίου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(2)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3.1.1 Γενική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(</a:t>
            </a:r>
            <a:r>
              <a:rPr lang="el-GR" b="1" err="1">
                <a:ea typeface="+mn-lt"/>
                <a:cs typeface="+mn-lt"/>
              </a:rPr>
              <a:t>text</a:t>
            </a:r>
            <a:r>
              <a:rPr lang="el-GR" b="1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Αντικατάσταση χαρακτήρων </a:t>
            </a:r>
            <a:r>
              <a:rPr lang="el-GR" err="1">
                <a:ea typeface="+mn-lt"/>
                <a:cs typeface="+mn-lt"/>
              </a:rPr>
              <a:t>html</a:t>
            </a:r>
            <a:r>
              <a:rPr lang="el-GR">
                <a:ea typeface="+mn-lt"/>
                <a:cs typeface="+mn-lt"/>
              </a:rPr>
              <a:t> με </a:t>
            </a:r>
            <a:r>
              <a:rPr lang="el-GR" err="1">
                <a:ea typeface="+mn-lt"/>
                <a:cs typeface="+mn-lt"/>
              </a:rPr>
              <a:t>unicode</a:t>
            </a:r>
            <a:r>
              <a:rPr lang="el-GR">
                <a:ea typeface="+mn-lt"/>
                <a:cs typeface="+mn-lt"/>
              </a:rPr>
              <a:t> χαρακτήρες (π.χ. &amp;</a:t>
            </a:r>
            <a:r>
              <a:rPr lang="el-GR" err="1">
                <a:ea typeface="+mn-lt"/>
                <a:cs typeface="+mn-lt"/>
              </a:rPr>
              <a:t>gt</a:t>
            </a:r>
            <a:r>
              <a:rPr lang="el-GR">
                <a:ea typeface="+mn-lt"/>
                <a:cs typeface="+mn-lt"/>
              </a:rPr>
              <a:t>;, &amp;#62;, &amp;#x3e;)</a:t>
            </a:r>
          </a:p>
          <a:p>
            <a:r>
              <a:rPr lang="el-GR">
                <a:ea typeface="+mn-lt"/>
                <a:cs typeface="+mn-lt"/>
              </a:rPr>
              <a:t>Διαγραφή non </a:t>
            </a:r>
            <a:r>
              <a:rPr lang="el-GR" err="1">
                <a:ea typeface="+mn-lt"/>
                <a:cs typeface="+mn-lt"/>
              </a:rPr>
              <a:t>ascii</a:t>
            </a:r>
            <a:r>
              <a:rPr lang="el-GR">
                <a:ea typeface="+mn-lt"/>
                <a:cs typeface="+mn-lt"/>
              </a:rPr>
              <a:t> και non </a:t>
            </a:r>
            <a:r>
              <a:rPr lang="el-GR" err="1">
                <a:ea typeface="+mn-lt"/>
                <a:cs typeface="+mn-lt"/>
              </a:rPr>
              <a:t>printable</a:t>
            </a:r>
            <a:r>
              <a:rPr lang="el-GR">
                <a:ea typeface="+mn-lt"/>
                <a:cs typeface="+mn-lt"/>
              </a:rPr>
              <a:t> χαρακτήρες, σημεία στίξης και αριθμοί</a:t>
            </a:r>
          </a:p>
          <a:p>
            <a:r>
              <a:rPr lang="el-GR">
                <a:ea typeface="+mn-lt"/>
                <a:cs typeface="+mn-lt"/>
              </a:rPr>
              <a:t>Διαγραφή </a:t>
            </a:r>
            <a:r>
              <a:rPr lang="el-GR" err="1">
                <a:ea typeface="+mn-lt"/>
                <a:cs typeface="+mn-lt"/>
              </a:rPr>
              <a:t>usernames</a:t>
            </a:r>
            <a:r>
              <a:rPr lang="el-GR">
                <a:ea typeface="+mn-lt"/>
                <a:cs typeface="+mn-lt"/>
              </a:rPr>
              <a:t> (λέξεις που αρχίζουν με @)</a:t>
            </a:r>
          </a:p>
          <a:p>
            <a:r>
              <a:rPr lang="el-GR">
                <a:ea typeface="+mn-lt"/>
                <a:cs typeface="+mn-lt"/>
              </a:rPr>
              <a:t>Αντικατάσταση </a:t>
            </a:r>
            <a:r>
              <a:rPr lang="el-GR" err="1">
                <a:ea typeface="+mn-lt"/>
                <a:cs typeface="+mn-lt"/>
              </a:rPr>
              <a:t>emojis</a:t>
            </a:r>
            <a:r>
              <a:rPr lang="el-GR">
                <a:ea typeface="+mn-lt"/>
                <a:cs typeface="+mn-lt"/>
              </a:rPr>
              <a:t> και </a:t>
            </a:r>
            <a:r>
              <a:rPr lang="el-GR" err="1">
                <a:ea typeface="+mn-lt"/>
                <a:cs typeface="+mn-lt"/>
              </a:rPr>
              <a:t>emojicons</a:t>
            </a:r>
            <a:r>
              <a:rPr lang="el-GR">
                <a:ea typeface="+mn-lt"/>
                <a:cs typeface="+mn-lt"/>
              </a:rPr>
              <a:t> με αντίστοιχο κείμενο</a:t>
            </a:r>
          </a:p>
          <a:p>
            <a:r>
              <a:rPr lang="el-GR">
                <a:ea typeface="+mn-lt"/>
                <a:cs typeface="+mn-lt"/>
              </a:rPr>
              <a:t>Επαναλαμβανόμενοι χαρακτήρες πέραν των 2 συνεχόμενων, αντικαταστάθηκαν με 2</a:t>
            </a:r>
          </a:p>
          <a:p>
            <a:r>
              <a:rPr lang="el-GR">
                <a:ea typeface="+mn-lt"/>
                <a:cs typeface="+mn-lt"/>
              </a:rPr>
              <a:t>Μετατροπή σε </a:t>
            </a:r>
            <a:r>
              <a:rPr lang="el-GR" err="1">
                <a:ea typeface="+mn-lt"/>
                <a:cs typeface="+mn-lt"/>
              </a:rPr>
              <a:t>lowercase</a:t>
            </a:r>
            <a:r>
              <a:rPr lang="el-GR">
                <a:ea typeface="+mn-lt"/>
                <a:cs typeface="+mn-lt"/>
              </a:rPr>
              <a:t> και διαχωρισμός </a:t>
            </a:r>
            <a:r>
              <a:rPr lang="el-GR" err="1">
                <a:ea typeface="+mn-lt"/>
                <a:cs typeface="+mn-lt"/>
              </a:rPr>
              <a:t>camelCase</a:t>
            </a:r>
            <a:endParaRPr lang="el-GR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Διαχωρισμός </a:t>
            </a:r>
            <a:r>
              <a:rPr lang="el-GR" err="1">
                <a:ea typeface="+mn-lt"/>
                <a:cs typeface="+mn-lt"/>
              </a:rPr>
              <a:t>hashtag</a:t>
            </a:r>
            <a:endParaRPr lang="el-GR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Αντικατάσταση συντομογραφιών (</a:t>
            </a:r>
            <a:r>
              <a:rPr lang="el-GR" err="1">
                <a:ea typeface="+mn-lt"/>
                <a:cs typeface="+mn-lt"/>
              </a:rPr>
              <a:t>abbreviations</a:t>
            </a:r>
            <a:r>
              <a:rPr lang="el-GR">
                <a:ea typeface="+mn-lt"/>
                <a:cs typeface="+mn-lt"/>
              </a:rPr>
              <a:t> και </a:t>
            </a:r>
            <a:r>
              <a:rPr lang="el-GR" err="1">
                <a:ea typeface="+mn-lt"/>
                <a:cs typeface="+mn-lt"/>
              </a:rPr>
              <a:t>contractions</a:t>
            </a:r>
            <a:r>
              <a:rPr lang="el-GR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Αφαίρεση </a:t>
            </a:r>
            <a:r>
              <a:rPr lang="el-GR" err="1">
                <a:ea typeface="+mn-lt"/>
                <a:cs typeface="+mn-lt"/>
              </a:rPr>
              <a:t>stopwords</a:t>
            </a:r>
            <a:endParaRPr lang="el-G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</a:t>
            </a:r>
            <a:r>
              <a:rPr lang="el-GR" err="1">
                <a:ea typeface="+mn-lt"/>
                <a:cs typeface="+mn-lt"/>
              </a:rPr>
              <a:t>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E75C-554B-4E2F-94D3-74A7D4AC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5F404C-868F-432E-9C60-47AEAD60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403-FAF4-411F-89B7-634D623F3D63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EF95-AB12-4FDA-B052-8830A0ED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(3)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3.1.2 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για χρήση σε μοντέλα τύπου </a:t>
            </a:r>
            <a:r>
              <a:rPr lang="el-GR" b="1" err="1">
                <a:ea typeface="+mn-lt"/>
                <a:cs typeface="+mn-lt"/>
              </a:rPr>
              <a:t>Bert</a:t>
            </a:r>
            <a:endParaRPr lang="el-GR">
              <a:ea typeface="+mn-lt"/>
              <a:cs typeface="+mn-lt"/>
            </a:endParaRPr>
          </a:p>
          <a:p>
            <a:r>
              <a:rPr lang="el-GR" err="1">
                <a:ea typeface="+mn-lt"/>
                <a:cs typeface="+mn-lt"/>
              </a:rPr>
              <a:t>Bidirectional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Encoder</a:t>
            </a:r>
            <a:r>
              <a:rPr lang="el-GR">
                <a:ea typeface="+mn-lt"/>
                <a:cs typeface="+mn-lt"/>
              </a:rPr>
              <a:t> Representations </a:t>
            </a:r>
            <a:r>
              <a:rPr lang="el-GR" err="1">
                <a:ea typeface="+mn-lt"/>
                <a:cs typeface="+mn-lt"/>
              </a:rPr>
              <a:t>from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Transformers</a:t>
            </a:r>
            <a:endParaRPr lang="el-GR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</a:t>
            </a:r>
            <a:r>
              <a:rPr lang="el-GR" err="1">
                <a:ea typeface="+mn-lt"/>
                <a:cs typeface="+mn-lt"/>
              </a:rPr>
              <a:t>εχνική</a:t>
            </a:r>
            <a:r>
              <a:rPr lang="el-GR">
                <a:ea typeface="+mn-lt"/>
                <a:cs typeface="+mn-lt"/>
              </a:rPr>
              <a:t> εξεργασίας φυσικής γλώσσας με την χρήση προ-εκπαιδευμένων μοντέλων (</a:t>
            </a:r>
            <a:r>
              <a:rPr lang="el-GR" err="1">
                <a:ea typeface="+mn-lt"/>
                <a:cs typeface="+mn-lt"/>
              </a:rPr>
              <a:t>Google</a:t>
            </a:r>
            <a:r>
              <a:rPr lang="el-GR">
                <a:ea typeface="+mn-lt"/>
                <a:cs typeface="+mn-lt"/>
              </a:rPr>
              <a:t>) - χρήση σε </a:t>
            </a:r>
            <a:r>
              <a:rPr lang="el-GR" err="1">
                <a:ea typeface="+mn-lt"/>
                <a:cs typeface="+mn-lt"/>
              </a:rPr>
              <a:t>state</a:t>
            </a:r>
            <a:r>
              <a:rPr lang="el-GR">
                <a:ea typeface="+mn-lt"/>
                <a:cs typeface="+mn-lt"/>
              </a:rPr>
              <a:t>-of-the-</a:t>
            </a:r>
            <a:r>
              <a:rPr lang="el-GR" err="1">
                <a:ea typeface="+mn-lt"/>
                <a:cs typeface="+mn-lt"/>
              </a:rPr>
              <a:t>art</a:t>
            </a:r>
            <a:r>
              <a:rPr lang="el-GR">
                <a:ea typeface="+mn-lt"/>
                <a:cs typeface="+mn-lt"/>
              </a:rPr>
              <a:t> συστήματα</a:t>
            </a:r>
          </a:p>
          <a:p>
            <a:pPr marL="0" indent="0">
              <a:buNone/>
            </a:pPr>
            <a:r>
              <a:rPr lang="el-GR" u="sng">
                <a:ea typeface="+mn-lt"/>
                <a:cs typeface="+mn-lt"/>
              </a:rPr>
              <a:t>Στόχος</a:t>
            </a:r>
            <a:r>
              <a:rPr lang="el-GR">
                <a:ea typeface="+mn-lt"/>
                <a:cs typeface="+mn-lt"/>
              </a:rPr>
              <a:t>: το κείμενο να πλησιάζει όσο το δυνατό πιο κοντά στα </a:t>
            </a:r>
            <a:r>
              <a:rPr lang="el-GR" err="1">
                <a:ea typeface="+mn-lt"/>
                <a:cs typeface="+mn-lt"/>
              </a:rPr>
              <a:t>embeddings</a:t>
            </a:r>
            <a:r>
              <a:rPr lang="el-GR">
                <a:ea typeface="+mn-lt"/>
                <a:cs typeface="+mn-lt"/>
              </a:rPr>
              <a:t> που χρησιμοποιήθηκαν στην φάση της προ-εκπαίδευσης των μοντέλων.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Διαγραφή 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, αριθμών, όχι </a:t>
            </a:r>
            <a:r>
              <a:rPr lang="el-GR" err="1">
                <a:ea typeface="+mn-lt"/>
                <a:cs typeface="+mn-lt"/>
              </a:rPr>
              <a:t>lemmatization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>
              <a:ea typeface="+mn-lt"/>
              <a:cs typeface="+mn-lt"/>
            </a:endParaRPr>
          </a:p>
          <a:p>
            <a:pPr marL="457200" indent="-457200"/>
            <a:r>
              <a:rPr lang="el-GR" b="1">
                <a:ea typeface="+mn-lt"/>
                <a:cs typeface="+mn-lt"/>
              </a:rPr>
              <a:t>70.81%</a:t>
            </a:r>
            <a:r>
              <a:rPr lang="el-GR">
                <a:ea typeface="+mn-lt"/>
                <a:cs typeface="+mn-lt"/>
              </a:rPr>
              <a:t> των μοναδικών  λέξεων που υπήρχαν στα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(συνολικά το </a:t>
            </a:r>
            <a:r>
              <a:rPr lang="el-GR" b="1">
                <a:ea typeface="+mn-lt"/>
                <a:cs typeface="+mn-lt"/>
              </a:rPr>
              <a:t>92.91%</a:t>
            </a:r>
            <a:r>
              <a:rPr lang="el-GR">
                <a:ea typeface="+mn-lt"/>
                <a:cs typeface="+mn-lt"/>
              </a:rPr>
              <a:t> όλου του κειμένου), υπήρχε και στα </a:t>
            </a:r>
            <a:r>
              <a:rPr lang="el-GR" err="1">
                <a:ea typeface="+mn-lt"/>
                <a:cs typeface="+mn-lt"/>
              </a:rPr>
              <a:t>embeddings</a:t>
            </a:r>
            <a:r>
              <a:rPr lang="el-GR">
                <a:ea typeface="+mn-lt"/>
                <a:cs typeface="+mn-lt"/>
              </a:rPr>
              <a:t>. (από μόνο το 28.03% και 71.99% αντίστοιχα πριν την 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6CCE-CFA8-4007-BA25-0463161F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CC8F9E-D2F8-47FB-B09A-7AB550F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9E4-CF05-4E43-AA7B-97FF98963109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9788-969C-4406-9C43-756F3A2C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(4)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34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3.1.3 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με χρήση της βιβλιοθήκης </a:t>
            </a:r>
            <a:r>
              <a:rPr lang="el-GR" b="1" err="1">
                <a:ea typeface="+mn-lt"/>
                <a:cs typeface="+mn-lt"/>
              </a:rPr>
              <a:t>Ekphrasis</a:t>
            </a: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>
                <a:ea typeface="+mn-lt"/>
                <a:cs typeface="+mn-lt"/>
              </a:rPr>
              <a:t>Για σκοπούς σύγκρισης της </a:t>
            </a:r>
            <a:r>
              <a:rPr lang="el-GR" err="1">
                <a:ea typeface="+mn-lt"/>
                <a:cs typeface="+mn-lt"/>
              </a:rPr>
              <a:t>προεπεξεργασίας</a:t>
            </a:r>
            <a:r>
              <a:rPr lang="el-GR">
                <a:ea typeface="+mn-lt"/>
                <a:cs typeface="+mn-lt"/>
              </a:rPr>
              <a:t> που υλοποιήθηκε με έτοιμες υπάρχουσες βιβλιοθήκες, επιλέγηκε η βιβλιοθήκη </a:t>
            </a:r>
            <a:r>
              <a:rPr lang="el-GR" err="1">
                <a:ea typeface="+mn-lt"/>
                <a:cs typeface="+mn-lt"/>
              </a:rPr>
              <a:t>Ekphrasis</a:t>
            </a:r>
            <a:endParaRPr lang="el-GR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</a:t>
            </a:r>
            <a:r>
              <a:rPr lang="el-GR" err="1">
                <a:ea typeface="+mn-lt"/>
                <a:cs typeface="+mn-lt"/>
              </a:rPr>
              <a:t>okenization</a:t>
            </a:r>
            <a:endParaRPr lang="el-GR">
              <a:ea typeface="+mn-lt"/>
              <a:cs typeface="+mn-lt"/>
            </a:endParaRPr>
          </a:p>
          <a:p>
            <a:r>
              <a:rPr lang="el-GR" err="1">
                <a:ea typeface="+mn-lt"/>
                <a:cs typeface="+mn-lt"/>
              </a:rPr>
              <a:t>Κανονικοποίηση</a:t>
            </a:r>
            <a:r>
              <a:rPr lang="el-GR">
                <a:ea typeface="+mn-lt"/>
                <a:cs typeface="+mn-lt"/>
              </a:rPr>
              <a:t> λέξεων</a:t>
            </a:r>
          </a:p>
          <a:p>
            <a:r>
              <a:rPr lang="el-GR" err="1">
                <a:ea typeface="+mn-lt"/>
                <a:cs typeface="+mn-lt"/>
              </a:rPr>
              <a:t>Τμηματοποίηση</a:t>
            </a:r>
            <a:r>
              <a:rPr lang="el-GR">
                <a:ea typeface="+mn-lt"/>
                <a:cs typeface="+mn-lt"/>
              </a:rPr>
              <a:t> λέξεων (για διαχωρισμό </a:t>
            </a:r>
            <a:r>
              <a:rPr lang="el-GR" err="1">
                <a:ea typeface="+mn-lt"/>
                <a:cs typeface="+mn-lt"/>
              </a:rPr>
              <a:t>hashtags</a:t>
            </a:r>
            <a:r>
              <a:rPr lang="el-GR">
                <a:ea typeface="+mn-lt"/>
                <a:cs typeface="+mn-lt"/>
              </a:rPr>
              <a:t>)</a:t>
            </a:r>
          </a:p>
          <a:p>
            <a:r>
              <a:rPr lang="el-GR">
                <a:ea typeface="+mn-lt"/>
                <a:cs typeface="+mn-lt"/>
              </a:rPr>
              <a:t>Διόρθωση ορθογραφίας</a:t>
            </a:r>
          </a:p>
          <a:p>
            <a:r>
              <a:rPr lang="el-GR" u="sng">
                <a:ea typeface="+mn-lt"/>
                <a:cs typeface="+mn-lt"/>
              </a:rPr>
              <a:t>Χρήση στατιστικών λέξεων από </a:t>
            </a:r>
            <a:r>
              <a:rPr lang="el-GR" u="sng" err="1">
                <a:ea typeface="+mn-lt"/>
                <a:cs typeface="+mn-lt"/>
              </a:rPr>
              <a:t>twitter</a:t>
            </a:r>
            <a:r>
              <a:rPr lang="el-GR" u="sng">
                <a:ea typeface="+mn-lt"/>
                <a:cs typeface="+mn-lt"/>
              </a:rPr>
              <a:t> - 330mil αγγλικά </a:t>
            </a:r>
            <a:r>
              <a:rPr lang="el-GR" u="sng" err="1">
                <a:ea typeface="+mn-lt"/>
                <a:cs typeface="+mn-lt"/>
              </a:rPr>
              <a:t>tweets</a:t>
            </a:r>
            <a:endParaRPr lang="el-GR" u="sng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>
                <a:ea typeface="+mn-lt"/>
                <a:cs typeface="+mn-lt"/>
              </a:rPr>
              <a:t>Εφαρμόστηκε στο τέλος: αφαίρεση των </a:t>
            </a:r>
            <a:r>
              <a:rPr lang="el-GR" err="1">
                <a:ea typeface="+mn-lt"/>
                <a:cs typeface="+mn-lt"/>
              </a:rPr>
              <a:t>tags</a:t>
            </a:r>
            <a:r>
              <a:rPr lang="el-GR">
                <a:ea typeface="+mn-lt"/>
                <a:cs typeface="+mn-lt"/>
              </a:rPr>
              <a:t>, </a:t>
            </a:r>
            <a:r>
              <a:rPr lang="el-GR" err="1">
                <a:ea typeface="+mn-lt"/>
                <a:cs typeface="+mn-lt"/>
              </a:rPr>
              <a:t>stopwords</a:t>
            </a:r>
            <a:r>
              <a:rPr lang="el-GR">
                <a:ea typeface="+mn-lt"/>
                <a:cs typeface="+mn-lt"/>
              </a:rPr>
              <a:t>, εφαρμογή </a:t>
            </a:r>
            <a:r>
              <a:rPr lang="el-GR" err="1">
                <a:ea typeface="+mn-lt"/>
                <a:cs typeface="+mn-lt"/>
              </a:rPr>
              <a:t>lemmatization</a:t>
            </a:r>
            <a:r>
              <a:rPr lang="el-GR">
                <a:ea typeface="+mn-lt"/>
                <a:cs typeface="+mn-lt"/>
              </a:rPr>
              <a:t>/</a:t>
            </a:r>
            <a:r>
              <a:rPr lang="el-GR" err="1">
                <a:ea typeface="+mn-lt"/>
                <a:cs typeface="+mn-lt"/>
              </a:rPr>
              <a:t>stemming</a:t>
            </a:r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04-772C-4B06-AA30-5EFAD94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DB95FA-455E-4399-8970-64D32C3B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1FF8-DD55-478E-A7F3-1C34BD0EC2FB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7D09-AE5B-495F-81AF-3D9CF57B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(5)</a:t>
            </a:r>
            <a:br>
              <a:rPr lang="en-US"/>
            </a:b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endParaRPr lang="el-GR" sz="2800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0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3.2 Διαγραφή διπλότυπων</a:t>
            </a:r>
            <a:endParaRPr lang="en-US"/>
          </a:p>
          <a:p>
            <a:pPr marL="457200" indent="-457200"/>
            <a:r>
              <a:rPr lang="el-GR">
                <a:ea typeface="+mn-lt"/>
                <a:cs typeface="+mn-lt"/>
              </a:rPr>
              <a:t>354 πλειάδες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 με ίδιο περιεχόμενο (συμπεριλαμβανομένου και με διαφορετικού 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Εκ των οποίων οι 85 διαφορετικό </a:t>
            </a:r>
            <a:r>
              <a:rPr lang="el-GR" err="1">
                <a:ea typeface="+mn-lt"/>
                <a:cs typeface="+mn-lt"/>
              </a:rPr>
              <a:t>target</a:t>
            </a:r>
            <a:endParaRPr lang="el-GR">
              <a:ea typeface="+mn-lt"/>
              <a:cs typeface="+mn-lt"/>
            </a:endParaRPr>
          </a:p>
          <a:p>
            <a:pPr marL="457200" indent="-457200"/>
            <a:r>
              <a:rPr lang="el-GR">
                <a:ea typeface="+mn-lt"/>
                <a:cs typeface="+mn-lt"/>
              </a:rPr>
              <a:t>Η τιμή του </a:t>
            </a:r>
            <a:r>
              <a:rPr lang="el-GR" err="1">
                <a:ea typeface="+mn-lt"/>
                <a:cs typeface="+mn-lt"/>
              </a:rPr>
              <a:t>target</a:t>
            </a:r>
            <a:r>
              <a:rPr lang="el-GR">
                <a:ea typeface="+mn-lt"/>
                <a:cs typeface="+mn-lt"/>
              </a:rPr>
              <a:t> ορίστηκε ως η τιμή που εμφανιζόταν περισσότερες φορές στα </a:t>
            </a:r>
            <a:r>
              <a:rPr lang="el-GR" err="1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 με το ίδιο κείμενο</a:t>
            </a:r>
          </a:p>
          <a:p>
            <a:pPr marL="457200" indent="-457200"/>
            <a:r>
              <a:rPr lang="el-GR">
                <a:ea typeface="+mn-lt"/>
                <a:cs typeface="+mn-lt"/>
              </a:rPr>
              <a:t>Συνολικά διαγράφηκαν 804 </a:t>
            </a:r>
            <a:r>
              <a:rPr lang="el-GR" err="1">
                <a:ea typeface="+mn-lt"/>
                <a:cs typeface="+mn-lt"/>
              </a:rPr>
              <a:t>tweets</a:t>
            </a:r>
            <a:endParaRPr lang="el-GR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5B96-57DF-43CB-B731-A1254B95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FFFB8F-C8E5-449F-90BC-923B902E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793E-950E-4572-8870-1351FBDDA500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37B8-854B-418F-B4DE-C655619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4. Δημιουργία χαρακτηριστικών (</a:t>
            </a:r>
            <a:r>
              <a:rPr lang="el-GR" sz="4000" b="1" err="1">
                <a:ea typeface="+mj-lt"/>
                <a:cs typeface="+mj-lt"/>
              </a:rPr>
              <a:t>Feature</a:t>
            </a:r>
            <a:r>
              <a:rPr lang="el-GR" sz="4000" b="1">
                <a:ea typeface="+mj-lt"/>
                <a:cs typeface="+mj-lt"/>
              </a:rPr>
              <a:t> </a:t>
            </a:r>
            <a:r>
              <a:rPr lang="el-GR" sz="4000" b="1" err="1">
                <a:ea typeface="+mj-lt"/>
                <a:cs typeface="+mj-lt"/>
              </a:rPr>
              <a:t>Creation</a:t>
            </a:r>
            <a:r>
              <a:rPr lang="el-GR" sz="4000" b="1">
                <a:ea typeface="+mj-lt"/>
                <a:cs typeface="+mj-lt"/>
              </a:rPr>
              <a:t>)</a:t>
            </a:r>
            <a:endParaRPr lang="en-US" sz="4000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">
                <a:ea typeface="+mn-lt"/>
                <a:cs typeface="+mn-lt"/>
              </a:rPr>
              <a:t>Επικεντρωθήκαμε σε τέσσερεις διαφορετικές μεθόδους διανυσματοποίησης:</a:t>
            </a:r>
          </a:p>
          <a:p>
            <a:pPr lvl="1"/>
            <a:r>
              <a:rPr lang="el-GR" sz="2500" b="1" err="1">
                <a:ea typeface="+mn-lt"/>
                <a:cs typeface="+mn-lt"/>
              </a:rPr>
              <a:t>DistilBERT</a:t>
            </a:r>
            <a:endParaRPr lang="en-US" sz="2500" b="1">
              <a:ea typeface="+mn-lt"/>
              <a:cs typeface="+mn-lt"/>
            </a:endParaRPr>
          </a:p>
          <a:p>
            <a:pPr lvl="1"/>
            <a:r>
              <a:rPr lang="el-GR" sz="2500" err="1">
                <a:ea typeface="+mn-lt"/>
                <a:cs typeface="+mn-lt"/>
              </a:rPr>
              <a:t>gensim</a:t>
            </a:r>
            <a:r>
              <a:rPr lang="el-GR" sz="2500">
                <a:ea typeface="+mn-lt"/>
                <a:cs typeface="+mn-lt"/>
              </a:rPr>
              <a:t> </a:t>
            </a:r>
            <a:r>
              <a:rPr lang="el-GR" sz="2500" err="1">
                <a:ea typeface="+mn-lt"/>
                <a:cs typeface="+mn-lt"/>
              </a:rPr>
              <a:t>doc</a:t>
            </a:r>
            <a:r>
              <a:rPr lang="el" sz="2500">
                <a:ea typeface="+mn-lt"/>
                <a:cs typeface="+mn-lt"/>
              </a:rPr>
              <a:t>2</a:t>
            </a:r>
            <a:r>
              <a:rPr lang="el-GR" sz="2500" err="1">
                <a:ea typeface="+mn-lt"/>
                <a:cs typeface="+mn-lt"/>
              </a:rPr>
              <a:t>vec</a:t>
            </a:r>
            <a:endParaRPr lang="en-US" sz="2500">
              <a:ea typeface="+mn-lt"/>
              <a:cs typeface="+mn-lt"/>
            </a:endParaRPr>
          </a:p>
          <a:p>
            <a:pPr lvl="1"/>
            <a:r>
              <a:rPr lang="el-GR" sz="2500">
                <a:ea typeface="+mn-lt"/>
                <a:cs typeface="+mn-lt"/>
              </a:rPr>
              <a:t>TF</a:t>
            </a:r>
            <a:r>
              <a:rPr lang="el" sz="2500">
                <a:ea typeface="+mn-lt"/>
                <a:cs typeface="+mn-lt"/>
              </a:rPr>
              <a:t>-</a:t>
            </a:r>
            <a:r>
              <a:rPr lang="el-GR" sz="2500">
                <a:ea typeface="+mn-lt"/>
                <a:cs typeface="+mn-lt"/>
              </a:rPr>
              <a:t>IDF</a:t>
            </a:r>
            <a:endParaRPr lang="en-US" sz="2500">
              <a:ea typeface="+mn-lt"/>
              <a:cs typeface="+mn-lt"/>
            </a:endParaRPr>
          </a:p>
          <a:p>
            <a:pPr lvl="1"/>
            <a:r>
              <a:rPr lang="el-GR" sz="2500" err="1">
                <a:ea typeface="+mn-lt"/>
                <a:cs typeface="+mn-lt"/>
              </a:rPr>
              <a:t>Bag</a:t>
            </a:r>
            <a:r>
              <a:rPr lang="el-GR" sz="2500">
                <a:ea typeface="+mn-lt"/>
                <a:cs typeface="+mn-lt"/>
              </a:rPr>
              <a:t> of </a:t>
            </a:r>
            <a:r>
              <a:rPr lang="el-GR" sz="2500" err="1">
                <a:ea typeface="+mn-lt"/>
                <a:cs typeface="+mn-lt"/>
              </a:rPr>
              <a:t>words</a:t>
            </a:r>
            <a:endParaRPr lang="el-GR" sz="2500">
              <a:ea typeface="+mn-lt"/>
              <a:cs typeface="+mn-lt"/>
            </a:endParaRPr>
          </a:p>
          <a:p>
            <a:endParaRPr lang="el-GR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28A7-9424-476A-85FC-6D5C4F82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316871-1A9D-49A1-91D1-34A367E5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BFD6-5EF3-40C6-9FC8-07CF252CF4C3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D473-5AEB-4F2C-8494-613120D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4. Δημιουργία χαρακτηριστικών (</a:t>
            </a:r>
            <a:r>
              <a:rPr lang="el-GR" sz="4000" b="1" err="1">
                <a:ea typeface="+mj-lt"/>
                <a:cs typeface="+mj-lt"/>
              </a:rPr>
              <a:t>Feature</a:t>
            </a:r>
            <a:r>
              <a:rPr lang="el-GR" sz="4000" b="1">
                <a:ea typeface="+mj-lt"/>
                <a:cs typeface="+mj-lt"/>
              </a:rPr>
              <a:t> </a:t>
            </a:r>
            <a:r>
              <a:rPr lang="el-GR" sz="4000" b="1" err="1">
                <a:ea typeface="+mj-lt"/>
                <a:cs typeface="+mj-lt"/>
              </a:rPr>
              <a:t>Creation</a:t>
            </a:r>
            <a:r>
              <a:rPr lang="el-GR" sz="4000" b="1">
                <a:ea typeface="+mj-lt"/>
                <a:cs typeface="+mj-lt"/>
              </a:rPr>
              <a:t>)</a:t>
            </a:r>
            <a:br>
              <a:rPr lang="el-GR" sz="4000" b="1">
                <a:ea typeface="+mj-lt"/>
                <a:cs typeface="+mj-lt"/>
              </a:rPr>
            </a:br>
            <a:r>
              <a:rPr lang="el-GR" sz="3200" b="1">
                <a:latin typeface="Calibri Light"/>
                <a:cs typeface="Calibri Light"/>
              </a:rPr>
              <a:t>4.1 </a:t>
            </a:r>
            <a:r>
              <a:rPr lang="el" sz="3200" b="1">
                <a:ea typeface="+mj-lt"/>
                <a:cs typeface="+mj-lt"/>
              </a:rPr>
              <a:t>Βασική Μέθοδος (</a:t>
            </a:r>
            <a:r>
              <a:rPr lang="el-GR" sz="3200" b="1" err="1">
                <a:ea typeface="+mj-lt"/>
                <a:cs typeface="+mj-lt"/>
              </a:rPr>
              <a:t>DistilBERT</a:t>
            </a:r>
            <a:r>
              <a:rPr lang="el" sz="3200" b="1">
                <a:ea typeface="+mj-lt"/>
                <a:cs typeface="+mj-lt"/>
              </a:rPr>
              <a:t>)</a:t>
            </a:r>
            <a:endParaRPr lang="el-GR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721626" cy="4006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l">
                <a:cs typeface="Calibri"/>
              </a:rPr>
              <a:t>Χρήση παραλλαγής </a:t>
            </a:r>
            <a:r>
              <a:rPr lang="el">
                <a:ea typeface="+mn-lt"/>
                <a:cs typeface="+mn-lt"/>
              </a:rPr>
              <a:t>του </a:t>
            </a:r>
            <a:r>
              <a:rPr lang="el-GR" err="1">
                <a:ea typeface="+mn-lt"/>
                <a:cs typeface="+mn-lt"/>
              </a:rPr>
              <a:t>pretrained</a:t>
            </a:r>
            <a:r>
              <a:rPr lang="el-GR">
                <a:ea typeface="+mn-lt"/>
                <a:cs typeface="+mn-lt"/>
              </a:rPr>
              <a:t> BERT </a:t>
            </a:r>
            <a:r>
              <a:rPr lang="el">
                <a:ea typeface="+mn-lt"/>
                <a:cs typeface="+mn-lt"/>
              </a:rPr>
              <a:t>μοντέλου λόγω περιορισμού σε υπολογιστικούς πόρους</a:t>
            </a:r>
          </a:p>
          <a:p>
            <a:pPr marL="457200" indent="-457200"/>
            <a:r>
              <a:rPr lang="el">
                <a:cs typeface="Calibri"/>
              </a:rPr>
              <a:t>Χρήση </a:t>
            </a:r>
            <a:r>
              <a:rPr lang="en-GB">
                <a:ea typeface="+mn-lt"/>
                <a:cs typeface="+mn-lt"/>
              </a:rPr>
              <a:t>tokenizer</a:t>
            </a:r>
            <a:r>
              <a:rPr lang="el">
                <a:ea typeface="+mn-lt"/>
                <a:cs typeface="+mn-lt"/>
              </a:rPr>
              <a:t> που έρχεται μαζί με το μοντέλο</a:t>
            </a:r>
            <a:endParaRPr lang="el">
              <a:cs typeface="Calibri"/>
            </a:endParaRPr>
          </a:p>
          <a:p>
            <a:pPr marL="457200" indent="-457200"/>
            <a:r>
              <a:rPr lang="el">
                <a:cs typeface="Calibri"/>
              </a:rPr>
              <a:t>Προεκπαιδευμένο σε μεγάλο όγκο κειμένων </a:t>
            </a:r>
            <a:r>
              <a:rPr lang="el" u="sng">
                <a:cs typeface="Calibri"/>
              </a:rPr>
              <a:t>αγγλικής γλώσσας</a:t>
            </a:r>
          </a:p>
          <a:p>
            <a:pPr marL="457200" indent="-457200"/>
            <a:r>
              <a:rPr lang="el">
                <a:cs typeface="Calibri"/>
              </a:rPr>
              <a:t>Διάνυσμα 768 αριθμών</a:t>
            </a: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41F04C-61FC-45EA-B4A0-8827777B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6" y="1301664"/>
            <a:ext cx="5213110" cy="43721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56CF-2259-44AB-BC48-840CDE5D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DA4C0-11DC-49B9-9213-AA5FE9F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004A-6225-4BDB-96E3-A05D04FF7866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A23A05-0116-45BD-9AA5-5764698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58357-B172-46F1-B323-CBD1BC91DE84}"/>
              </a:ext>
            </a:extLst>
          </p:cNvPr>
          <p:cNvSpPr txBox="1"/>
          <p:nvPr/>
        </p:nvSpPr>
        <p:spPr>
          <a:xfrm>
            <a:off x="6756106" y="5653528"/>
            <a:ext cx="509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/>
              <a:t>Εικόνα 5. </a:t>
            </a:r>
            <a:r>
              <a:rPr lang="el-GR" sz="1800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Διαδικασία μετατροπής ενός κειμένου σε διάνυσμα αριθμών με τη χρήση του </a:t>
            </a:r>
            <a:r>
              <a:rPr lang="en-US" sz="1800" i="1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DistilBERT</a:t>
            </a:r>
            <a:r>
              <a:rPr lang="el-GR" sz="1800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i="1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27574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5. </a:t>
            </a:r>
            <a:r>
              <a:rPr lang="el" sz="4000" b="1">
                <a:ea typeface="+mj-lt"/>
                <a:cs typeface="+mj-lt"/>
              </a:rPr>
              <a:t>Μεθοδολογία Πειραμάτων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Διαχωρισμός του αρχικού </a:t>
            </a:r>
            <a:r>
              <a:rPr lang="el-GR" err="1">
                <a:ea typeface="+mn-lt"/>
                <a:cs typeface="+mn-lt"/>
              </a:rPr>
              <a:t>dataset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σε </a:t>
            </a:r>
            <a:r>
              <a:rPr lang="el-GR" err="1">
                <a:ea typeface="+mn-lt"/>
                <a:cs typeface="+mn-lt"/>
              </a:rPr>
              <a:t>train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και </a:t>
            </a:r>
            <a:r>
              <a:rPr lang="el-GR" err="1">
                <a:ea typeface="+mn-lt"/>
                <a:cs typeface="+mn-lt"/>
              </a:rPr>
              <a:t>test</a:t>
            </a:r>
            <a:endParaRPr lang="en-US"/>
          </a:p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Εύρεση καλύτερου ζεύγους διανυσματοποιητή και αλγόριθμου μηχανικής μάθησης για κάθε μέθοδο προεπεξεργασίας</a:t>
            </a:r>
          </a:p>
          <a:p>
            <a:pPr marL="514350" indent="-514350">
              <a:buAutoNum type="alphaUcPeriod"/>
            </a:pPr>
            <a:r>
              <a:rPr lang="el-GR" err="1">
                <a:ea typeface="+mn-lt"/>
                <a:cs typeface="+mn-lt"/>
              </a:rPr>
              <a:t>Grid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search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στους τέσσερεις καλύτερους συνδυασμούς του βήματος </a:t>
            </a:r>
            <a:r>
              <a:rPr lang="el-GR">
                <a:ea typeface="+mn-lt"/>
                <a:cs typeface="+mn-lt"/>
              </a:rPr>
              <a:t>Β</a:t>
            </a:r>
            <a:endParaRPr lang="el">
              <a:ea typeface="+mn-lt"/>
              <a:cs typeface="+mn-lt"/>
            </a:endParaRPr>
          </a:p>
          <a:p>
            <a:pPr marL="514350" indent="-514350">
              <a:buAutoNum type="alphaUcPeriod"/>
            </a:pPr>
            <a:r>
              <a:rPr lang="el-GR" err="1">
                <a:ea typeface="+mn-lt"/>
                <a:cs typeface="+mn-lt"/>
              </a:rPr>
              <a:t>Grid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search</a:t>
            </a:r>
            <a:r>
              <a:rPr lang="el-GR">
                <a:ea typeface="+mn-lt"/>
                <a:cs typeface="+mn-lt"/>
              </a:rPr>
              <a:t> </a:t>
            </a:r>
            <a:r>
              <a:rPr lang="el">
                <a:ea typeface="+mn-lt"/>
                <a:cs typeface="+mn-lt"/>
              </a:rPr>
              <a:t>στο καλύτερο αποτέλεσμα του βήματος </a:t>
            </a:r>
            <a:r>
              <a:rPr lang="en-US">
                <a:ea typeface="+mn-lt"/>
                <a:cs typeface="+mn-lt"/>
              </a:rPr>
              <a:t>C</a:t>
            </a:r>
            <a:endParaRPr lang="el">
              <a:ea typeface="+mn-lt"/>
              <a:cs typeface="+mn-lt"/>
            </a:endParaRPr>
          </a:p>
          <a:p>
            <a:pPr marL="514350" indent="-514350">
              <a:buAutoNum type="alphaUcPeriod"/>
            </a:pPr>
            <a:r>
              <a:rPr lang="el">
                <a:ea typeface="+mn-lt"/>
                <a:cs typeface="+mn-lt"/>
              </a:rPr>
              <a:t>Δοκιμή με χρήση των λέξεων κλειδιών και τοποθεσιών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93C4-164B-4F90-B815-D6ED77FC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35846-C7C7-4005-A29A-AAB53F5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EE3C-3FB8-4324-A367-4781359C5E03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243D49-1DFC-48AA-A6A2-41B4729C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  <a:p>
            <a:pPr marL="457200" indent="-457200"/>
            <a:endParaRPr lang="el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590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>
                <a:ea typeface="+mn-lt"/>
                <a:cs typeface="+mn-lt"/>
              </a:rPr>
              <a:t>A. Διαχωρισμός δεδομένων</a:t>
            </a:r>
          </a:p>
          <a:p>
            <a:r>
              <a:rPr lang="el-GR">
                <a:ea typeface="+mn-lt"/>
                <a:cs typeface="+mn-lt"/>
              </a:rPr>
              <a:t>5447 </a:t>
            </a:r>
            <a:r>
              <a:rPr lang="en-US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στο </a:t>
            </a:r>
            <a:r>
              <a:rPr lang="en-US">
                <a:ea typeface="+mn-lt"/>
                <a:cs typeface="+mn-lt"/>
              </a:rPr>
              <a:t>train</a:t>
            </a:r>
            <a:r>
              <a:rPr lang="el-GR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set</a:t>
            </a:r>
            <a:r>
              <a:rPr lang="el-GR">
                <a:ea typeface="+mn-lt"/>
                <a:cs typeface="+mn-lt"/>
              </a:rPr>
              <a:t> και 1362 </a:t>
            </a:r>
            <a:r>
              <a:rPr lang="en-US">
                <a:ea typeface="+mn-lt"/>
                <a:cs typeface="+mn-lt"/>
              </a:rPr>
              <a:t>tweets</a:t>
            </a:r>
            <a:r>
              <a:rPr lang="el-GR">
                <a:ea typeface="+mn-lt"/>
                <a:cs typeface="+mn-lt"/>
              </a:rPr>
              <a:t> στο </a:t>
            </a:r>
            <a:r>
              <a:rPr lang="en-US">
                <a:ea typeface="+mn-lt"/>
                <a:cs typeface="+mn-lt"/>
              </a:rPr>
              <a:t>test</a:t>
            </a:r>
            <a:r>
              <a:rPr lang="el-GR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set</a:t>
            </a:r>
            <a:endParaRPr lang="el">
              <a:cs typeface="Calibri" panose="020F0502020204030204"/>
            </a:endParaRPr>
          </a:p>
          <a:p>
            <a:pPr marL="0" indent="0">
              <a:buNone/>
            </a:pPr>
            <a:endParaRPr lang="el">
              <a:ea typeface="+mn-lt"/>
              <a:cs typeface="+mn-lt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EB8796-440E-4CF4-A449-D10A2928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25" y="2431400"/>
            <a:ext cx="4425350" cy="332260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EFBF87-32DA-41CD-8E4C-E2AA509D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47534"/>
            <a:ext cx="4577650" cy="33628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51B05-6483-4C69-A4E9-3381EED1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B9504C-0DE2-4763-84A5-D89F997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8448-00C6-403D-9750-50FB1D66ACE1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838B91-CBEC-401D-AE95-E9F5D0F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B8AE7-476D-4687-88CF-8821FB0EEB50}"/>
              </a:ext>
            </a:extLst>
          </p:cNvPr>
          <p:cNvSpPr txBox="1"/>
          <p:nvPr/>
        </p:nvSpPr>
        <p:spPr>
          <a:xfrm>
            <a:off x="2403172" y="5754007"/>
            <a:ext cx="7233256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l-GR" i="1"/>
              <a:t>Εικόνα </a:t>
            </a:r>
            <a:r>
              <a:rPr lang="en-US" i="1"/>
              <a:t>6</a:t>
            </a:r>
            <a:r>
              <a:rPr lang="el-GR" i="1"/>
              <a:t>. Κατανομή δεδομένων μετά το διαχωρισμό σε </a:t>
            </a:r>
            <a:r>
              <a:rPr lang="en-US" i="1"/>
              <a:t>train</a:t>
            </a:r>
            <a:r>
              <a:rPr lang="el-GR" i="1"/>
              <a:t> και </a:t>
            </a:r>
            <a:r>
              <a:rPr lang="en-US" i="1"/>
              <a:t>test sets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3393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847" y="1449448"/>
            <a:ext cx="10104171" cy="1035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 dirty="0">
                <a:ea typeface="+mn-lt"/>
                <a:cs typeface="+mn-lt"/>
              </a:rPr>
              <a:t>B. Εύρεση καλύτερου ζεύγους διανυσματοποιητή και αλγόριθμου μηχανικής μάθησης</a:t>
            </a: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684E-DFFE-4CC0-BE94-CCCB0CB3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FC34E-0DBB-4DEF-AC54-404142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D402-74D5-40AA-ACAD-813FF4144EEB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68F1BC-5EF9-4F74-AEBD-57D8FFE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21CFCD-F875-438D-88EB-46E6E913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738" y="2484890"/>
            <a:ext cx="4834269" cy="2767325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E7D11D88-3CC5-44E5-B9AE-57CA34EFE140}"/>
              </a:ext>
            </a:extLst>
          </p:cNvPr>
          <p:cNvSpPr txBox="1">
            <a:spLocks/>
          </p:cNvSpPr>
          <p:nvPr/>
        </p:nvSpPr>
        <p:spPr>
          <a:xfrm>
            <a:off x="847847" y="2462251"/>
            <a:ext cx="5798050" cy="38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>
                <a:cs typeface="Calibri" panose="020F0502020204030204"/>
              </a:rPr>
              <a:t>Δ</a:t>
            </a:r>
            <a:r>
              <a:rPr lang="el" sz="2400" dirty="0">
                <a:cs typeface="Calibri" panose="020F0502020204030204"/>
              </a:rPr>
              <a:t>οκιμάστηκαν 8 μέθοδοι προεπεξεργασίας</a:t>
            </a:r>
          </a:p>
          <a:p>
            <a:r>
              <a:rPr lang="el" sz="2400" dirty="0">
                <a:ea typeface="+mn-lt"/>
                <a:cs typeface="+mn-lt"/>
              </a:rPr>
              <a:t>Διαφορετικές παράμετροι στους vectorizers</a:t>
            </a:r>
          </a:p>
          <a:p>
            <a:r>
              <a:rPr lang="en-US" sz="2400" dirty="0">
                <a:ea typeface="+mn-lt"/>
                <a:cs typeface="+mn-lt"/>
              </a:rPr>
              <a:t>D</a:t>
            </a:r>
            <a:r>
              <a:rPr lang="el" sz="2400" dirty="0">
                <a:ea typeface="+mn-lt"/>
                <a:cs typeface="+mn-lt"/>
              </a:rPr>
              <a:t>efault παράμετροι στους αλγόριθμους μηχανικής μάθησης</a:t>
            </a:r>
          </a:p>
          <a:p>
            <a:r>
              <a:rPr lang="el-GR" sz="2400" dirty="0">
                <a:ea typeface="+mn-lt"/>
                <a:cs typeface="+mn-lt"/>
              </a:rPr>
              <a:t>Ι</a:t>
            </a:r>
            <a:r>
              <a:rPr lang="el" sz="2400" dirty="0">
                <a:ea typeface="+mn-lt"/>
                <a:cs typeface="+mn-lt"/>
              </a:rPr>
              <a:t>κανοποιητικά αποτελέσματα σε Logistic regression και SVC</a:t>
            </a:r>
          </a:p>
          <a:p>
            <a:r>
              <a:rPr lang="el" sz="2400" dirty="0">
                <a:ea typeface="+mn-lt"/>
                <a:cs typeface="+mn-lt"/>
              </a:rPr>
              <a:t>Μειωμένη απόδοση των k-nn, decision tree και random forest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12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07321"/>
            <a:ext cx="10954732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b="1" dirty="0">
                <a:ea typeface="+mn-lt"/>
                <a:cs typeface="+mn-lt"/>
              </a:rPr>
              <a:t>C. </a:t>
            </a:r>
            <a:r>
              <a:rPr lang="el-GR" b="1" dirty="0" err="1">
                <a:ea typeface="+mn-lt"/>
                <a:cs typeface="+mn-lt"/>
              </a:rPr>
              <a:t>Grid</a:t>
            </a:r>
            <a:r>
              <a:rPr lang="el-GR" b="1" dirty="0">
                <a:ea typeface="+mn-lt"/>
                <a:cs typeface="+mn-lt"/>
              </a:rPr>
              <a:t> </a:t>
            </a:r>
            <a:r>
              <a:rPr lang="el-GR" b="1" dirty="0" err="1">
                <a:ea typeface="+mn-lt"/>
                <a:cs typeface="+mn-lt"/>
              </a:rPr>
              <a:t>search</a:t>
            </a:r>
            <a:r>
              <a:rPr lang="el-GR" b="1" dirty="0">
                <a:ea typeface="+mn-lt"/>
                <a:cs typeface="+mn-lt"/>
              </a:rPr>
              <a:t> </a:t>
            </a:r>
            <a:r>
              <a:rPr lang="el" b="1" dirty="0">
                <a:ea typeface="+mn-lt"/>
                <a:cs typeface="+mn-lt"/>
              </a:rPr>
              <a:t>στους τέσσερεις καλύτερους συνδυασμούς του βήματος B</a:t>
            </a:r>
          </a:p>
          <a:p>
            <a:pPr marL="342900" indent="-342900"/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sz="2400" b="1" dirty="0">
                <a:ea typeface="+mn-lt"/>
                <a:cs typeface="+mn-lt"/>
              </a:rPr>
              <a:t>Καλύτερο </a:t>
            </a:r>
            <a:r>
              <a:rPr lang="en-US" sz="2400" b="1" dirty="0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 στο </a:t>
            </a:r>
            <a:r>
              <a:rPr lang="en-US" sz="2400" dirty="0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και στο </a:t>
            </a:r>
            <a:r>
              <a:rPr lang="en-US" sz="2400" dirty="0">
                <a:ea typeface="+mn-lt"/>
                <a:cs typeface="+mn-lt"/>
              </a:rPr>
              <a:t>cross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validation</a:t>
            </a:r>
            <a:r>
              <a:rPr lang="el-GR" sz="2400" dirty="0">
                <a:ea typeface="+mn-lt"/>
                <a:cs typeface="+mn-lt"/>
              </a:rPr>
              <a:t> είχε η μέθοδος </a:t>
            </a:r>
            <a:r>
              <a:rPr lang="el-GR" sz="2400" dirty="0" err="1">
                <a:ea typeface="+mn-lt"/>
                <a:cs typeface="+mn-lt"/>
              </a:rPr>
              <a:t>προεπεξεργασίας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-GR" sz="2400" u="sng" dirty="0" err="1">
                <a:ea typeface="+mn-lt"/>
                <a:cs typeface="+mn-lt"/>
              </a:rPr>
              <a:t>ekphrasis</a:t>
            </a:r>
            <a:r>
              <a:rPr lang="el-GR" sz="2400" u="sng" dirty="0">
                <a:ea typeface="+mn-lt"/>
                <a:cs typeface="+mn-lt"/>
              </a:rPr>
              <a:t> </a:t>
            </a:r>
            <a:r>
              <a:rPr lang="el-GR" sz="2400" dirty="0">
                <a:ea typeface="+mn-lt"/>
                <a:cs typeface="+mn-lt"/>
              </a:rPr>
              <a:t>με το ζεύγος </a:t>
            </a:r>
            <a:r>
              <a:rPr lang="el-GR" sz="2400" dirty="0" err="1">
                <a:ea typeface="+mn-lt"/>
                <a:cs typeface="+mn-lt"/>
              </a:rPr>
              <a:t>διανυσματοποιητή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n-US" sz="2400" u="sng" dirty="0" err="1">
                <a:ea typeface="+mn-lt"/>
                <a:cs typeface="+mn-lt"/>
              </a:rPr>
              <a:t>bert</a:t>
            </a:r>
            <a:r>
              <a:rPr lang="el-GR" sz="2400" u="sng" dirty="0">
                <a:ea typeface="+mn-lt"/>
                <a:cs typeface="+mn-lt"/>
              </a:rPr>
              <a:t> </a:t>
            </a:r>
            <a:r>
              <a:rPr lang="el-GR" sz="2400" dirty="0">
                <a:ea typeface="+mn-lt"/>
                <a:cs typeface="+mn-lt"/>
              </a:rPr>
              <a:t>και αλγόριθμο μηχανικής μάθησης </a:t>
            </a:r>
            <a:r>
              <a:rPr lang="en-US" sz="2400" u="sng" dirty="0">
                <a:ea typeface="+mn-lt"/>
                <a:cs typeface="+mn-lt"/>
              </a:rPr>
              <a:t>SVC</a:t>
            </a:r>
            <a:endParaRPr lang="el" u="sng" dirty="0">
              <a:cs typeface="Calibri"/>
            </a:endParaRP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99AFD1-B9E9-4ADC-9FA8-840A5B49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40" y="2108097"/>
            <a:ext cx="4118517" cy="250630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2A3F68-522E-4A64-A56C-2DF49F4F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97" y="2109201"/>
            <a:ext cx="4230029" cy="250520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7A3B-D7F1-4C0D-B54A-87DABCA0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DEF18-AF0A-4FD6-A67B-96109ED6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FF3-36DD-441B-AA16-0936E555DF1F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2C2AF-5B85-4EC6-8233-1D1C14C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DE8C-10A6-4F58-A063-577F1CB7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Πα</a:t>
            </a:r>
            <a:r>
              <a:rPr lang="en-US" b="1" err="1">
                <a:cs typeface="Calibri Light"/>
              </a:rPr>
              <a:t>ρουσί</a:t>
            </a:r>
            <a:r>
              <a:rPr lang="en-US" b="1">
                <a:cs typeface="Calibri Light"/>
              </a:rPr>
              <a:t>αση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363B-4B42-4E6F-8652-3779A90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Εισ</a:t>
            </a:r>
            <a:r>
              <a:rPr lang="en-US" dirty="0">
                <a:cs typeface="Calibri" panose="020F0502020204030204"/>
              </a:rPr>
              <a:t>αγωγή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Μελέτη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Δεδομένων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Προε</a:t>
            </a:r>
            <a:r>
              <a:rPr lang="en-US" dirty="0">
                <a:cs typeface="Calibri" panose="020F0502020204030204"/>
              </a:rPr>
              <a:t>πεξεργασία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Δημιουργί</a:t>
            </a:r>
            <a:r>
              <a:rPr lang="en-US" dirty="0">
                <a:cs typeface="Calibri" panose="020F0502020204030204"/>
              </a:rPr>
              <a:t>α χαρακτηριστηκών (διανυσματοποίηση)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 panose="020F0502020204030204"/>
              </a:rPr>
              <a:t>Μεθοδολογί</a:t>
            </a:r>
            <a:r>
              <a:rPr lang="en-US" dirty="0">
                <a:cs typeface="Calibri" panose="020F0502020204030204"/>
              </a:rPr>
              <a:t>α πειραμάτων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Απ</a:t>
            </a:r>
            <a:r>
              <a:rPr lang="en-US" dirty="0" err="1">
                <a:cs typeface="Calibri" panose="020F0502020204030204"/>
              </a:rPr>
              <a:t>οτελέσμ</a:t>
            </a:r>
            <a:r>
              <a:rPr lang="en-US" dirty="0">
                <a:cs typeface="Calibri" panose="020F0502020204030204"/>
              </a:rPr>
              <a:t>ατα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7584-7690-4E71-A44C-30427C56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CB2994-DA69-49D8-B7A6-A01EF93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ED3-E9C5-4174-BEA3-507EFF12BF01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0A90-90C5-440C-91A3-96E42E7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91574"/>
            <a:ext cx="10515600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sz="2400" b="1" dirty="0">
                <a:ea typeface="+mn-lt"/>
                <a:cs typeface="+mn-lt"/>
              </a:rPr>
              <a:t>D.  </a:t>
            </a:r>
            <a:r>
              <a:rPr lang="el-GR" sz="2400" b="1" dirty="0" err="1">
                <a:ea typeface="+mn-lt"/>
                <a:cs typeface="+mn-lt"/>
              </a:rPr>
              <a:t>Grid</a:t>
            </a:r>
            <a:r>
              <a:rPr lang="el-GR" sz="2400" b="1" dirty="0">
                <a:ea typeface="+mn-lt"/>
                <a:cs typeface="+mn-lt"/>
              </a:rPr>
              <a:t> </a:t>
            </a:r>
            <a:r>
              <a:rPr lang="el-GR" sz="2400" b="1" dirty="0" err="1">
                <a:ea typeface="+mn-lt"/>
                <a:cs typeface="+mn-lt"/>
              </a:rPr>
              <a:t>search</a:t>
            </a:r>
            <a:r>
              <a:rPr lang="el-GR" sz="2400" b="1" dirty="0">
                <a:ea typeface="+mn-lt"/>
                <a:cs typeface="+mn-lt"/>
              </a:rPr>
              <a:t> </a:t>
            </a:r>
            <a:r>
              <a:rPr lang="el" sz="2400" b="1" dirty="0">
                <a:ea typeface="+mn-lt"/>
                <a:cs typeface="+mn-lt"/>
              </a:rPr>
              <a:t>στο καλύτερο αποτέλεσμα του βήματος C</a:t>
            </a:r>
          </a:p>
          <a:p>
            <a:pPr marL="342900" indent="-342900"/>
            <a:r>
              <a:rPr lang="el-GR" sz="2400" dirty="0">
                <a:ea typeface="+mn-lt"/>
                <a:cs typeface="+mn-lt"/>
              </a:rPr>
              <a:t>Διατηρήσαμε τον </a:t>
            </a:r>
            <a:r>
              <a:rPr lang="en-US" sz="2400" dirty="0">
                <a:ea typeface="+mn-lt"/>
                <a:cs typeface="+mn-lt"/>
              </a:rPr>
              <a:t>kernel</a:t>
            </a:r>
            <a:r>
              <a:rPr lang="el-GR" sz="2400" dirty="0">
                <a:ea typeface="+mn-lt"/>
                <a:cs typeface="+mn-lt"/>
              </a:rPr>
              <a:t> RBF</a:t>
            </a:r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l-GR" sz="2400" dirty="0">
                <a:ea typeface="+mn-lt"/>
                <a:cs typeface="+mn-lt"/>
              </a:rPr>
              <a:t>Τιμές του  </a:t>
            </a:r>
            <a:r>
              <a:rPr lang="en-US" sz="2400" dirty="0">
                <a:ea typeface="+mn-lt"/>
                <a:cs typeface="+mn-lt"/>
              </a:rPr>
              <a:t>C</a:t>
            </a:r>
            <a:r>
              <a:rPr lang="el-GR" sz="2400" dirty="0">
                <a:ea typeface="+mn-lt"/>
                <a:cs typeface="+mn-lt"/>
              </a:rPr>
              <a:t> κοντά στο 10 και τιμές του </a:t>
            </a:r>
            <a:r>
              <a:rPr lang="en-US" sz="2400" dirty="0">
                <a:ea typeface="+mn-lt"/>
                <a:cs typeface="+mn-lt"/>
              </a:rPr>
              <a:t>gamma</a:t>
            </a:r>
            <a:r>
              <a:rPr lang="el-GR" sz="2400" dirty="0">
                <a:ea typeface="+mn-lt"/>
                <a:cs typeface="+mn-lt"/>
              </a:rPr>
              <a:t> κοντά στο 0.01</a:t>
            </a:r>
            <a:endParaRPr lang="el-GR" sz="2400" dirty="0">
              <a:cs typeface="Calibri"/>
            </a:endParaRPr>
          </a:p>
          <a:p>
            <a:pPr marL="0" indent="0">
              <a:buNone/>
            </a:pPr>
            <a:r>
              <a:rPr lang="el-GR" sz="2400" u="sng" dirty="0">
                <a:ea typeface="+mn-lt"/>
                <a:cs typeface="+mn-lt"/>
              </a:rPr>
              <a:t>Βέλτιστες παράμετροι οι τιμές </a:t>
            </a:r>
            <a:r>
              <a:rPr lang="en-US" sz="2400" u="sng" dirty="0">
                <a:ea typeface="+mn-lt"/>
                <a:cs typeface="+mn-lt"/>
              </a:rPr>
              <a:t>C</a:t>
            </a:r>
            <a:r>
              <a:rPr lang="el-GR" sz="2400" u="sng" dirty="0">
                <a:ea typeface="+mn-lt"/>
                <a:cs typeface="+mn-lt"/>
              </a:rPr>
              <a:t>=11 και </a:t>
            </a:r>
            <a:r>
              <a:rPr lang="en-US" sz="2400" u="sng" dirty="0">
                <a:ea typeface="+mn-lt"/>
                <a:cs typeface="+mn-lt"/>
              </a:rPr>
              <a:t>gamma</a:t>
            </a:r>
            <a:r>
              <a:rPr lang="el-GR" sz="2400" u="sng" dirty="0">
                <a:ea typeface="+mn-lt"/>
                <a:cs typeface="+mn-lt"/>
              </a:rPr>
              <a:t>=0.01</a:t>
            </a:r>
          </a:p>
          <a:p>
            <a:pPr>
              <a:buNone/>
            </a:pPr>
            <a:r>
              <a:rPr lang="el" sz="2400" b="1" dirty="0">
                <a:ea typeface="+mn-lt"/>
                <a:cs typeface="+mn-lt"/>
              </a:rPr>
              <a:t>E.  Δοκιμή με χρήση των λέξεων κλειδιών και τοποθεσιών</a:t>
            </a:r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u="sng" dirty="0">
              <a:ea typeface="+mn-lt"/>
              <a:cs typeface="+mn-lt"/>
            </a:endParaRP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76C0BD-8A52-40CE-9C26-0666CA45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53" y="3641471"/>
            <a:ext cx="5010614" cy="254378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E09-C9BD-449B-A4D6-F6D7E6E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1139D-2DF7-4888-8A1F-8E75263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83B3-18AD-41BD-93C4-D319AEFDD316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C04C27-67CD-4D6A-B69A-46B29017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1">
                <a:ea typeface="+mj-lt"/>
                <a:cs typeface="+mj-lt"/>
              </a:rPr>
              <a:t>6. </a:t>
            </a:r>
            <a:r>
              <a:rPr lang="el" sz="4000" b="1">
                <a:ea typeface="+mj-lt"/>
                <a:cs typeface="+mj-lt"/>
              </a:rPr>
              <a:t>Αποτελέσματα</a:t>
            </a:r>
            <a:endParaRPr lang="el" sz="3200" b="1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67F47-8F8B-4C6B-94C1-9457C6D4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39802"/>
            <a:ext cx="10515600" cy="47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" sz="2400" b="1" dirty="0">
                <a:ea typeface="+mn-lt"/>
                <a:cs typeface="+mn-lt"/>
              </a:rPr>
              <a:t>Τελικό αποτέλεσμα</a:t>
            </a:r>
            <a:endParaRPr lang="el" sz="2400" dirty="0">
              <a:ea typeface="+mn-lt"/>
              <a:cs typeface="+mn-lt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Μέθοδος διανυσματοποίησης: </a:t>
            </a:r>
            <a:r>
              <a:rPr lang="el-GR" sz="2400" b="1" dirty="0" err="1">
                <a:ea typeface="+mn-lt"/>
                <a:cs typeface="+mn-lt"/>
              </a:rPr>
              <a:t>DistilBERT</a:t>
            </a:r>
            <a:endParaRPr lang="el-GR" sz="2400" b="1" dirty="0">
              <a:cs typeface="Calibri" panose="020F0502020204030204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Αλγόριθμος μηχανικής μάθησης: </a:t>
            </a:r>
            <a:r>
              <a:rPr lang="el-GR" sz="2400" b="1" dirty="0">
                <a:ea typeface="+mn-lt"/>
                <a:cs typeface="+mn-lt"/>
              </a:rPr>
              <a:t>SVC </a:t>
            </a:r>
            <a:r>
              <a:rPr lang="el" sz="2400" b="1" dirty="0">
                <a:ea typeface="+mn-lt"/>
                <a:cs typeface="+mn-lt"/>
              </a:rPr>
              <a:t>με </a:t>
            </a:r>
            <a:r>
              <a:rPr lang="el-GR" sz="2400" b="1" dirty="0">
                <a:ea typeface="+mn-lt"/>
                <a:cs typeface="+mn-lt"/>
              </a:rPr>
              <a:t>C</a:t>
            </a:r>
            <a:r>
              <a:rPr lang="el" sz="2400" b="1" dirty="0">
                <a:ea typeface="+mn-lt"/>
                <a:cs typeface="+mn-lt"/>
              </a:rPr>
              <a:t> = 11 , </a:t>
            </a:r>
            <a:r>
              <a:rPr lang="el-GR" sz="2400" b="1" dirty="0" err="1">
                <a:ea typeface="+mn-lt"/>
                <a:cs typeface="+mn-lt"/>
              </a:rPr>
              <a:t>gamma</a:t>
            </a:r>
            <a:r>
              <a:rPr lang="el" sz="2400" b="1" dirty="0">
                <a:ea typeface="+mn-lt"/>
                <a:cs typeface="+mn-lt"/>
              </a:rPr>
              <a:t> = 0.01 , </a:t>
            </a:r>
            <a:r>
              <a:rPr lang="el-GR" sz="2400" b="1" dirty="0" err="1">
                <a:ea typeface="+mn-lt"/>
                <a:cs typeface="+mn-lt"/>
              </a:rPr>
              <a:t>kernel</a:t>
            </a:r>
            <a:r>
              <a:rPr lang="el" sz="2400" b="1" dirty="0">
                <a:ea typeface="+mn-lt"/>
                <a:cs typeface="+mn-lt"/>
              </a:rPr>
              <a:t> = </a:t>
            </a:r>
            <a:r>
              <a:rPr lang="el-GR" sz="2400" b="1" dirty="0" err="1">
                <a:ea typeface="+mn-lt"/>
                <a:cs typeface="+mn-lt"/>
              </a:rPr>
              <a:t>rbf</a:t>
            </a:r>
            <a:endParaRPr lang="el-GR" sz="2400" b="1" dirty="0">
              <a:ea typeface="+mn-lt"/>
              <a:cs typeface="+mn-lt"/>
            </a:endParaRPr>
          </a:p>
          <a:p>
            <a:pPr marL="342900" indent="-342900"/>
            <a:r>
              <a:rPr lang="el" sz="2400" dirty="0">
                <a:ea typeface="+mn-lt"/>
                <a:cs typeface="+mn-lt"/>
              </a:rPr>
              <a:t>Μέθοδος προεπεξεργασίας: </a:t>
            </a:r>
            <a:r>
              <a:rPr lang="el-GR" sz="2400" b="1" dirty="0" err="1">
                <a:ea typeface="+mn-lt"/>
                <a:cs typeface="+mn-lt"/>
              </a:rPr>
              <a:t>ekphrasis</a:t>
            </a:r>
            <a:endParaRPr lang="el-GR" sz="2400" b="1" dirty="0">
              <a:ea typeface="+mn-lt"/>
              <a:cs typeface="+mn-lt"/>
            </a:endParaRPr>
          </a:p>
          <a:p>
            <a:pPr marL="342900" indent="-342900"/>
            <a:endParaRPr lang="el-GR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" sz="2400" dirty="0">
                <a:ea typeface="+mn-lt"/>
                <a:cs typeface="+mn-lt"/>
              </a:rPr>
              <a:t>Σε 10-</a:t>
            </a:r>
            <a:r>
              <a:rPr lang="el-GR" sz="2400" dirty="0" err="1">
                <a:ea typeface="+mn-lt"/>
                <a:cs typeface="+mn-lt"/>
              </a:rPr>
              <a:t>folds</a:t>
            </a:r>
            <a:r>
              <a:rPr lang="el-GR" sz="2400" u="sng" dirty="0">
                <a:ea typeface="+mn-lt"/>
                <a:cs typeface="+mn-lt"/>
              </a:rPr>
              <a:t> </a:t>
            </a:r>
            <a:r>
              <a:rPr lang="el-GR" sz="2400" u="sng" dirty="0" err="1">
                <a:ea typeface="+mn-lt"/>
                <a:cs typeface="+mn-lt"/>
              </a:rPr>
              <a:t>cross</a:t>
            </a:r>
            <a:r>
              <a:rPr lang="el-GR" sz="2400" u="sng" dirty="0">
                <a:ea typeface="+mn-lt"/>
                <a:cs typeface="+mn-lt"/>
              </a:rPr>
              <a:t> </a:t>
            </a:r>
            <a:r>
              <a:rPr lang="el-GR" sz="2400" u="sng" dirty="0" err="1">
                <a:ea typeface="+mn-lt"/>
                <a:cs typeface="+mn-lt"/>
              </a:rPr>
              <a:t>validation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mean </a:t>
            </a:r>
            <a:r>
              <a:rPr lang="el-GR" sz="2400" dirty="0">
                <a:ea typeface="+mn-lt"/>
                <a:cs typeface="+mn-lt"/>
              </a:rPr>
              <a:t>f</a:t>
            </a:r>
            <a:r>
              <a:rPr lang="el" sz="2400" dirty="0">
                <a:ea typeface="+mn-lt"/>
                <a:cs typeface="+mn-lt"/>
              </a:rPr>
              <a:t>1-</a:t>
            </a:r>
            <a:r>
              <a:rPr lang="el-GR" sz="2400" dirty="0" err="1">
                <a:ea typeface="+mn-lt"/>
                <a:cs typeface="+mn-lt"/>
              </a:rPr>
              <a:t>weighted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 =</a:t>
            </a:r>
            <a:r>
              <a:rPr lang="el" sz="2400" dirty="0">
                <a:ea typeface="+mn-lt"/>
                <a:cs typeface="+mn-lt"/>
              </a:rPr>
              <a:t> </a:t>
            </a:r>
            <a:r>
              <a:rPr lang="el" sz="2400" b="1" dirty="0">
                <a:ea typeface="+mn-lt"/>
                <a:cs typeface="+mn-lt"/>
              </a:rPr>
              <a:t>81.05%</a:t>
            </a:r>
            <a:r>
              <a:rPr lang="el" sz="2400" dirty="0">
                <a:ea typeface="+mn-lt"/>
                <a:cs typeface="+mn-lt"/>
              </a:rPr>
              <a:t> (+/- 1.66%)</a:t>
            </a:r>
            <a:endParaRPr lang="el-GR" dirty="0"/>
          </a:p>
          <a:p>
            <a:pPr marL="0" indent="0">
              <a:buNone/>
            </a:pPr>
            <a:r>
              <a:rPr lang="el-GR" sz="2400" dirty="0">
                <a:ea typeface="+mn-lt"/>
                <a:cs typeface="+mn-lt"/>
              </a:rPr>
              <a:t>f1-weighted </a:t>
            </a:r>
            <a:r>
              <a:rPr lang="el-GR" sz="2400" dirty="0" err="1">
                <a:ea typeface="+mn-lt"/>
                <a:cs typeface="+mn-lt"/>
              </a:rPr>
              <a:t>score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στο </a:t>
            </a:r>
            <a:r>
              <a:rPr lang="el-GR" sz="2400" dirty="0" err="1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</a:t>
            </a:r>
            <a:r>
              <a:rPr lang="el" sz="2400" dirty="0">
                <a:ea typeface="+mn-lt"/>
                <a:cs typeface="+mn-lt"/>
              </a:rPr>
              <a:t>= </a:t>
            </a:r>
            <a:r>
              <a:rPr lang="el-GR" sz="2400" b="1" dirty="0">
                <a:ea typeface="+mn-lt"/>
                <a:cs typeface="+mn-lt"/>
              </a:rPr>
              <a:t>83.14%</a:t>
            </a:r>
            <a:endParaRPr lang="el" b="1" dirty="0"/>
          </a:p>
          <a:p>
            <a:pPr marL="342900" indent="-342900"/>
            <a:endParaRPr lang="el-G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sz="2400" dirty="0">
                <a:ea typeface="+mn-lt"/>
                <a:cs typeface="+mn-lt"/>
              </a:rPr>
              <a:t>Στο </a:t>
            </a:r>
            <a:r>
              <a:rPr lang="el-GR" sz="2400" dirty="0" err="1">
                <a:ea typeface="+mn-lt"/>
                <a:cs typeface="+mn-lt"/>
              </a:rPr>
              <a:t>test</a:t>
            </a:r>
            <a:r>
              <a:rPr lang="el-GR" sz="2400" dirty="0">
                <a:ea typeface="+mn-lt"/>
                <a:cs typeface="+mn-lt"/>
              </a:rPr>
              <a:t> </a:t>
            </a:r>
            <a:r>
              <a:rPr lang="el-GR" sz="2400" dirty="0" err="1">
                <a:ea typeface="+mn-lt"/>
                <a:cs typeface="+mn-lt"/>
              </a:rPr>
              <a:t>set</a:t>
            </a:r>
            <a:r>
              <a:rPr lang="el-GR" sz="2400" dirty="0">
                <a:ea typeface="+mn-lt"/>
                <a:cs typeface="+mn-lt"/>
              </a:rPr>
              <a:t> που παρέχεται από το </a:t>
            </a:r>
            <a:r>
              <a:rPr lang="el-GR" sz="2400" dirty="0" err="1">
                <a:ea typeface="+mn-lt"/>
                <a:cs typeface="+mn-lt"/>
              </a:rPr>
              <a:t>Kaggle</a:t>
            </a:r>
            <a:r>
              <a:rPr lang="el-GR" sz="2400" dirty="0">
                <a:ea typeface="+mn-lt"/>
                <a:cs typeface="+mn-lt"/>
              </a:rPr>
              <a:t> f1-score = </a:t>
            </a:r>
            <a:r>
              <a:rPr lang="el" sz="2400" b="1" dirty="0">
                <a:ea typeface="+mn-lt"/>
                <a:cs typeface="+mn-lt"/>
              </a:rPr>
              <a:t>82.208%</a:t>
            </a:r>
            <a:endParaRPr lang="el-G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l-GR" sz="2400" u="sng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C485-9D43-495D-A225-3DA62AB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7EFBD4-2E62-4812-8154-C10DF99D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A20B-694C-4066-9720-C012AA121069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498D0-2F07-466A-BF28-55339F6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89D8-94DE-4E54-8797-97DAAE1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Ευχαριστούμε για την προσοχή σας!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7D26F-4019-4352-9F0A-7A680A7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5133"/>
            <a:ext cx="4114800" cy="371133"/>
          </a:xfrm>
        </p:spPr>
        <p:txBody>
          <a:bodyPr/>
          <a:lstStyle/>
          <a:p>
            <a:r>
              <a:rPr lang="el-GR" dirty="0"/>
              <a:t>ΕΠΛ448 – Εξόρυξη Δεδομένων στον Παγκόσμιο Ιστό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0A6C-4183-4009-AA0A-2EFE00B4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65134"/>
            <a:ext cx="2743200" cy="371133"/>
          </a:xfrm>
        </p:spPr>
        <p:txBody>
          <a:bodyPr/>
          <a:lstStyle/>
          <a:p>
            <a:fld id="{5AAC1CB2-9B08-42DE-A7EF-AC0C634AE184}" type="datetime4">
              <a:rPr lang="el-GR" smtClean="0"/>
              <a:t>27 Απριλίου 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3987-E279-45F6-8F41-704E9135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5134"/>
            <a:ext cx="2743200" cy="371132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4042-0B1E-4992-8D11-B966C85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1. Εισαγωγή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50E8-D1EC-46F1-A7BA-7805FDF0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Γιατί μας ενδιαφέρει το </a:t>
            </a:r>
            <a:r>
              <a:rPr lang="en-US"/>
              <a:t>Twitter</a:t>
            </a:r>
            <a:r>
              <a:rPr lang="el-GR"/>
              <a:t>;</a:t>
            </a:r>
          </a:p>
          <a:p>
            <a:pPr lvl="1"/>
            <a:r>
              <a:rPr lang="el-GR"/>
              <a:t>Το Twitter έχει γίνει ένα από τα σημαντικότερα κανάλια επικοινωνίας σε καταστάσεις έκτακτης ανάγκης</a:t>
            </a:r>
          </a:p>
          <a:p>
            <a:pPr lvl="1"/>
            <a:r>
              <a:rPr lang="el-GR"/>
              <a:t>Η συνεχής παρουσία των έξυπνων κινητών στη ζωή των ανθρώπων, επιτρέπει στους ανθρώπους να ανακοινώσουν μια κατάσταση έκτακτης ανάγκης που παρατηρούν σε πραγματικό χρόνο.</a:t>
            </a:r>
          </a:p>
          <a:p>
            <a:r>
              <a:rPr lang="el-GR"/>
              <a:t>Στόχος του συγκεκριμένου </a:t>
            </a:r>
            <a:r>
              <a:rPr lang="el-GR" err="1"/>
              <a:t>project</a:t>
            </a:r>
            <a:r>
              <a:rPr lang="el-GR"/>
              <a:t> είναι να προβλέψουμε κατά πόσο ένα </a:t>
            </a:r>
            <a:r>
              <a:rPr lang="en-US"/>
              <a:t>t</a:t>
            </a:r>
            <a:r>
              <a:rPr lang="el-GR" err="1"/>
              <a:t>weet</a:t>
            </a:r>
            <a:r>
              <a:rPr lang="el-GR"/>
              <a:t> αναφέρεται σε κάποια καταστροφή ή όχι.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C04E-E328-4E39-9E39-9AF5B08A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1BC3AE-37E7-4049-912D-5398DF1B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C11-9F8F-4E19-96C8-499FEAC5B6E5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C819E-55F0-446F-9B80-37DF641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B3C6-402C-4044-9026-42D1671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(1)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F321-00F8-4BBA-8255-52DF1BE3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l-GR"/>
              <a:t>Συνολικά είχαμε </a:t>
            </a:r>
            <a:r>
              <a:rPr lang="en-US"/>
              <a:t>7613 tweets</a:t>
            </a:r>
            <a:endParaRPr lang="el-GR"/>
          </a:p>
          <a:p>
            <a:r>
              <a:rPr lang="el-GR"/>
              <a:t>Μορφή δεδομένων:</a:t>
            </a:r>
          </a:p>
          <a:p>
            <a:pPr lvl="1"/>
            <a:r>
              <a:rPr lang="el-GR" sz="2500" i="1" err="1"/>
              <a:t>id</a:t>
            </a:r>
            <a:r>
              <a:rPr lang="el-GR" sz="2500"/>
              <a:t> ένας μοναδικός ακέραιος αριθμός που προσδιορίζει κάθε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text</a:t>
            </a:r>
            <a:r>
              <a:rPr lang="el-GR" sz="2500"/>
              <a:t> το κείμενο του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location</a:t>
            </a:r>
            <a:r>
              <a:rPr lang="el-GR" sz="2500"/>
              <a:t> η τοποθεσία από την οποία το </a:t>
            </a:r>
            <a:r>
              <a:rPr lang="el-GR" sz="2500" err="1"/>
              <a:t>tweet</a:t>
            </a:r>
            <a:r>
              <a:rPr lang="el-GR" sz="2500"/>
              <a:t> στάλθηκε</a:t>
            </a:r>
          </a:p>
          <a:p>
            <a:pPr lvl="1"/>
            <a:r>
              <a:rPr lang="el-GR" sz="2500" i="1" err="1"/>
              <a:t>keyword</a:t>
            </a:r>
            <a:r>
              <a:rPr lang="el-GR" sz="2500"/>
              <a:t> μια συγκεκριμένη λέξη που χαρακτηρίζει το </a:t>
            </a:r>
            <a:r>
              <a:rPr lang="el-GR" sz="2500" err="1"/>
              <a:t>tweet</a:t>
            </a:r>
            <a:endParaRPr lang="el-GR" sz="2500"/>
          </a:p>
          <a:p>
            <a:pPr lvl="1"/>
            <a:r>
              <a:rPr lang="el-GR" sz="2500" i="1" err="1"/>
              <a:t>target</a:t>
            </a:r>
            <a:r>
              <a:rPr lang="el-GR" sz="2500"/>
              <a:t> προσδιορίζει εάν </a:t>
            </a:r>
            <a:r>
              <a:rPr lang="el-GR" sz="2500" err="1"/>
              <a:t>tweet</a:t>
            </a:r>
            <a:r>
              <a:rPr lang="el-GR" sz="2500"/>
              <a:t> αναφέρεται σε μία καταστροφή [1] ή όχι [0]</a:t>
            </a:r>
            <a:endParaRPr lang="en-US" sz="25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BB5D-9268-4BC9-A4D1-3432CF10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E0637-985A-4650-857B-57D941AF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CECC-F6DB-4EB3-920C-8B404FF505D8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C6731-5554-46D0-A7E1-C43F2290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296-5EA2-41A6-92D9-1B84F6DB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(2)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C2D9-2D54-4198-9989-5AE26006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71268" cy="4351338"/>
          </a:xfrm>
        </p:spPr>
        <p:txBody>
          <a:bodyPr/>
          <a:lstStyle/>
          <a:p>
            <a:pPr algn="just"/>
            <a:r>
              <a:rPr lang="el-GR"/>
              <a:t>Πραγματικές καταστροφές: 3271 </a:t>
            </a:r>
            <a:r>
              <a:rPr lang="en-US"/>
              <a:t>tweets</a:t>
            </a:r>
            <a:endParaRPr lang="el-GR"/>
          </a:p>
          <a:p>
            <a:pPr algn="just"/>
            <a:r>
              <a:rPr lang="en-US"/>
              <a:t>M</a:t>
            </a:r>
            <a:r>
              <a:rPr lang="el-GR"/>
              <a:t>η καταστροφές: 4342 </a:t>
            </a:r>
            <a:r>
              <a:rPr lang="en-US"/>
              <a:t>tweets</a:t>
            </a:r>
            <a:endParaRPr lang="el-GR"/>
          </a:p>
          <a:p>
            <a:r>
              <a:rPr lang="el-GR"/>
              <a:t>Τα δεδομένα μας ήταν σχεδόν ισοζυγισμένα και δε θα έχουμε πρόβλημα κατά την εκπαίδευση αλγορίθμων μηχανικής μάθησης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18C4-9535-4F9A-9D1C-34E2FA6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43E9-1B94-4DFE-A7F3-D035DE0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90CC-C092-4591-81B2-7A827FD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C232B-B24A-4434-B034-38B837C0D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858812" y="1259246"/>
            <a:ext cx="4114800" cy="3755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4D28F-BB07-4E23-8A2A-6431C2A3D691}"/>
              </a:ext>
            </a:extLst>
          </p:cNvPr>
          <p:cNvSpPr txBox="1"/>
          <p:nvPr/>
        </p:nvSpPr>
        <p:spPr>
          <a:xfrm>
            <a:off x="8056686" y="4952423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/>
              <a:t>Εικόνα 1. </a:t>
            </a:r>
            <a:r>
              <a:rPr lang="el-GR" i="1" err="1"/>
              <a:t>Tweets</a:t>
            </a:r>
            <a:r>
              <a:rPr lang="el-GR" i="1"/>
              <a:t> που αναφέρονται σε καταστροφές και όχι.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14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ADB-59AD-480E-BB2D-1565D00B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</a:t>
            </a:r>
            <a:r>
              <a:rPr lang="en-US" b="1"/>
              <a:t>3</a:t>
            </a:r>
            <a:r>
              <a:rPr lang="el-GR" b="1"/>
              <a:t>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FFEB-1400-4F7B-8708-F62F1B41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7523375" cy="4351338"/>
          </a:xfrm>
        </p:spPr>
        <p:txBody>
          <a:bodyPr/>
          <a:lstStyle/>
          <a:p>
            <a:r>
              <a:rPr lang="en-US" dirty="0"/>
              <a:t>O</a:t>
            </a:r>
            <a:r>
              <a:rPr lang="el-GR" dirty="0"/>
              <a:t> μέσος όρος του αριθμού των λέξεων είναι:</a:t>
            </a:r>
          </a:p>
          <a:p>
            <a:pPr lvl="1"/>
            <a:r>
              <a:rPr lang="el-GR" dirty="0"/>
              <a:t> 15 λέξεις στα </a:t>
            </a:r>
            <a:r>
              <a:rPr lang="el-GR" dirty="0" err="1"/>
              <a:t>tweets</a:t>
            </a:r>
            <a:r>
              <a:rPr lang="el-GR" dirty="0"/>
              <a:t> που αναφέρονται σε καταστροφές</a:t>
            </a:r>
          </a:p>
          <a:p>
            <a:pPr lvl="1"/>
            <a:r>
              <a:rPr lang="el-GR" dirty="0"/>
              <a:t> 14 λέξεις σε αυτά που δεν αναφέρονται σε καταστροφές</a:t>
            </a:r>
          </a:p>
          <a:p>
            <a:r>
              <a:rPr lang="el-GR" dirty="0"/>
              <a:t>Λόγω του ότι ο μέσος όρος του αριθμού των λέξεων στα </a:t>
            </a:r>
            <a:r>
              <a:rPr lang="el-GR" dirty="0" err="1"/>
              <a:t>tweets</a:t>
            </a:r>
            <a:r>
              <a:rPr lang="el-GR" dirty="0"/>
              <a:t> είναι σχετικά μικρός αποφασίσαμε στους </a:t>
            </a:r>
            <a:r>
              <a:rPr lang="el-GR" dirty="0" err="1"/>
              <a:t>διανυσματοποιητές</a:t>
            </a:r>
            <a:r>
              <a:rPr lang="el-GR" dirty="0"/>
              <a:t> TF-IDF και </a:t>
            </a:r>
            <a:r>
              <a:rPr lang="el-GR" dirty="0" err="1"/>
              <a:t>Counter</a:t>
            </a:r>
            <a:r>
              <a:rPr lang="el-GR" dirty="0"/>
              <a:t> </a:t>
            </a:r>
            <a:r>
              <a:rPr lang="el-GR" dirty="0" err="1"/>
              <a:t>Vectorizer</a:t>
            </a:r>
            <a:r>
              <a:rPr lang="el-GR" dirty="0"/>
              <a:t> (γνωστός και ως </a:t>
            </a:r>
            <a:r>
              <a:rPr lang="el-GR" dirty="0" err="1"/>
              <a:t>Bag</a:t>
            </a:r>
            <a:r>
              <a:rPr lang="el-GR" dirty="0"/>
              <a:t> of </a:t>
            </a:r>
            <a:r>
              <a:rPr lang="el-GR" dirty="0" err="1"/>
              <a:t>words</a:t>
            </a:r>
            <a:r>
              <a:rPr lang="el-GR" dirty="0"/>
              <a:t>) να μην εξετάσουμε n-</a:t>
            </a:r>
            <a:r>
              <a:rPr lang="el-GR" dirty="0" err="1"/>
              <a:t>grams</a:t>
            </a:r>
            <a:r>
              <a:rPr lang="el-GR" dirty="0"/>
              <a:t> με μέγεθος μεγαλύτερο από 2 λέξεις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89CC7-ABB5-4265-9DB0-343810E06CF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t="-698" r="33252" b="92756"/>
          <a:stretch/>
        </p:blipFill>
        <p:spPr bwMode="auto">
          <a:xfrm>
            <a:off x="9058373" y="725229"/>
            <a:ext cx="1847653" cy="20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A7280-955C-4194-89EC-701A2596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1403-8936-453F-AC87-0E91A5C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F854-D9E6-4FAB-A4F4-DCBA0F1A2E84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DB47D4-7B63-4A57-9313-5329FB53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18B4D-B92B-4C8F-8BD3-0793DE4700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9907" r="49347"/>
          <a:stretch/>
        </p:blipFill>
        <p:spPr bwMode="auto">
          <a:xfrm>
            <a:off x="8361575" y="934648"/>
            <a:ext cx="3063712" cy="237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53BB9-2FF6-41FE-9003-102B7BEDE9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 t="7405" r="7162" b="2502"/>
          <a:stretch/>
        </p:blipFill>
        <p:spPr bwMode="auto">
          <a:xfrm>
            <a:off x="8361575" y="3284803"/>
            <a:ext cx="3129699" cy="237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9E5D-B9E3-4A08-9AF5-56A13C58C532}"/>
              </a:ext>
            </a:extLst>
          </p:cNvPr>
          <p:cNvSpPr txBox="1"/>
          <p:nvPr/>
        </p:nvSpPr>
        <p:spPr>
          <a:xfrm>
            <a:off x="8033905" y="5809605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2. Πλήθος λέξεων στα </a:t>
            </a:r>
            <a:r>
              <a:rPr lang="en-US" i="1" dirty="0"/>
              <a:t>tweets</a:t>
            </a:r>
            <a:r>
              <a:rPr lang="el-GR" i="1" dirty="0"/>
              <a:t>.</a:t>
            </a:r>
            <a:endParaRPr lang="en-US" i="1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37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AF99-8650-4E00-8661-D02AFE90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(4)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AF6C-2B73-4D76-8AEE-940402B7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0865"/>
            <a:ext cx="7042607" cy="4351338"/>
          </a:xfrm>
        </p:spPr>
        <p:txBody>
          <a:bodyPr>
            <a:normAutofit/>
          </a:bodyPr>
          <a:lstStyle/>
          <a:p>
            <a:r>
              <a:rPr lang="el-GR" dirty="0"/>
              <a:t>Απουσία:</a:t>
            </a:r>
          </a:p>
          <a:p>
            <a:pPr lvl="1"/>
            <a:r>
              <a:rPr lang="el-GR" sz="2500" dirty="0"/>
              <a:t>0.8% των λέξεων κλειδιών</a:t>
            </a:r>
          </a:p>
          <a:p>
            <a:pPr lvl="1"/>
            <a:r>
              <a:rPr lang="el-GR" sz="2500" dirty="0"/>
              <a:t>33% των τοποθεσιών</a:t>
            </a:r>
          </a:p>
          <a:p>
            <a:r>
              <a:rPr lang="el-GR" dirty="0"/>
              <a:t>Όταν θα βρίσκαμε το καλύτερο μοντέλο με χρήση μόνο του περιεχόμενου του </a:t>
            </a:r>
            <a:r>
              <a:rPr lang="el-GR" dirty="0" err="1"/>
              <a:t>tweet</a:t>
            </a:r>
            <a:r>
              <a:rPr lang="el-GR" dirty="0"/>
              <a:t>, θα εξετάζαμε το κατά πόσο θα βοηθούσε αν προσθέταμε στην αρχή του </a:t>
            </a:r>
            <a:r>
              <a:rPr lang="el-GR" dirty="0" err="1"/>
              <a:t>tweet</a:t>
            </a:r>
            <a:r>
              <a:rPr lang="el-GR" dirty="0"/>
              <a:t> τις λέξεις κλειδιά ή τις τοποθεσίες ή και τα δύο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72069-A72A-447C-95F3-421775080D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6503" r="8962" b="5548"/>
          <a:stretch/>
        </p:blipFill>
        <p:spPr bwMode="auto">
          <a:xfrm>
            <a:off x="8058346" y="1760697"/>
            <a:ext cx="3295453" cy="2815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FB5C-0FC4-47E6-B2B6-2C8AEA76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1D873-708C-4138-BA04-A265E44E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1DD1-8155-4F28-B8D3-3B963C71337A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B2DA3-249F-40C4-9C52-5AFD2592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05BA1-2211-47BC-9F3B-51FE50812F1E}"/>
              </a:ext>
            </a:extLst>
          </p:cNvPr>
          <p:cNvSpPr txBox="1"/>
          <p:nvPr/>
        </p:nvSpPr>
        <p:spPr>
          <a:xfrm>
            <a:off x="7880808" y="4663499"/>
            <a:ext cx="371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3. Απουσία τιμών στις λέξεις κλειδιά και στις τοποθεσίες.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991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2E4-B17F-4AB0-9FF2-3373952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/>
              <a:t>2. Δεδομένα (</a:t>
            </a:r>
            <a:r>
              <a:rPr lang="en-US" b="1"/>
              <a:t>5</a:t>
            </a:r>
            <a:r>
              <a:rPr lang="el-GR" b="1"/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A82D-40CC-4F77-99A2-70FF14B5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3957" cy="4351338"/>
          </a:xfrm>
        </p:spPr>
        <p:txBody>
          <a:bodyPr/>
          <a:lstStyle/>
          <a:p>
            <a:r>
              <a:rPr lang="el-GR" dirty="0"/>
              <a:t>Ορισμένες λέξεις αφορούσαν σχεδόν πάντα είτε καταστροφές είτε όχι καταστροφές. Έτσι θεωρήσαμε αναγκαίο να εξετάσουμε την προσθήκη της λέξης κλειδιού στο </a:t>
            </a:r>
            <a:r>
              <a:rPr lang="el-GR" dirty="0" err="1"/>
              <a:t>διανυσματοποιητή</a:t>
            </a:r>
            <a:endParaRPr lang="el-GR" dirty="0"/>
          </a:p>
          <a:p>
            <a:r>
              <a:rPr lang="el-GR" dirty="0"/>
              <a:t>Αυτό όμως ίσως περιέχει κάποιο κίνδυνο αφού </a:t>
            </a:r>
            <a:r>
              <a:rPr lang="el-GR" dirty="0" err="1"/>
              <a:t>tweets</a:t>
            </a:r>
            <a:r>
              <a:rPr lang="el-GR" dirty="0"/>
              <a:t> που είναι εξαίρεση στον κανόνα θα προβλέπονταν λανθασμένα και έτσι θα αυξανόταν το σφάλμα μας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96BA-2CC3-4CCB-A765-7A0D6701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10E-CD5A-42EC-A797-022E4F55F7BC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D7C5-0F15-4484-90CD-811D3D2D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856-A507-414B-92B9-190C4ACB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63798-1B3C-41C8-8340-072BBE2ADA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844049" y="557430"/>
            <a:ext cx="3723861" cy="2625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D5E83-7145-4695-8D68-15990FB979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51901" y="3152260"/>
            <a:ext cx="3813314" cy="2544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F7011-51EB-44E9-8CD5-7A7970E10631}"/>
              </a:ext>
            </a:extLst>
          </p:cNvPr>
          <p:cNvSpPr txBox="1"/>
          <p:nvPr/>
        </p:nvSpPr>
        <p:spPr>
          <a:xfrm>
            <a:off x="7512963" y="5696677"/>
            <a:ext cx="429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Εικόνα 4. Πιο συχνές λέξεις κλειδιά στα </a:t>
            </a:r>
            <a:r>
              <a:rPr lang="el-GR" i="1" dirty="0" err="1"/>
              <a:t>tweets</a:t>
            </a:r>
            <a:r>
              <a:rPr lang="el-GR" i="1" dirty="0"/>
              <a:t> που είναι και δεν είναι καταστροφή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83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0F4-8CAB-43F5-AEBA-12BCA3C5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>
                <a:ea typeface="+mj-lt"/>
                <a:cs typeface="+mj-lt"/>
              </a:rPr>
              <a:t>3. </a:t>
            </a:r>
            <a:r>
              <a:rPr lang="el-GR" b="1" err="1">
                <a:ea typeface="+mj-lt"/>
                <a:cs typeface="+mj-lt"/>
              </a:rPr>
              <a:t>Προεπεξεργασία</a:t>
            </a:r>
            <a:r>
              <a:rPr lang="el-GR" b="1">
                <a:ea typeface="+mj-lt"/>
                <a:cs typeface="+mj-lt"/>
              </a:rPr>
              <a:t> δεδομένων (1)</a:t>
            </a:r>
            <a:br>
              <a:rPr lang="en-US"/>
            </a:br>
            <a:r>
              <a:rPr lang="el-GR" sz="3600" b="1">
                <a:ea typeface="+mj-lt"/>
                <a:cs typeface="+mj-lt"/>
              </a:rPr>
              <a:t>3.1 </a:t>
            </a:r>
            <a:r>
              <a:rPr lang="el-GR" sz="3600" b="1" err="1">
                <a:ea typeface="+mj-lt"/>
                <a:cs typeface="+mj-lt"/>
              </a:rPr>
              <a:t>Προεπεξεργασία</a:t>
            </a:r>
            <a:r>
              <a:rPr lang="el-GR" sz="3600" b="1">
                <a:ea typeface="+mj-lt"/>
                <a:cs typeface="+mj-lt"/>
              </a:rPr>
              <a:t> κειμένου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A30-4E75-44F0-BC73-8B61F9C3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b="1">
                <a:ea typeface="+mn-lt"/>
                <a:cs typeface="+mn-lt"/>
              </a:rPr>
              <a:t>3.1.1 Γενική </a:t>
            </a:r>
            <a:r>
              <a:rPr lang="el-GR" b="1" err="1">
                <a:ea typeface="+mn-lt"/>
                <a:cs typeface="+mn-lt"/>
              </a:rPr>
              <a:t>προεπεξεργασία</a:t>
            </a:r>
            <a:r>
              <a:rPr lang="el-GR" b="1">
                <a:ea typeface="+mn-lt"/>
                <a:cs typeface="+mn-lt"/>
              </a:rPr>
              <a:t> (URL)</a:t>
            </a:r>
          </a:p>
          <a:p>
            <a:r>
              <a:rPr lang="el-GR">
                <a:ea typeface="+mn-lt"/>
                <a:cs typeface="+mn-lt"/>
              </a:rPr>
              <a:t>Δοκιμή αντικαθιστώντας τον </a:t>
            </a:r>
            <a:r>
              <a:rPr lang="el-GR" err="1">
                <a:ea typeface="+mn-lt"/>
                <a:cs typeface="+mn-lt"/>
              </a:rPr>
              <a:t>υπερσύνδεσμο</a:t>
            </a:r>
            <a:r>
              <a:rPr lang="el-GR">
                <a:ea typeface="+mn-lt"/>
                <a:cs typeface="+mn-lt"/>
              </a:rPr>
              <a:t> με την λέξη ‘</a:t>
            </a:r>
            <a:r>
              <a:rPr lang="el-GR" err="1">
                <a:ea typeface="+mn-lt"/>
                <a:cs typeface="+mn-lt"/>
              </a:rPr>
              <a:t>url</a:t>
            </a:r>
            <a:r>
              <a:rPr lang="el-GR">
                <a:ea typeface="+mn-lt"/>
                <a:cs typeface="+mn-lt"/>
              </a:rPr>
              <a:t>’</a:t>
            </a:r>
            <a:endParaRPr lang="el-GR" b="1">
              <a:ea typeface="+mn-lt"/>
              <a:cs typeface="+mn-lt"/>
            </a:endParaRPr>
          </a:p>
          <a:p>
            <a:r>
              <a:rPr lang="el-GR">
                <a:ea typeface="+mn-lt"/>
                <a:cs typeface="+mn-lt"/>
              </a:rPr>
              <a:t>Χρήση της βιβλιοθήκης </a:t>
            </a:r>
            <a:r>
              <a:rPr lang="el-GR" err="1">
                <a:ea typeface="+mn-lt"/>
                <a:cs typeface="+mn-lt"/>
              </a:rPr>
              <a:t>BeautifulSoup</a:t>
            </a:r>
            <a:r>
              <a:rPr lang="el-GR">
                <a:ea typeface="+mn-lt"/>
                <a:cs typeface="+mn-lt"/>
              </a:rPr>
              <a:t> για εξαγωγή κειμένου από ιστοσελίδες που έδειχναν οι </a:t>
            </a:r>
            <a:r>
              <a:rPr lang="el-GR" err="1">
                <a:ea typeface="+mn-lt"/>
                <a:cs typeface="+mn-lt"/>
              </a:rPr>
              <a:t>υπερσύνδεσμοι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Διαγραφή των </a:t>
            </a:r>
            <a:r>
              <a:rPr lang="el-GR" err="1">
                <a:ea typeface="+mn-lt"/>
                <a:cs typeface="+mn-lt"/>
              </a:rPr>
              <a:t>html</a:t>
            </a:r>
            <a:r>
              <a:rPr lang="el-GR">
                <a:ea typeface="+mn-lt"/>
                <a:cs typeface="+mn-lt"/>
              </a:rPr>
              <a:t> </a:t>
            </a:r>
            <a:r>
              <a:rPr lang="el-GR" err="1">
                <a:ea typeface="+mn-lt"/>
                <a:cs typeface="+mn-lt"/>
              </a:rPr>
              <a:t>tags</a:t>
            </a:r>
            <a:r>
              <a:rPr lang="el-GR">
                <a:ea typeface="+mn-lt"/>
                <a:cs typeface="+mn-lt"/>
              </a:rPr>
              <a:t>, λέξεων/χαρακτήρων και μετά </a:t>
            </a:r>
          </a:p>
          <a:p>
            <a:pPr lvl="1"/>
            <a:r>
              <a:rPr lang="el-GR">
                <a:ea typeface="+mn-lt"/>
                <a:cs typeface="+mn-lt"/>
              </a:rPr>
              <a:t>Παρόμοια </a:t>
            </a:r>
            <a:r>
              <a:rPr lang="el-GR" err="1">
                <a:ea typeface="+mn-lt"/>
                <a:cs typeface="+mn-lt"/>
              </a:rPr>
              <a:t>προεπεξεργασία</a:t>
            </a:r>
            <a:r>
              <a:rPr lang="el-GR">
                <a:ea typeface="+mn-lt"/>
                <a:cs typeface="+mn-lt"/>
              </a:rPr>
              <a:t> όπως και το κείμενο των </a:t>
            </a:r>
            <a:r>
              <a:rPr lang="el-GR" err="1">
                <a:ea typeface="+mn-lt"/>
                <a:cs typeface="+mn-lt"/>
              </a:rPr>
              <a:t>tweets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Μεγάλο μέρος των </a:t>
            </a:r>
            <a:r>
              <a:rPr lang="el-GR" err="1">
                <a:ea typeface="+mn-lt"/>
                <a:cs typeface="+mn-lt"/>
              </a:rPr>
              <a:t>υπερσύνδεσμων</a:t>
            </a:r>
            <a:r>
              <a:rPr lang="el-GR">
                <a:ea typeface="+mn-lt"/>
                <a:cs typeface="+mn-lt"/>
              </a:rPr>
              <a:t> κατέληγαν σε σελίδες που δεν υπήρχαν, είτε δεν ήταν </a:t>
            </a:r>
            <a:r>
              <a:rPr lang="el-GR" err="1">
                <a:ea typeface="+mn-lt"/>
                <a:cs typeface="+mn-lt"/>
              </a:rPr>
              <a:t>προσβάσιμες</a:t>
            </a:r>
            <a:endParaRPr lang="el-GR">
              <a:ea typeface="+mn-lt"/>
              <a:cs typeface="+mn-lt"/>
            </a:endParaRPr>
          </a:p>
          <a:p>
            <a:pPr lvl="1"/>
            <a:r>
              <a:rPr lang="el-GR">
                <a:ea typeface="+mn-lt"/>
                <a:cs typeface="+mn-lt"/>
              </a:rPr>
              <a:t>Αποφασίσθηκε να μην χρησιμοποιηθεί λόγω μεγάλου όγκου, άσχετων πληροφοριών και αριθμού ιστοσελίδων που ήταν </a:t>
            </a:r>
            <a:r>
              <a:rPr lang="el-GR" err="1">
                <a:ea typeface="+mn-lt"/>
                <a:cs typeface="+mn-lt"/>
              </a:rPr>
              <a:t>προσβάσιμες</a:t>
            </a:r>
            <a:endParaRPr lang="el-GR">
              <a:ea typeface="+mn-lt"/>
              <a:cs typeface="+mn-lt"/>
            </a:endParaRPr>
          </a:p>
          <a:p>
            <a:endParaRPr lang="el-GR" b="1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E4B-9A28-4738-B836-BC47FF95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ΕΠΛ448 – Εξόρυξη Δεδομένων στον Παγκόσμιο Ιστό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E76BA0-5BC2-44A5-B2EC-6885754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F277-8E82-4982-A77A-002E0CC80B21}" type="datetime4">
              <a:rPr lang="el-GR" smtClean="0"/>
              <a:t>27 Απριλίου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9484-CD5A-455C-B345-CDB2F958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1411</Words>
  <Application>Microsoft Office PowerPoint</Application>
  <PresentationFormat>Widescreen</PresentationFormat>
  <Paragraphs>217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Real or Not? NLP with Disaster Tweets</vt:lpstr>
      <vt:lpstr>Παρουσίαση</vt:lpstr>
      <vt:lpstr>1. Εισαγωγή</vt:lpstr>
      <vt:lpstr>2. Δεδομένα (1)</vt:lpstr>
      <vt:lpstr>2. Δεδομένα (2)</vt:lpstr>
      <vt:lpstr>2. Δεδομένα (3)</vt:lpstr>
      <vt:lpstr>2. Δεδομένα (4)</vt:lpstr>
      <vt:lpstr>2. Δεδομένα (5)</vt:lpstr>
      <vt:lpstr>3. Προεπεξεργασία δεδομένων (1) 3.1 Προεπεξεργασία κειμένου</vt:lpstr>
      <vt:lpstr>3. Προεπεξεργασία δεδομένων (2) 3.1 Προεπεξεργασία κειμένου</vt:lpstr>
      <vt:lpstr>3. Προεπεξεργασία δεδομένων (3) 3.1 Προεπεξεργασία κειμένου</vt:lpstr>
      <vt:lpstr>3. Προεπεξεργασία δεδομένων (4) 3.1 Προεπεξεργασία κειμένου</vt:lpstr>
      <vt:lpstr>3. Προεπεξεργασία δεδομένων (5)  </vt:lpstr>
      <vt:lpstr>4. Δημιουργία χαρακτηριστικών (Feature Creation)</vt:lpstr>
      <vt:lpstr>4. Δημιουργία χαρακτηριστικών (Feature Creation) 4.1 Βασική Μέθοδος (DistilBERT)</vt:lpstr>
      <vt:lpstr>5. Μεθοδολογία Πειραμάτων</vt:lpstr>
      <vt:lpstr>6. Αποτελέσματα</vt:lpstr>
      <vt:lpstr>6. Αποτελέσματα</vt:lpstr>
      <vt:lpstr>6. Αποτελέσματα</vt:lpstr>
      <vt:lpstr>6. Αποτελέσματα</vt:lpstr>
      <vt:lpstr>6. Αποτελέσματα</vt:lpstr>
      <vt:lpstr>Ευχαριστούμε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Constandinos Demetriou</dc:creator>
  <cp:lastModifiedBy>Constandinos Demetriou</cp:lastModifiedBy>
  <cp:revision>8</cp:revision>
  <dcterms:created xsi:type="dcterms:W3CDTF">2020-04-16T17:26:53Z</dcterms:created>
  <dcterms:modified xsi:type="dcterms:W3CDTF">2020-04-26T22:34:17Z</dcterms:modified>
</cp:coreProperties>
</file>