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2" r:id="rId4"/>
    <p:sldId id="283" r:id="rId5"/>
    <p:sldId id="284" r:id="rId6"/>
    <p:sldId id="271" r:id="rId7"/>
    <p:sldId id="285" r:id="rId8"/>
    <p:sldId id="286" r:id="rId9"/>
    <p:sldId id="287" r:id="rId10"/>
    <p:sldId id="288" r:id="rId11"/>
    <p:sldId id="257" r:id="rId12"/>
    <p:sldId id="281" r:id="rId13"/>
    <p:sldId id="261" r:id="rId14"/>
  </p:sldIdLst>
  <p:sldSz cx="12195175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C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07799" y="4221087"/>
            <a:ext cx="10562801" cy="13706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3014" y="477355"/>
            <a:ext cx="10659861" cy="216024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0"/>
              </a:spcBef>
              <a:buFont typeface="Webdings" pitchFamily="18" charset="2"/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809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8097" cy="685800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_Background_Mar15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2195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155" y="2130425"/>
            <a:ext cx="7920038" cy="2090738"/>
          </a:xfrm>
        </p:spPr>
        <p:txBody>
          <a:bodyPr/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09155" y="4293096"/>
            <a:ext cx="7920038" cy="7921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 typeface="Webdings" pitchFamily="18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l-GR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332656"/>
            <a:ext cx="12195175" cy="471488"/>
            <a:chOff x="-395437" y="254000"/>
            <a:chExt cx="12195175" cy="471488"/>
          </a:xfrm>
        </p:grpSpPr>
        <p:cxnSp>
          <p:nvCxnSpPr>
            <p:cNvPr id="7" name="Straight Connector 7"/>
            <p:cNvCxnSpPr>
              <a:cxnSpLocks noChangeShapeType="1"/>
            </p:cNvCxnSpPr>
            <p:nvPr userDrawn="1"/>
          </p:nvCxnSpPr>
          <p:spPr bwMode="auto">
            <a:xfrm flipH="1">
              <a:off x="-395437" y="476250"/>
              <a:ext cx="9300891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8" name="Straight Connector 8"/>
            <p:cNvCxnSpPr>
              <a:cxnSpLocks noChangeShapeType="1"/>
            </p:cNvCxnSpPr>
            <p:nvPr userDrawn="1"/>
          </p:nvCxnSpPr>
          <p:spPr bwMode="auto">
            <a:xfrm flipH="1">
              <a:off x="11245428" y="476250"/>
              <a:ext cx="554310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pic>
          <p:nvPicPr>
            <p:cNvPr id="9" name="Picture 9" descr="Z:\CREATIVE\LOGOS\CORPORATE\INTRACOM TELECOM\COMPANY_logo_white_300dpi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49915" y="254000"/>
              <a:ext cx="2087563" cy="47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975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None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None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buNone/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None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buNone/>
              <a:defRPr sz="1400">
                <a:solidFill>
                  <a:srgbClr val="3C3C3C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+mj-lt"/>
              <a:buAutoNum type="arabicPeriod"/>
              <a:defRPr sz="1600">
                <a:solidFill>
                  <a:srgbClr val="3C3C3C"/>
                </a:solidFill>
              </a:defRPr>
            </a:lvl1pPr>
            <a:lvl2pPr marL="1009772" indent="-400050">
              <a:buClr>
                <a:srgbClr val="C50000"/>
              </a:buClr>
              <a:buFont typeface="+mj-lt"/>
              <a:buAutoNum type="romanLcPeriod"/>
              <a:defRPr sz="1600">
                <a:solidFill>
                  <a:srgbClr val="3C3C3C"/>
                </a:solidFill>
              </a:defRPr>
            </a:lvl2pPr>
            <a:lvl3pPr marL="1562344" indent="-342900">
              <a:buClr>
                <a:srgbClr val="C50000"/>
              </a:buClr>
              <a:buFont typeface="+mj-lt"/>
              <a:buAutoNum type="alphaLcParenR"/>
              <a:defRPr sz="1500">
                <a:solidFill>
                  <a:srgbClr val="3C3C3C"/>
                </a:solidFill>
              </a:defRPr>
            </a:lvl3pPr>
            <a:lvl4pPr marL="2172066" indent="-342900">
              <a:buClr>
                <a:srgbClr val="C50000"/>
              </a:buClr>
              <a:buFont typeface="+mj-lt"/>
              <a:buAutoNum type="arabicPeriod"/>
              <a:defRPr sz="1400">
                <a:solidFill>
                  <a:srgbClr val="3C3C3C"/>
                </a:solidFill>
              </a:defRPr>
            </a:lvl4pPr>
            <a:lvl5pPr marL="2781788" indent="-342900">
              <a:buClr>
                <a:srgbClr val="C50000"/>
              </a:buClr>
              <a:buFont typeface="+mj-lt"/>
              <a:buAutoNum type="arabicPeriod"/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3" y="1341440"/>
            <a:ext cx="5040000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624979" y="1700213"/>
            <a:ext cx="5040000" cy="0"/>
          </a:xfrm>
          <a:prstGeom prst="line">
            <a:avLst/>
          </a:prstGeom>
          <a:noFill/>
          <a:ln w="28575">
            <a:solidFill>
              <a:srgbClr val="C5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 dirty="0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3" y="1341440"/>
            <a:ext cx="5040000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624979" y="1700213"/>
            <a:ext cx="5040000" cy="0"/>
          </a:xfrm>
          <a:prstGeom prst="line">
            <a:avLst/>
          </a:prstGeom>
          <a:noFill/>
          <a:ln w="28575">
            <a:solidFill>
              <a:srgbClr val="C5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l-GR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601643" y="1340768"/>
            <a:ext cx="5040000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11" name="Line 4"/>
          <p:cNvSpPr>
            <a:spLocks noChangeShapeType="1"/>
          </p:cNvSpPr>
          <p:nvPr userDrawn="1"/>
        </p:nvSpPr>
        <p:spPr bwMode="auto">
          <a:xfrm>
            <a:off x="6601643" y="1699541"/>
            <a:ext cx="5040000" cy="0"/>
          </a:xfrm>
          <a:prstGeom prst="line">
            <a:avLst/>
          </a:prstGeom>
          <a:noFill/>
          <a:ln w="28575">
            <a:solidFill>
              <a:srgbClr val="C5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pic>
        <p:nvPicPr>
          <p:cNvPr id="10" name="Picture 8" descr="Z:\PRESENTATIONS\TELECOM\DRAFT-2Q2014\header.png"/>
          <p:cNvPicPr>
            <a:picLocks noChangeAspect="1" noChangeArrowheads="1"/>
          </p:cNvPicPr>
          <p:nvPr userDrawn="1"/>
        </p:nvPicPr>
        <p:blipFill>
          <a:blip r:embed="rId2" cstate="print"/>
          <a:srcRect l="24728"/>
          <a:stretch>
            <a:fillRect/>
          </a:stretch>
        </p:blipFill>
        <p:spPr bwMode="auto">
          <a:xfrm>
            <a:off x="0" y="0"/>
            <a:ext cx="4699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rgbClr val="C5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8097" cy="685800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24580" y="117475"/>
            <a:ext cx="796920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Page title,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(Arial bold 20pt)</a:t>
            </a:r>
            <a:endParaRPr lang="ru-RU" dirty="0" smtClean="0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583" y="6453189"/>
            <a:ext cx="5271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rgbClr val="96969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2A8710-F0B4-4541-A715-F661DCDE46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9" name="Picture 27" descr="ICOM-logo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481964" y="333299"/>
            <a:ext cx="2087563" cy="4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marL="457291" marR="0" lvl="0" indent="-457291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Pct val="100000"/>
              <a:buFont typeface="PF Square Sans Pro" pitchFamily="2" charset="0"/>
              <a:buChar char="▶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990798" marR="0" lvl="1" indent="-381076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Tx/>
              <a:buFont typeface="BPreplay" pitchFamily="50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524305" marR="0" lvl="2" indent="-304861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134027" marR="0" lvl="3" indent="-304861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Tx/>
              <a:buFont typeface="PF Square Sans Pro" pitchFamily="2" charset="0"/>
              <a:buChar char="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743749" marR="0" lvl="4" indent="-304861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l-GR" sz="14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2" r:id="rId4"/>
    <p:sldLayoutId id="2147483668" r:id="rId5"/>
    <p:sldLayoutId id="2147483669" r:id="rId6"/>
    <p:sldLayoutId id="2147483670" r:id="rId7"/>
    <p:sldLayoutId id="2147483663" r:id="rId8"/>
    <p:sldLayoutId id="2147483665" r:id="rId9"/>
    <p:sldLayoutId id="2147483664" r:id="rId10"/>
  </p:sldLayoutIdLst>
  <p:transition>
    <p:diamond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C3C3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C3C3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C3C3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C3C3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C3C3C"/>
          </a:solidFill>
          <a:latin typeface="Arial" charset="0"/>
        </a:defRPr>
      </a:lvl5pPr>
      <a:lvl6pPr marL="609722" algn="l" rtl="0" fontAlgn="base">
        <a:spcBef>
          <a:spcPct val="0"/>
        </a:spcBef>
        <a:spcAft>
          <a:spcPct val="0"/>
        </a:spcAft>
        <a:defRPr sz="2700" b="1">
          <a:solidFill>
            <a:srgbClr val="696A6C"/>
          </a:solidFill>
          <a:latin typeface="Arial" charset="0"/>
        </a:defRPr>
      </a:lvl6pPr>
      <a:lvl7pPr marL="1219444" algn="l" rtl="0" fontAlgn="base">
        <a:spcBef>
          <a:spcPct val="0"/>
        </a:spcBef>
        <a:spcAft>
          <a:spcPct val="0"/>
        </a:spcAft>
        <a:defRPr sz="2700" b="1">
          <a:solidFill>
            <a:srgbClr val="696A6C"/>
          </a:solidFill>
          <a:latin typeface="Arial" charset="0"/>
        </a:defRPr>
      </a:lvl7pPr>
      <a:lvl8pPr marL="1829166" algn="l" rtl="0" fontAlgn="base">
        <a:spcBef>
          <a:spcPct val="0"/>
        </a:spcBef>
        <a:spcAft>
          <a:spcPct val="0"/>
        </a:spcAft>
        <a:defRPr sz="2700" b="1">
          <a:solidFill>
            <a:srgbClr val="696A6C"/>
          </a:solidFill>
          <a:latin typeface="Arial" charset="0"/>
        </a:defRPr>
      </a:lvl8pPr>
      <a:lvl9pPr marL="2438888" algn="l" rtl="0" fontAlgn="base">
        <a:spcBef>
          <a:spcPct val="0"/>
        </a:spcBef>
        <a:spcAft>
          <a:spcPct val="0"/>
        </a:spcAft>
        <a:defRPr sz="2700" b="1">
          <a:solidFill>
            <a:srgbClr val="696A6C"/>
          </a:solidFill>
          <a:latin typeface="Arial" charset="0"/>
        </a:defRPr>
      </a:lvl9pPr>
    </p:titleStyle>
    <p:bodyStyle>
      <a:lvl1pPr marL="457291" indent="-457291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SzPct val="80000"/>
        <a:buFont typeface="Webdings" pitchFamily="18" charset="2"/>
        <a:buBlip>
          <a:blip r:embed="rId13"/>
        </a:buBlip>
        <a:defRPr sz="1600">
          <a:solidFill>
            <a:srgbClr val="3C3C3C"/>
          </a:solidFill>
          <a:latin typeface="+mn-lt"/>
          <a:ea typeface="+mn-ea"/>
          <a:cs typeface="+mn-cs"/>
        </a:defRPr>
      </a:lvl1pPr>
      <a:lvl2pPr marL="990798" indent="-381076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Webdings" pitchFamily="18" charset="2"/>
        <a:buChar char="4"/>
        <a:defRPr sz="1600">
          <a:solidFill>
            <a:srgbClr val="3C3C3C"/>
          </a:solidFill>
          <a:latin typeface="+mn-lt"/>
        </a:defRPr>
      </a:lvl2pPr>
      <a:lvl3pPr marL="1524305" indent="-304861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Wingdings" pitchFamily="2" charset="2"/>
        <a:buChar char="§"/>
        <a:defRPr sz="1500">
          <a:solidFill>
            <a:srgbClr val="3C3C3C"/>
          </a:solidFill>
          <a:latin typeface="+mn-lt"/>
        </a:defRPr>
      </a:lvl3pPr>
      <a:lvl4pPr marL="2134027" indent="-304861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Char char="•"/>
        <a:defRPr sz="1400">
          <a:solidFill>
            <a:srgbClr val="3C3C3C"/>
          </a:solidFill>
          <a:latin typeface="+mn-lt"/>
        </a:defRPr>
      </a:lvl4pPr>
      <a:lvl5pPr marL="2743749" indent="-304861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Arial" pitchFamily="34" charset="0"/>
        <a:buChar char="–"/>
        <a:defRPr sz="1400">
          <a:solidFill>
            <a:srgbClr val="3C3C3C"/>
          </a:solidFill>
          <a:latin typeface="+mn-lt"/>
        </a:defRPr>
      </a:lvl5pPr>
      <a:lvl6pPr marL="3353471" indent="-304861" algn="l" rtl="0" fontAlgn="base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6pPr>
      <a:lvl7pPr marL="3963192" indent="-304861" algn="l" rtl="0" fontAlgn="base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7pPr>
      <a:lvl8pPr marL="4572914" indent="-304861" algn="l" rtl="0" fontAlgn="base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8pPr>
      <a:lvl9pPr marL="5182636" indent="-304861" algn="l" rtl="0" fontAlgn="base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9pPr>
    </p:bodyStyle>
    <p:otherStyle>
      <a:defPPr>
        <a:defRPr lang="el-GR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Production</a:t>
            </a:r>
            <a:r>
              <a:rPr lang="el-G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Line </a:t>
            </a:r>
            <a:r>
              <a:rPr lang="el-G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Robotic</a:t>
            </a:r>
            <a:r>
              <a:rPr lang="el-G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Manipulator</a:t>
            </a:r>
            <a:r>
              <a:rPr lang="el-G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/>
            </a:r>
            <a:br>
              <a:rPr lang="el-G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</a:br>
            <a:r>
              <a:rPr lang="el-G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as</a:t>
            </a:r>
            <a:r>
              <a:rPr lang="el-G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a </a:t>
            </a:r>
            <a:r>
              <a:rPr lang="el-G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Tandem</a:t>
            </a:r>
            <a:r>
              <a:rPr lang="el-G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l-G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Service</a:t>
            </a:r>
            <a:endParaRPr lang="el-G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F Square Sans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995" y="0"/>
            <a:ext cx="10659861" cy="723600"/>
          </a:xfrm>
        </p:spPr>
        <p:txBody>
          <a:bodyPr anchor="ctr" anchorCtr="0"/>
          <a:lstStyle/>
          <a:p>
            <a:pPr algn="r"/>
            <a:endParaRPr lang="el-GR" sz="1600" dirty="0"/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-1" y="6525345"/>
            <a:ext cx="12195175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Intracom S.A. Telecom Solutions | 19.7 km Markopoulou Ave., GR 19002 | t: +30 2106671000 | f: +30 </a:t>
            </a:r>
            <a:r>
              <a:rPr lang="en-US" sz="900" dirty="0" smtClean="0">
                <a:solidFill>
                  <a:schemeClr val="bg1"/>
                </a:solidFill>
              </a:rPr>
              <a:t>2106671001</a:t>
            </a:r>
            <a:endParaRPr lang="el-G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l-GR" dirty="0"/>
          </a:p>
        </p:txBody>
      </p:sp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1079367" y="1412876"/>
            <a:ext cx="3529817" cy="46085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 Detection with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filtering using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HSV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image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 Detection with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Canny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 objects by finding close contour lines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each object a cluster of pixels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k-means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find object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centroids</a:t>
            </a:r>
            <a:endParaRPr lang="el-G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91" y="3789040"/>
            <a:ext cx="3053189" cy="2291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15" y="1196751"/>
            <a:ext cx="3048425" cy="228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91" y="1196752"/>
            <a:ext cx="3042087" cy="2286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76" y="3789041"/>
            <a:ext cx="3043663" cy="22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391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Bulletin format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3554" y="1341440"/>
            <a:ext cx="5474033" cy="460851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make it device agnostic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depth camera for more complex shapes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 ML for object detection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 object classification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servoing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(for moving conveyor belt)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containerize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984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797152"/>
            <a:ext cx="12195175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more information, visit</a:t>
            </a:r>
          </a:p>
          <a:p>
            <a:pPr algn="ctr">
              <a:defRPr/>
            </a:pPr>
            <a:r>
              <a:rPr lang="en-US" sz="24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www.intracom-telecom.com</a:t>
            </a:r>
            <a:endParaRPr lang="ru-RU" sz="2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Production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Line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Robotic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Manipulator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/>
            </a:r>
            <a:b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</a:b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as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a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Tandem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Service</a:t>
            </a:r>
            <a:endParaRPr lang="el-GR" dirty="0"/>
          </a:p>
        </p:txBody>
      </p:sp>
      <p:pic>
        <p:nvPicPr>
          <p:cNvPr id="6" name="Google Shape;90;g1adec9e7413_0_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873451" y="2917983"/>
            <a:ext cx="1571937" cy="153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1;g1adec9e741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5219" y="3383635"/>
            <a:ext cx="578796" cy="60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2;g1adec9e741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9223" y="3270342"/>
            <a:ext cx="852057" cy="83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Production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Line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Robotic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Manipulator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/>
            </a:r>
            <a:b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</a:b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as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a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Tandem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Service</a:t>
            </a:r>
            <a:endParaRPr lang="el-GR" dirty="0"/>
          </a:p>
        </p:txBody>
      </p:sp>
      <p:pic>
        <p:nvPicPr>
          <p:cNvPr id="6" name="Google Shape;90;g1adec9e7413_0_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225379" y="1494044"/>
            <a:ext cx="1571937" cy="153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0;g1adec9e7413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236" y="1824450"/>
            <a:ext cx="722322" cy="82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2;g1adec9e7413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1083" y="5080312"/>
            <a:ext cx="631475" cy="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8;g1adec9e7413_0_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9612" y="4902727"/>
            <a:ext cx="1091355" cy="9397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5;g1adec9e7413_0_18"/>
          <p:cNvSpPr txBox="1"/>
          <p:nvPr/>
        </p:nvSpPr>
        <p:spPr>
          <a:xfrm>
            <a:off x="7784819" y="3323865"/>
            <a:ext cx="1035766" cy="108542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;g1adec9e7413_0_18"/>
          <p:cNvSpPr txBox="1"/>
          <p:nvPr/>
        </p:nvSpPr>
        <p:spPr>
          <a:xfrm>
            <a:off x="7784819" y="4841698"/>
            <a:ext cx="1035766" cy="1061799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821732" y="1803921"/>
            <a:ext cx="998853" cy="9988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pic>
        <p:nvPicPr>
          <p:cNvPr id="15" name="Google Shape;101;g1adec9e7413_0_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8630" y="3625620"/>
            <a:ext cx="1036379" cy="24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868630" y="2064109"/>
            <a:ext cx="868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MOTION </a:t>
            </a:r>
          </a:p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PLANNING</a:t>
            </a:r>
          </a:p>
          <a:p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662689" y="3635746"/>
            <a:ext cx="1280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OBJECT </a:t>
            </a:r>
          </a:p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62689" y="5080312"/>
            <a:ext cx="1280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CLASSIFY</a:t>
            </a:r>
          </a:p>
          <a:p>
            <a:pPr lvl="0" algn="ctr"/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OBJECT 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4659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Production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Line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Robotic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Manipulator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/>
            </a:r>
            <a:b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</a:b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as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a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Tandem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Service</a:t>
            </a:r>
            <a:endParaRPr lang="el-GR" dirty="0"/>
          </a:p>
        </p:txBody>
      </p:sp>
      <p:pic>
        <p:nvPicPr>
          <p:cNvPr id="6" name="Google Shape;90;g1adec9e7413_0_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225379" y="1494044"/>
            <a:ext cx="1571937" cy="153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0;g1adec9e7413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236" y="1824450"/>
            <a:ext cx="722322" cy="82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2;g1adec9e7413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1083" y="5080312"/>
            <a:ext cx="631475" cy="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8;g1adec9e7413_0_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9612" y="4902727"/>
            <a:ext cx="1091355" cy="9397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5;g1adec9e7413_0_18"/>
          <p:cNvSpPr txBox="1"/>
          <p:nvPr/>
        </p:nvSpPr>
        <p:spPr>
          <a:xfrm>
            <a:off x="7784819" y="3323865"/>
            <a:ext cx="1035766" cy="108542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;g1adec9e7413_0_18"/>
          <p:cNvSpPr txBox="1"/>
          <p:nvPr/>
        </p:nvSpPr>
        <p:spPr>
          <a:xfrm>
            <a:off x="7784819" y="4841698"/>
            <a:ext cx="1035766" cy="1061799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821732" y="1803921"/>
            <a:ext cx="998853" cy="9988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pic>
        <p:nvPicPr>
          <p:cNvPr id="15" name="Google Shape;101;g1adec9e7413_0_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8630" y="3625620"/>
            <a:ext cx="1036379" cy="24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868630" y="2064109"/>
            <a:ext cx="868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MOTION </a:t>
            </a:r>
          </a:p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PLANNING</a:t>
            </a:r>
          </a:p>
          <a:p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662689" y="3635746"/>
            <a:ext cx="1280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OBJECT </a:t>
            </a:r>
          </a:p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62689" y="5080312"/>
            <a:ext cx="1280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CLASSIFY</a:t>
            </a:r>
          </a:p>
          <a:p>
            <a:pPr lvl="0" algn="ctr"/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OBJECT 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14;p3"/>
          <p:cNvPicPr preferRelativeResize="0"/>
          <p:nvPr/>
        </p:nvPicPr>
        <p:blipFill rotWithShape="1">
          <a:blip r:embed="rId7">
            <a:alphaModFix/>
          </a:blip>
          <a:srcRect l="20589" t="11766" r="28899" b="59043"/>
          <a:stretch/>
        </p:blipFill>
        <p:spPr>
          <a:xfrm>
            <a:off x="3808465" y="3368260"/>
            <a:ext cx="2562897" cy="8886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ontent Placeholder 11"/>
          <p:cNvSpPr txBox="1">
            <a:spLocks/>
          </p:cNvSpPr>
          <p:nvPr/>
        </p:nvSpPr>
        <p:spPr>
          <a:xfrm>
            <a:off x="9193930" y="1803920"/>
            <a:ext cx="2808313" cy="4505399"/>
          </a:xfrm>
          <a:prstGeom prst="rect">
            <a:avLst/>
          </a:prstGeom>
        </p:spPr>
        <p:txBody>
          <a:bodyPr/>
          <a:lstStyle>
            <a:lvl1pPr marL="457291" indent="-457291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Pct val="100000"/>
              <a:buFont typeface="PF Square Sans Pro" pitchFamily="2" charset="0"/>
              <a:buNone/>
              <a:defRPr sz="16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990798" indent="-381076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Font typeface="BPreplay" pitchFamily="50" charset="0"/>
              <a:buNone/>
              <a:defRPr sz="1600">
                <a:solidFill>
                  <a:srgbClr val="3C3C3C"/>
                </a:solidFill>
                <a:latin typeface="+mn-lt"/>
              </a:defRPr>
            </a:lvl2pPr>
            <a:lvl3pPr marL="1524305" indent="-304861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Font typeface="Wingdings" pitchFamily="2" charset="2"/>
              <a:buNone/>
              <a:defRPr sz="1500">
                <a:solidFill>
                  <a:srgbClr val="3C3C3C"/>
                </a:solidFill>
                <a:latin typeface="+mn-lt"/>
              </a:defRPr>
            </a:lvl3pPr>
            <a:lvl4pPr marL="2134027" indent="-304861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Font typeface="PF Square Sans Pro" pitchFamily="2" charset="0"/>
              <a:buNone/>
              <a:defRPr sz="1400">
                <a:solidFill>
                  <a:srgbClr val="3C3C3C"/>
                </a:solidFill>
                <a:latin typeface="+mn-lt"/>
              </a:defRPr>
            </a:lvl4pPr>
            <a:lvl5pPr marL="2743749" indent="-304861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Font typeface="Arial" pitchFamily="34" charset="0"/>
              <a:buNone/>
              <a:defRPr sz="1400">
                <a:solidFill>
                  <a:srgbClr val="3C3C3C"/>
                </a:solidFill>
                <a:latin typeface="+mn-lt"/>
              </a:defRPr>
            </a:lvl5pPr>
            <a:lvl6pPr marL="3353471" indent="-304861" algn="l" rtl="0" fontAlgn="base"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Char char="•"/>
              <a:defRPr sz="1600">
                <a:solidFill>
                  <a:srgbClr val="696A6C"/>
                </a:solidFill>
                <a:latin typeface="+mn-lt"/>
              </a:defRPr>
            </a:lvl6pPr>
            <a:lvl7pPr marL="3963192" indent="-304861" algn="l" rtl="0" fontAlgn="base"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Char char="•"/>
              <a:defRPr sz="1600">
                <a:solidFill>
                  <a:srgbClr val="696A6C"/>
                </a:solidFill>
                <a:latin typeface="+mn-lt"/>
              </a:defRPr>
            </a:lvl7pPr>
            <a:lvl8pPr marL="4572914" indent="-304861" algn="l" rtl="0" fontAlgn="base"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Char char="•"/>
              <a:defRPr sz="1600">
                <a:solidFill>
                  <a:srgbClr val="696A6C"/>
                </a:solidFill>
                <a:latin typeface="+mn-lt"/>
              </a:defRPr>
            </a:lvl8pPr>
            <a:lvl9pPr marL="5182636" indent="-304861" algn="l" rtl="0" fontAlgn="base"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Char char="•"/>
              <a:defRPr sz="1600">
                <a:solidFill>
                  <a:srgbClr val="696A6C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Organise</a:t>
            </a:r>
            <a:r>
              <a:rPr lang="en-US" sz="14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code in </a:t>
            </a:r>
            <a:r>
              <a:rPr lang="en-US" sz="14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Ros</a:t>
            </a:r>
            <a:r>
              <a:rPr lang="en-US" sz="14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Indepenent</a:t>
            </a:r>
            <a:r>
              <a:rPr lang="en-US" sz="14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agnostic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with </a:t>
            </a:r>
            <a:r>
              <a:rPr lang="en-US" sz="14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Ros</a:t>
            </a:r>
            <a:r>
              <a:rPr lang="en-US" sz="14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 and Subscribe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Open Source with a huge community of developers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Many plug and play libraries (don’t reinvent the wheel)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kern="0" dirty="0" smtClean="0"/>
          </a:p>
          <a:p>
            <a:pPr marL="609722" lvl="1" indent="0"/>
            <a:endParaRPr lang="en-US" sz="1400" kern="0" dirty="0" smtClean="0"/>
          </a:p>
          <a:p>
            <a:endParaRPr lang="el-GR" kern="0" dirty="0"/>
          </a:p>
        </p:txBody>
      </p:sp>
    </p:spTree>
    <p:extLst>
      <p:ext uri="{BB962C8B-B14F-4D97-AF65-F5344CB8AC3E}">
        <p14:creationId xmlns:p14="http://schemas.microsoft.com/office/powerpoint/2010/main" val="35651311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Production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Line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Robotic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Manipulator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/>
            </a:r>
            <a:b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</a:b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as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a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Tandem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F Square Sans Pro"/>
                <a:ea typeface="Calibri"/>
                <a:cs typeface="Calibri"/>
                <a:sym typeface="Calibri"/>
              </a:rPr>
              <a:t>Service</a:t>
            </a:r>
            <a:endParaRPr lang="el-GR" dirty="0"/>
          </a:p>
        </p:txBody>
      </p:sp>
      <p:pic>
        <p:nvPicPr>
          <p:cNvPr id="6" name="Google Shape;90;g1adec9e7413_0_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225379" y="1494044"/>
            <a:ext cx="1571937" cy="153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0;g1adec9e7413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236" y="1824450"/>
            <a:ext cx="722322" cy="82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2;g1adec9e7413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1083" y="5080312"/>
            <a:ext cx="631475" cy="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8;g1adec9e7413_0_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6499" y="4834987"/>
            <a:ext cx="1091355" cy="9397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5;g1adec9e7413_0_18"/>
          <p:cNvSpPr txBox="1"/>
          <p:nvPr/>
        </p:nvSpPr>
        <p:spPr>
          <a:xfrm>
            <a:off x="7123848" y="3285906"/>
            <a:ext cx="1035766" cy="108542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;g1adec9e7413_0_18"/>
          <p:cNvSpPr txBox="1"/>
          <p:nvPr/>
        </p:nvSpPr>
        <p:spPr>
          <a:xfrm>
            <a:off x="7105699" y="4760161"/>
            <a:ext cx="1035766" cy="1061799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123848" y="1803920"/>
            <a:ext cx="998853" cy="9988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pic>
        <p:nvPicPr>
          <p:cNvPr id="15" name="Google Shape;101;g1adec9e7413_0_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8630" y="3625620"/>
            <a:ext cx="1036379" cy="24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207659" y="2099795"/>
            <a:ext cx="868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MOTION </a:t>
            </a:r>
          </a:p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PLANNING</a:t>
            </a:r>
          </a:p>
          <a:p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001719" y="3562280"/>
            <a:ext cx="1280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OBJECT </a:t>
            </a:r>
          </a:p>
          <a:p>
            <a:pPr lvl="0" algn="ctr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9875" y="5080312"/>
            <a:ext cx="1280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CLASSIFY</a:t>
            </a:r>
          </a:p>
          <a:p>
            <a:pPr lvl="0" algn="ctr"/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OBJECT 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14;p3"/>
          <p:cNvPicPr preferRelativeResize="0"/>
          <p:nvPr/>
        </p:nvPicPr>
        <p:blipFill rotWithShape="1">
          <a:blip r:embed="rId7">
            <a:alphaModFix/>
          </a:blip>
          <a:srcRect l="20589" t="11766" r="28899" b="59043"/>
          <a:stretch/>
        </p:blipFill>
        <p:spPr>
          <a:xfrm>
            <a:off x="3716127" y="3338135"/>
            <a:ext cx="2562897" cy="888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 bwMode="auto">
          <a:xfrm>
            <a:off x="4329613" y="1700807"/>
            <a:ext cx="1335926" cy="11019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07326" y="4760161"/>
            <a:ext cx="1335926" cy="11019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18109" y="4821614"/>
            <a:ext cx="1335926" cy="11019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18109" y="1623685"/>
            <a:ext cx="1335926" cy="11019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32694" y="3242131"/>
            <a:ext cx="1335926" cy="11019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043" y="6093296"/>
            <a:ext cx="161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518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5139" y="3861048"/>
            <a:ext cx="6842185" cy="194354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Maintained by Open Source Robotics Foundation (same as ROS)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Integrates well with ROS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Open-source software, plethora of 3rd party plugins and solutions</a:t>
            </a:r>
            <a:endParaRPr lang="el-GR" dirty="0"/>
          </a:p>
          <a:p>
            <a:endParaRPr lang="el-G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Environment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11" y="1340768"/>
            <a:ext cx="5276850" cy="2228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79" y="4005064"/>
            <a:ext cx="1619250" cy="4381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Planning </a:t>
            </a:r>
            <a:endParaRPr lang="el-GR" dirty="0"/>
          </a:p>
        </p:txBody>
      </p:sp>
      <p:pic>
        <p:nvPicPr>
          <p:cNvPr id="8" name="Google Shape;1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1770" y="3167301"/>
            <a:ext cx="3197053" cy="16384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5;p4"/>
          <p:cNvSpPr txBox="1"/>
          <p:nvPr/>
        </p:nvSpPr>
        <p:spPr>
          <a:xfrm>
            <a:off x="1148919" y="1978058"/>
            <a:ext cx="31143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Kinematics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7667" y="3167301"/>
            <a:ext cx="3194467" cy="184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4;p4"/>
          <p:cNvSpPr txBox="1"/>
          <p:nvPr/>
        </p:nvSpPr>
        <p:spPr>
          <a:xfrm>
            <a:off x="7249715" y="1978058"/>
            <a:ext cx="19962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Trajectory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6752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Planning </a:t>
            </a:r>
            <a:endParaRPr lang="el-GR" dirty="0"/>
          </a:p>
        </p:txBody>
      </p:sp>
      <p:sp>
        <p:nvSpPr>
          <p:cNvPr id="12" name="Google Shape;123;p4"/>
          <p:cNvSpPr/>
          <p:nvPr/>
        </p:nvSpPr>
        <p:spPr>
          <a:xfrm>
            <a:off x="2353171" y="1484784"/>
            <a:ext cx="6744831" cy="1542624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9737" y="1821180"/>
            <a:ext cx="4131697" cy="86983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4" name="Google Shape;128;p4"/>
          <p:cNvSpPr txBox="1"/>
          <p:nvPr/>
        </p:nvSpPr>
        <p:spPr>
          <a:xfrm>
            <a:off x="3289275" y="3539973"/>
            <a:ext cx="468969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Agnostic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l-GR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</a:t>
            </a:r>
            <a:r>
              <a:rPr lang="el-G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urdf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adoption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organisations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(NASA,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Microsoft </a:t>
            </a:r>
            <a:r>
              <a:rPr lang="el-G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3033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l-G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787" y="1316311"/>
            <a:ext cx="2345698" cy="1609258"/>
          </a:xfrm>
          <a:prstGeom prst="rect">
            <a:avLst/>
          </a:prstGeom>
        </p:spPr>
      </p:pic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1417067" y="1484784"/>
            <a:ext cx="3529817" cy="46085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 Detection with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filtering using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HSV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image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 Detection with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Canny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 objects by finding close contour lines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each object a cluster of pixels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k-means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find object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centroids</a:t>
            </a:r>
            <a:endParaRPr lang="el-G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80" y="3184351"/>
            <a:ext cx="6016112" cy="19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311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racom Telecom">
  <a:themeElements>
    <a:clrScheme name="sitronics TS_presentation_r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tronics TS_presentation_r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tronics TS_presentation_r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284</Words>
  <Application>Microsoft Office PowerPoint</Application>
  <PresentationFormat>Custom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BPreplay</vt:lpstr>
      <vt:lpstr>Calibri</vt:lpstr>
      <vt:lpstr>Courier New</vt:lpstr>
      <vt:lpstr>Noto Sans Symbols</vt:lpstr>
      <vt:lpstr>PF Square Sans Pro</vt:lpstr>
      <vt:lpstr>Webdings</vt:lpstr>
      <vt:lpstr>Wingdings</vt:lpstr>
      <vt:lpstr>Intracom Telecom</vt:lpstr>
      <vt:lpstr>Production Line Robotic Manipulator as a Tandem Service</vt:lpstr>
      <vt:lpstr>Production Line Robotic Manipulator as a Tandem Service</vt:lpstr>
      <vt:lpstr>Production Line Robotic Manipulator as a Tandem Service</vt:lpstr>
      <vt:lpstr>Production Line Robotic Manipulator as a Tandem Service</vt:lpstr>
      <vt:lpstr>Production Line Robotic Manipulator as a Tandem Service</vt:lpstr>
      <vt:lpstr>Simulation Environment</vt:lpstr>
      <vt:lpstr>Motion Planning </vt:lpstr>
      <vt:lpstr>Motion Planning </vt:lpstr>
      <vt:lpstr>Object Detection</vt:lpstr>
      <vt:lpstr>Object Detection</vt:lpstr>
      <vt:lpstr>Bulletin format</vt:lpstr>
      <vt:lpstr>PowerPoint Presentation</vt:lpstr>
      <vt:lpstr>PowerPoint Presentation</vt:lpstr>
    </vt:vector>
  </TitlesOfParts>
  <Company>Intracom S.A. Telecom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Braziotis Chrysanthos</dc:creator>
  <cp:lastModifiedBy>Konstantinos Karageorgos</cp:lastModifiedBy>
  <cp:revision>56</cp:revision>
  <dcterms:created xsi:type="dcterms:W3CDTF">2016-08-18T05:23:22Z</dcterms:created>
  <dcterms:modified xsi:type="dcterms:W3CDTF">2022-12-09T14:11:33Z</dcterms:modified>
</cp:coreProperties>
</file>