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2976800" cy="32461200"/>
  <p:notesSz cx="6858000" cy="9144000"/>
  <p:defaultTextStyle>
    <a:defPPr>
      <a:defRPr lang="en-US"/>
    </a:defPPr>
    <a:lvl1pPr marL="0" algn="l" defTabSz="3621024" rtl="0" eaLnBrk="1" latinLnBrk="0" hangingPunct="1">
      <a:defRPr sz="7128" kern="1200">
        <a:solidFill>
          <a:schemeClr val="tx1"/>
        </a:solidFill>
        <a:latin typeface="+mn-lt"/>
        <a:ea typeface="+mn-ea"/>
        <a:cs typeface="+mn-cs"/>
      </a:defRPr>
    </a:lvl1pPr>
    <a:lvl2pPr marL="1810512" algn="l" defTabSz="3621024" rtl="0" eaLnBrk="1" latinLnBrk="0" hangingPunct="1">
      <a:defRPr sz="7128" kern="1200">
        <a:solidFill>
          <a:schemeClr val="tx1"/>
        </a:solidFill>
        <a:latin typeface="+mn-lt"/>
        <a:ea typeface="+mn-ea"/>
        <a:cs typeface="+mn-cs"/>
      </a:defRPr>
    </a:lvl2pPr>
    <a:lvl3pPr marL="3621024" algn="l" defTabSz="3621024" rtl="0" eaLnBrk="1" latinLnBrk="0" hangingPunct="1">
      <a:defRPr sz="7128" kern="1200">
        <a:solidFill>
          <a:schemeClr val="tx1"/>
        </a:solidFill>
        <a:latin typeface="+mn-lt"/>
        <a:ea typeface="+mn-ea"/>
        <a:cs typeface="+mn-cs"/>
      </a:defRPr>
    </a:lvl3pPr>
    <a:lvl4pPr marL="5431536" algn="l" defTabSz="3621024" rtl="0" eaLnBrk="1" latinLnBrk="0" hangingPunct="1">
      <a:defRPr sz="7128" kern="1200">
        <a:solidFill>
          <a:schemeClr val="tx1"/>
        </a:solidFill>
        <a:latin typeface="+mn-lt"/>
        <a:ea typeface="+mn-ea"/>
        <a:cs typeface="+mn-cs"/>
      </a:defRPr>
    </a:lvl4pPr>
    <a:lvl5pPr marL="7242048" algn="l" defTabSz="3621024" rtl="0" eaLnBrk="1" latinLnBrk="0" hangingPunct="1">
      <a:defRPr sz="7128" kern="1200">
        <a:solidFill>
          <a:schemeClr val="tx1"/>
        </a:solidFill>
        <a:latin typeface="+mn-lt"/>
        <a:ea typeface="+mn-ea"/>
        <a:cs typeface="+mn-cs"/>
      </a:defRPr>
    </a:lvl5pPr>
    <a:lvl6pPr marL="9052560" algn="l" defTabSz="3621024" rtl="0" eaLnBrk="1" latinLnBrk="0" hangingPunct="1">
      <a:defRPr sz="7128" kern="1200">
        <a:solidFill>
          <a:schemeClr val="tx1"/>
        </a:solidFill>
        <a:latin typeface="+mn-lt"/>
        <a:ea typeface="+mn-ea"/>
        <a:cs typeface="+mn-cs"/>
      </a:defRPr>
    </a:lvl6pPr>
    <a:lvl7pPr marL="10863072" algn="l" defTabSz="3621024" rtl="0" eaLnBrk="1" latinLnBrk="0" hangingPunct="1">
      <a:defRPr sz="7128" kern="1200">
        <a:solidFill>
          <a:schemeClr val="tx1"/>
        </a:solidFill>
        <a:latin typeface="+mn-lt"/>
        <a:ea typeface="+mn-ea"/>
        <a:cs typeface="+mn-cs"/>
      </a:defRPr>
    </a:lvl7pPr>
    <a:lvl8pPr marL="12673584" algn="l" defTabSz="3621024" rtl="0" eaLnBrk="1" latinLnBrk="0" hangingPunct="1">
      <a:defRPr sz="7128" kern="1200">
        <a:solidFill>
          <a:schemeClr val="tx1"/>
        </a:solidFill>
        <a:latin typeface="+mn-lt"/>
        <a:ea typeface="+mn-ea"/>
        <a:cs typeface="+mn-cs"/>
      </a:defRPr>
    </a:lvl8pPr>
    <a:lvl9pPr marL="14484096" algn="l" defTabSz="3621024" rtl="0" eaLnBrk="1" latinLnBrk="0" hangingPunct="1">
      <a:defRPr sz="71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24">
          <p15:clr>
            <a:srgbClr val="A4A3A4"/>
          </p15:clr>
        </p15:guide>
        <p15:guide id="2" pos="13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981" autoAdjust="0"/>
    <p:restoredTop sz="94660"/>
  </p:normalViewPr>
  <p:slideViewPr>
    <p:cSldViewPr snapToGrid="0">
      <p:cViewPr>
        <p:scale>
          <a:sx n="33" d="100"/>
          <a:sy n="33" d="100"/>
        </p:scale>
        <p:origin x="0" y="72"/>
      </p:cViewPr>
      <p:guideLst>
        <p:guide orient="horz" pos="10224"/>
        <p:guide pos="13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3260" y="5312518"/>
            <a:ext cx="36530280" cy="11301307"/>
          </a:xfrm>
        </p:spPr>
        <p:txBody>
          <a:bodyPr anchor="b"/>
          <a:lstStyle>
            <a:lvl1pPr algn="ctr">
              <a:defRPr sz="28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100" y="17049647"/>
            <a:ext cx="32232600" cy="7837273"/>
          </a:xfrm>
        </p:spPr>
        <p:txBody>
          <a:bodyPr/>
          <a:lstStyle>
            <a:lvl1pPr marL="0" indent="0" algn="ctr">
              <a:buNone/>
              <a:defRPr sz="11280"/>
            </a:lvl1pPr>
            <a:lvl2pPr marL="2148840" indent="0" algn="ctr">
              <a:buNone/>
              <a:defRPr sz="9400"/>
            </a:lvl2pPr>
            <a:lvl3pPr marL="4297680" indent="0" algn="ctr">
              <a:buNone/>
              <a:defRPr sz="8460"/>
            </a:lvl3pPr>
            <a:lvl4pPr marL="6446520" indent="0" algn="ctr">
              <a:buNone/>
              <a:defRPr sz="7520"/>
            </a:lvl4pPr>
            <a:lvl5pPr marL="8595360" indent="0" algn="ctr">
              <a:buNone/>
              <a:defRPr sz="7520"/>
            </a:lvl5pPr>
            <a:lvl6pPr marL="10744200" indent="0" algn="ctr">
              <a:buNone/>
              <a:defRPr sz="7520"/>
            </a:lvl6pPr>
            <a:lvl7pPr marL="12893040" indent="0" algn="ctr">
              <a:buNone/>
              <a:defRPr sz="7520"/>
            </a:lvl7pPr>
            <a:lvl8pPr marL="15041880" indent="0" algn="ctr">
              <a:buNone/>
              <a:defRPr sz="7520"/>
            </a:lvl8pPr>
            <a:lvl9pPr marL="17190720" indent="0" algn="ctr">
              <a:buNone/>
              <a:defRPr sz="7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9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4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55275" y="1728258"/>
            <a:ext cx="9266873" cy="275093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4657" y="1728258"/>
            <a:ext cx="27263408" cy="275093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8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9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274" y="8092767"/>
            <a:ext cx="37067490" cy="13502955"/>
          </a:xfrm>
        </p:spPr>
        <p:txBody>
          <a:bodyPr anchor="b"/>
          <a:lstStyle>
            <a:lvl1pPr>
              <a:defRPr sz="28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2274" y="21723465"/>
            <a:ext cx="37067490" cy="7100885"/>
          </a:xfrm>
        </p:spPr>
        <p:txBody>
          <a:bodyPr/>
          <a:lstStyle>
            <a:lvl1pPr marL="0" indent="0">
              <a:buNone/>
              <a:defRPr sz="11280">
                <a:solidFill>
                  <a:schemeClr val="tx1"/>
                </a:solidFill>
              </a:defRPr>
            </a:lvl1pPr>
            <a:lvl2pPr marL="214884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2pPr>
            <a:lvl3pPr marL="4297680" indent="0">
              <a:buNone/>
              <a:defRPr sz="8460">
                <a:solidFill>
                  <a:schemeClr val="tx1">
                    <a:tint val="75000"/>
                  </a:schemeClr>
                </a:solidFill>
              </a:defRPr>
            </a:lvl3pPr>
            <a:lvl4pPr marL="6446520" indent="0">
              <a:buNone/>
              <a:defRPr sz="7520">
                <a:solidFill>
                  <a:schemeClr val="tx1">
                    <a:tint val="75000"/>
                  </a:schemeClr>
                </a:solidFill>
              </a:defRPr>
            </a:lvl4pPr>
            <a:lvl5pPr marL="8595360" indent="0">
              <a:buNone/>
              <a:defRPr sz="7520">
                <a:solidFill>
                  <a:schemeClr val="tx1">
                    <a:tint val="75000"/>
                  </a:schemeClr>
                </a:solidFill>
              </a:defRPr>
            </a:lvl5pPr>
            <a:lvl6pPr marL="10744200" indent="0">
              <a:buNone/>
              <a:defRPr sz="7520">
                <a:solidFill>
                  <a:schemeClr val="tx1">
                    <a:tint val="75000"/>
                  </a:schemeClr>
                </a:solidFill>
              </a:defRPr>
            </a:lvl6pPr>
            <a:lvl7pPr marL="12893040" indent="0">
              <a:buNone/>
              <a:defRPr sz="7520">
                <a:solidFill>
                  <a:schemeClr val="tx1">
                    <a:tint val="75000"/>
                  </a:schemeClr>
                </a:solidFill>
              </a:defRPr>
            </a:lvl7pPr>
            <a:lvl8pPr marL="15041880" indent="0">
              <a:buNone/>
              <a:defRPr sz="7520">
                <a:solidFill>
                  <a:schemeClr val="tx1">
                    <a:tint val="75000"/>
                  </a:schemeClr>
                </a:solidFill>
              </a:defRPr>
            </a:lvl8pPr>
            <a:lvl9pPr marL="17190720" indent="0">
              <a:buNone/>
              <a:defRPr sz="7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4655" y="8641292"/>
            <a:ext cx="18265140" cy="20596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57005" y="8641292"/>
            <a:ext cx="18265140" cy="20596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3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253" y="1728265"/>
            <a:ext cx="37067490" cy="6274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0257" y="7957505"/>
            <a:ext cx="18181198" cy="3899850"/>
          </a:xfrm>
        </p:spPr>
        <p:txBody>
          <a:bodyPr anchor="b"/>
          <a:lstStyle>
            <a:lvl1pPr marL="0" indent="0">
              <a:buNone/>
              <a:defRPr sz="11280" b="1"/>
            </a:lvl1pPr>
            <a:lvl2pPr marL="2148840" indent="0">
              <a:buNone/>
              <a:defRPr sz="9400" b="1"/>
            </a:lvl2pPr>
            <a:lvl3pPr marL="4297680" indent="0">
              <a:buNone/>
              <a:defRPr sz="8460" b="1"/>
            </a:lvl3pPr>
            <a:lvl4pPr marL="6446520" indent="0">
              <a:buNone/>
              <a:defRPr sz="7520" b="1"/>
            </a:lvl4pPr>
            <a:lvl5pPr marL="8595360" indent="0">
              <a:buNone/>
              <a:defRPr sz="7520" b="1"/>
            </a:lvl5pPr>
            <a:lvl6pPr marL="10744200" indent="0">
              <a:buNone/>
              <a:defRPr sz="7520" b="1"/>
            </a:lvl6pPr>
            <a:lvl7pPr marL="12893040" indent="0">
              <a:buNone/>
              <a:defRPr sz="7520" b="1"/>
            </a:lvl7pPr>
            <a:lvl8pPr marL="15041880" indent="0">
              <a:buNone/>
              <a:defRPr sz="7520" b="1"/>
            </a:lvl8pPr>
            <a:lvl9pPr marL="17190720" indent="0">
              <a:buNone/>
              <a:defRPr sz="7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0257" y="11857355"/>
            <a:ext cx="18181198" cy="17440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57007" y="7957505"/>
            <a:ext cx="18270738" cy="3899850"/>
          </a:xfrm>
        </p:spPr>
        <p:txBody>
          <a:bodyPr anchor="b"/>
          <a:lstStyle>
            <a:lvl1pPr marL="0" indent="0">
              <a:buNone/>
              <a:defRPr sz="11280" b="1"/>
            </a:lvl1pPr>
            <a:lvl2pPr marL="2148840" indent="0">
              <a:buNone/>
              <a:defRPr sz="9400" b="1"/>
            </a:lvl2pPr>
            <a:lvl3pPr marL="4297680" indent="0">
              <a:buNone/>
              <a:defRPr sz="8460" b="1"/>
            </a:lvl3pPr>
            <a:lvl4pPr marL="6446520" indent="0">
              <a:buNone/>
              <a:defRPr sz="7520" b="1"/>
            </a:lvl4pPr>
            <a:lvl5pPr marL="8595360" indent="0">
              <a:buNone/>
              <a:defRPr sz="7520" b="1"/>
            </a:lvl5pPr>
            <a:lvl6pPr marL="10744200" indent="0">
              <a:buNone/>
              <a:defRPr sz="7520" b="1"/>
            </a:lvl6pPr>
            <a:lvl7pPr marL="12893040" indent="0">
              <a:buNone/>
              <a:defRPr sz="7520" b="1"/>
            </a:lvl7pPr>
            <a:lvl8pPr marL="15041880" indent="0">
              <a:buNone/>
              <a:defRPr sz="7520" b="1"/>
            </a:lvl8pPr>
            <a:lvl9pPr marL="17190720" indent="0">
              <a:buNone/>
              <a:defRPr sz="7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57007" y="11857355"/>
            <a:ext cx="18270738" cy="17440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1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1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4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253" y="2164080"/>
            <a:ext cx="13861137" cy="7574280"/>
          </a:xfrm>
        </p:spPr>
        <p:txBody>
          <a:bodyPr anchor="b"/>
          <a:lstStyle>
            <a:lvl1pPr>
              <a:defRPr sz="1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0738" y="4673819"/>
            <a:ext cx="21757005" cy="23068492"/>
          </a:xfrm>
        </p:spPr>
        <p:txBody>
          <a:bodyPr/>
          <a:lstStyle>
            <a:lvl1pPr>
              <a:defRPr sz="15040"/>
            </a:lvl1pPr>
            <a:lvl2pPr>
              <a:defRPr sz="13160"/>
            </a:lvl2pPr>
            <a:lvl3pPr>
              <a:defRPr sz="1128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253" y="9738360"/>
            <a:ext cx="13861137" cy="18041517"/>
          </a:xfrm>
        </p:spPr>
        <p:txBody>
          <a:bodyPr/>
          <a:lstStyle>
            <a:lvl1pPr marL="0" indent="0">
              <a:buNone/>
              <a:defRPr sz="7520"/>
            </a:lvl1pPr>
            <a:lvl2pPr marL="2148840" indent="0">
              <a:buNone/>
              <a:defRPr sz="6580"/>
            </a:lvl2pPr>
            <a:lvl3pPr marL="4297680" indent="0">
              <a:buNone/>
              <a:defRPr sz="5640"/>
            </a:lvl3pPr>
            <a:lvl4pPr marL="6446520" indent="0">
              <a:buNone/>
              <a:defRPr sz="4700"/>
            </a:lvl4pPr>
            <a:lvl5pPr marL="8595360" indent="0">
              <a:buNone/>
              <a:defRPr sz="4700"/>
            </a:lvl5pPr>
            <a:lvl6pPr marL="10744200" indent="0">
              <a:buNone/>
              <a:defRPr sz="4700"/>
            </a:lvl6pPr>
            <a:lvl7pPr marL="12893040" indent="0">
              <a:buNone/>
              <a:defRPr sz="4700"/>
            </a:lvl7pPr>
            <a:lvl8pPr marL="15041880" indent="0">
              <a:buNone/>
              <a:defRPr sz="4700"/>
            </a:lvl8pPr>
            <a:lvl9pPr marL="17190720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4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253" y="2164080"/>
            <a:ext cx="13861137" cy="7574280"/>
          </a:xfrm>
        </p:spPr>
        <p:txBody>
          <a:bodyPr anchor="b"/>
          <a:lstStyle>
            <a:lvl1pPr>
              <a:defRPr sz="1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70738" y="4673819"/>
            <a:ext cx="21757005" cy="23068492"/>
          </a:xfrm>
        </p:spPr>
        <p:txBody>
          <a:bodyPr anchor="t"/>
          <a:lstStyle>
            <a:lvl1pPr marL="0" indent="0">
              <a:buNone/>
              <a:defRPr sz="15040"/>
            </a:lvl1pPr>
            <a:lvl2pPr marL="2148840" indent="0">
              <a:buNone/>
              <a:defRPr sz="13160"/>
            </a:lvl2pPr>
            <a:lvl3pPr marL="4297680" indent="0">
              <a:buNone/>
              <a:defRPr sz="11280"/>
            </a:lvl3pPr>
            <a:lvl4pPr marL="6446520" indent="0">
              <a:buNone/>
              <a:defRPr sz="9400"/>
            </a:lvl4pPr>
            <a:lvl5pPr marL="8595360" indent="0">
              <a:buNone/>
              <a:defRPr sz="9400"/>
            </a:lvl5pPr>
            <a:lvl6pPr marL="10744200" indent="0">
              <a:buNone/>
              <a:defRPr sz="9400"/>
            </a:lvl6pPr>
            <a:lvl7pPr marL="12893040" indent="0">
              <a:buNone/>
              <a:defRPr sz="9400"/>
            </a:lvl7pPr>
            <a:lvl8pPr marL="15041880" indent="0">
              <a:buNone/>
              <a:defRPr sz="9400"/>
            </a:lvl8pPr>
            <a:lvl9pPr marL="17190720" indent="0">
              <a:buNone/>
              <a:defRPr sz="9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253" y="9738360"/>
            <a:ext cx="13861137" cy="18041517"/>
          </a:xfrm>
        </p:spPr>
        <p:txBody>
          <a:bodyPr/>
          <a:lstStyle>
            <a:lvl1pPr marL="0" indent="0">
              <a:buNone/>
              <a:defRPr sz="7520"/>
            </a:lvl1pPr>
            <a:lvl2pPr marL="2148840" indent="0">
              <a:buNone/>
              <a:defRPr sz="6580"/>
            </a:lvl2pPr>
            <a:lvl3pPr marL="4297680" indent="0">
              <a:buNone/>
              <a:defRPr sz="5640"/>
            </a:lvl3pPr>
            <a:lvl4pPr marL="6446520" indent="0">
              <a:buNone/>
              <a:defRPr sz="4700"/>
            </a:lvl4pPr>
            <a:lvl5pPr marL="8595360" indent="0">
              <a:buNone/>
              <a:defRPr sz="4700"/>
            </a:lvl5pPr>
            <a:lvl6pPr marL="10744200" indent="0">
              <a:buNone/>
              <a:defRPr sz="4700"/>
            </a:lvl6pPr>
            <a:lvl7pPr marL="12893040" indent="0">
              <a:buNone/>
              <a:defRPr sz="4700"/>
            </a:lvl7pPr>
            <a:lvl8pPr marL="15041880" indent="0">
              <a:buNone/>
              <a:defRPr sz="4700"/>
            </a:lvl8pPr>
            <a:lvl9pPr marL="17190720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3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4655" y="1728265"/>
            <a:ext cx="37067490" cy="6274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4655" y="8641292"/>
            <a:ext cx="37067490" cy="2059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4655" y="30086731"/>
            <a:ext cx="9669780" cy="1728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CFA4-8676-48E1-94F5-E1B8C6E8A107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36065" y="30086731"/>
            <a:ext cx="14504670" cy="1728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52365" y="30086731"/>
            <a:ext cx="9669780" cy="1728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94C27-21CD-49EE-AA72-04771C150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3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97680" rtl="0" eaLnBrk="1" latinLnBrk="0" hangingPunct="1">
        <a:lnSpc>
          <a:spcPct val="90000"/>
        </a:lnSpc>
        <a:spcBef>
          <a:spcPct val="0"/>
        </a:spcBef>
        <a:buNone/>
        <a:defRPr sz="20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4420" indent="-1074420" algn="l" defTabSz="4297680" rtl="0" eaLnBrk="1" latinLnBrk="0" hangingPunct="1">
        <a:lnSpc>
          <a:spcPct val="90000"/>
        </a:lnSpc>
        <a:spcBef>
          <a:spcPts val="4700"/>
        </a:spcBef>
        <a:buFont typeface="Arial" panose="020B0604020202020204" pitchFamily="34" charset="0"/>
        <a:buChar char="•"/>
        <a:defRPr sz="13160" kern="1200">
          <a:solidFill>
            <a:schemeClr val="tx1"/>
          </a:solidFill>
          <a:latin typeface="+mn-lt"/>
          <a:ea typeface="+mn-ea"/>
          <a:cs typeface="+mn-cs"/>
        </a:defRPr>
      </a:lvl1pPr>
      <a:lvl2pPr marL="322326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11280" kern="1200">
          <a:solidFill>
            <a:schemeClr val="tx1"/>
          </a:solidFill>
          <a:latin typeface="+mn-lt"/>
          <a:ea typeface="+mn-ea"/>
          <a:cs typeface="+mn-cs"/>
        </a:defRPr>
      </a:lvl2pPr>
      <a:lvl3pPr marL="537210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752094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8460" kern="1200">
          <a:solidFill>
            <a:schemeClr val="tx1"/>
          </a:solidFill>
          <a:latin typeface="+mn-lt"/>
          <a:ea typeface="+mn-ea"/>
          <a:cs typeface="+mn-cs"/>
        </a:defRPr>
      </a:lvl4pPr>
      <a:lvl5pPr marL="966978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8460" kern="1200">
          <a:solidFill>
            <a:schemeClr val="tx1"/>
          </a:solidFill>
          <a:latin typeface="+mn-lt"/>
          <a:ea typeface="+mn-ea"/>
          <a:cs typeface="+mn-cs"/>
        </a:defRPr>
      </a:lvl5pPr>
      <a:lvl6pPr marL="1181862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8460" kern="1200">
          <a:solidFill>
            <a:schemeClr val="tx1"/>
          </a:solidFill>
          <a:latin typeface="+mn-lt"/>
          <a:ea typeface="+mn-ea"/>
          <a:cs typeface="+mn-cs"/>
        </a:defRPr>
      </a:lvl6pPr>
      <a:lvl7pPr marL="1396746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8460" kern="1200">
          <a:solidFill>
            <a:schemeClr val="tx1"/>
          </a:solidFill>
          <a:latin typeface="+mn-lt"/>
          <a:ea typeface="+mn-ea"/>
          <a:cs typeface="+mn-cs"/>
        </a:defRPr>
      </a:lvl7pPr>
      <a:lvl8pPr marL="1611630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8460" kern="1200">
          <a:solidFill>
            <a:schemeClr val="tx1"/>
          </a:solidFill>
          <a:latin typeface="+mn-lt"/>
          <a:ea typeface="+mn-ea"/>
          <a:cs typeface="+mn-cs"/>
        </a:defRPr>
      </a:lvl8pPr>
      <a:lvl9pPr marL="1826514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84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1pPr>
      <a:lvl2pPr marL="214884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2pPr>
      <a:lvl3pPr marL="429768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3pPr>
      <a:lvl4pPr marL="644652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5pPr>
      <a:lvl6pPr marL="1074420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6pPr>
      <a:lvl7pPr marL="1289304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7pPr>
      <a:lvl8pPr marL="1504188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8pPr>
      <a:lvl9pPr marL="1719072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3" b="85104"/>
          <a:stretch/>
        </p:blipFill>
        <p:spPr>
          <a:xfrm>
            <a:off x="0" y="-2782"/>
            <a:ext cx="42976800" cy="48352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8582" y="130222"/>
            <a:ext cx="42976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Improving Perpetrator Prediction</a:t>
            </a:r>
            <a:br>
              <a:rPr lang="en-US" sz="10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BERT + LSTM</a:t>
            </a:r>
            <a:br>
              <a:rPr lang="en-US" sz="1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 Marks &amp; Michael Nutt</a:t>
            </a:r>
            <a:endParaRPr lang="en-US" sz="5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62347" y="13723940"/>
            <a:ext cx="15541487" cy="17703950"/>
            <a:chOff x="1663612" y="13584431"/>
            <a:chExt cx="17538789" cy="17754550"/>
          </a:xfrm>
        </p:grpSpPr>
        <p:grpSp>
          <p:nvGrpSpPr>
            <p:cNvPr id="29" name="Group 28"/>
            <p:cNvGrpSpPr/>
            <p:nvPr/>
          </p:nvGrpSpPr>
          <p:grpSpPr>
            <a:xfrm>
              <a:off x="1663613" y="13584431"/>
              <a:ext cx="17538788" cy="16092005"/>
              <a:chOff x="1996123" y="15712732"/>
              <a:chExt cx="18868822" cy="16547528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6123" y="15712732"/>
                <a:ext cx="18868822" cy="16547528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1996123" y="15712732"/>
                <a:ext cx="18868822" cy="16547528"/>
              </a:xfrm>
              <a:prstGeom prst="rect">
                <a:avLst/>
              </a:prstGeom>
              <a:noFill/>
              <a:ln w="190500">
                <a:solidFill>
                  <a:srgbClr val="0085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663612" y="29676437"/>
              <a:ext cx="17538788" cy="1662544"/>
            </a:xfrm>
            <a:prstGeom prst="rect">
              <a:avLst/>
            </a:prstGeom>
            <a:noFill/>
            <a:ln w="190500">
              <a:solidFill>
                <a:srgbClr val="0085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457200" rIns="91440" bIns="457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600" dirty="0">
                  <a:solidFill>
                    <a:schemeClr val="bg2">
                      <a:lumMod val="25000"/>
                    </a:schemeClr>
                  </a:solidFill>
                </a:rPr>
                <a:t>This illustration shows how different chemicals and substances move into and through the troposphere. Credit: U.S. Climate Change Science Program, 2003.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2349" y="5340684"/>
            <a:ext cx="15541486" cy="7733708"/>
            <a:chOff x="18051245" y="5092517"/>
            <a:chExt cx="10615967" cy="10376084"/>
          </a:xfrm>
        </p:grpSpPr>
        <p:sp>
          <p:nvSpPr>
            <p:cNvPr id="26" name="Rectangle 25"/>
            <p:cNvSpPr/>
            <p:nvPr/>
          </p:nvSpPr>
          <p:spPr>
            <a:xfrm>
              <a:off x="18051247" y="6607801"/>
              <a:ext cx="10615965" cy="8860800"/>
            </a:xfrm>
            <a:prstGeom prst="rect">
              <a:avLst/>
            </a:prstGeom>
            <a:noFill/>
            <a:ln w="190500">
              <a:solidFill>
                <a:srgbClr val="0085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457200" rIns="457200" bIns="457200" rtlCol="0" anchor="t"/>
            <a:lstStyle/>
            <a:p>
              <a:pPr algn="ctr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51245" y="5092517"/>
              <a:ext cx="10615966" cy="1351005"/>
            </a:xfrm>
            <a:prstGeom prst="rect">
              <a:avLst/>
            </a:prstGeom>
            <a:solidFill>
              <a:srgbClr val="008543"/>
            </a:solidFill>
            <a:ln w="190500">
              <a:solidFill>
                <a:srgbClr val="0085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45720" rIns="457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Problem Statement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85159" y="5340684"/>
            <a:ext cx="12727527" cy="13633436"/>
            <a:chOff x="18051245" y="16572056"/>
            <a:chExt cx="12339281" cy="13015596"/>
          </a:xfrm>
        </p:grpSpPr>
        <p:sp>
          <p:nvSpPr>
            <p:cNvPr id="69" name="Rectangle 68"/>
            <p:cNvSpPr/>
            <p:nvPr/>
          </p:nvSpPr>
          <p:spPr>
            <a:xfrm>
              <a:off x="18051245" y="18529631"/>
              <a:ext cx="12339281" cy="11058021"/>
            </a:xfrm>
            <a:prstGeom prst="rect">
              <a:avLst/>
            </a:prstGeom>
            <a:noFill/>
            <a:ln w="190500">
              <a:solidFill>
                <a:srgbClr val="0085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45720" rIns="457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4400" dirty="0">
                  <a:solidFill>
                    <a:srgbClr val="000000"/>
                  </a:solidFill>
                  <a:latin typeface="BentonSans-Book"/>
                </a:rPr>
                <a:t>The good news is that with modern electrochemical sensor technology you can purchase a complete air quality  monitoring system for ~$10-100. These sensors can detect a variety of different substances in the atmosphere by measuring the changing resistance of a film made of metal oxide.</a:t>
              </a:r>
            </a:p>
            <a:p>
              <a:pPr algn="just"/>
              <a:endParaRPr lang="en-US" sz="4400" dirty="0">
                <a:solidFill>
                  <a:srgbClr val="000000"/>
                </a:solidFill>
                <a:latin typeface="BentonSans-Book"/>
              </a:endParaRPr>
            </a:p>
            <a:p>
              <a:pPr algn="just"/>
              <a:r>
                <a:rPr lang="en-US" sz="4400" dirty="0">
                  <a:solidFill>
                    <a:srgbClr val="000000"/>
                  </a:solidFill>
                  <a:latin typeface="BentonSans-Book"/>
                </a:rPr>
                <a:t>We characterized three low-cost MQ-131 Ozone sensors and compared them against two EPA reference monitors. The small monitoring system built around the MQ-131 and Arduino Uno cost approximately $55 USD.</a:t>
              </a:r>
            </a:p>
            <a:p>
              <a:pPr algn="just"/>
              <a:endParaRPr lang="en-US" sz="4400" dirty="0">
                <a:solidFill>
                  <a:srgbClr val="000000"/>
                </a:solidFill>
                <a:latin typeface="BentonSans-Book"/>
              </a:endParaRPr>
            </a:p>
            <a:p>
              <a:pPr algn="just"/>
              <a:r>
                <a:rPr lang="en-US" sz="4400" dirty="0">
                  <a:solidFill>
                    <a:srgbClr val="000000"/>
                  </a:solidFill>
                  <a:latin typeface="BentonSans-Book"/>
                </a:rPr>
                <a:t>We found that these sensors can provide meaningful data but with some caveats. 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8051245" y="16572056"/>
              <a:ext cx="12339281" cy="1809064"/>
            </a:xfrm>
            <a:prstGeom prst="rect">
              <a:avLst/>
            </a:prstGeom>
            <a:solidFill>
              <a:srgbClr val="008543"/>
            </a:solidFill>
            <a:ln w="190500">
              <a:solidFill>
                <a:srgbClr val="0085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45720" rIns="457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 Collection</a:t>
              </a:r>
            </a:p>
          </p:txBody>
        </p:sp>
      </p:grpSp>
      <p:sp>
        <p:nvSpPr>
          <p:cNvPr id="80" name="Rectangle 79"/>
          <p:cNvSpPr/>
          <p:nvPr/>
        </p:nvSpPr>
        <p:spPr>
          <a:xfrm>
            <a:off x="16785159" y="27030256"/>
            <a:ext cx="12727527" cy="4411159"/>
          </a:xfrm>
          <a:prstGeom prst="rect">
            <a:avLst/>
          </a:prstGeom>
          <a:noFill/>
          <a:ln w="190500">
            <a:solidFill>
              <a:srgbClr val="008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45720" rIns="457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sz="4400" dirty="0">
              <a:solidFill>
                <a:srgbClr val="000000"/>
              </a:solidFill>
              <a:latin typeface="BentonSans-Book"/>
            </a:endParaRPr>
          </a:p>
        </p:txBody>
      </p:sp>
      <p:cxnSp>
        <p:nvCxnSpPr>
          <p:cNvPr id="4" name="Straight Connector 3"/>
          <p:cNvCxnSpPr>
            <a:stCxn id="80" idx="0"/>
            <a:endCxn id="80" idx="2"/>
          </p:cNvCxnSpPr>
          <p:nvPr/>
        </p:nvCxnSpPr>
        <p:spPr>
          <a:xfrm>
            <a:off x="23148923" y="27030256"/>
            <a:ext cx="0" cy="4411159"/>
          </a:xfrm>
          <a:prstGeom prst="line">
            <a:avLst/>
          </a:prstGeom>
          <a:ln w="88900">
            <a:solidFill>
              <a:srgbClr val="008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785159" y="19757922"/>
            <a:ext cx="12727527" cy="7239631"/>
          </a:xfrm>
          <a:prstGeom prst="rect">
            <a:avLst/>
          </a:prstGeom>
          <a:noFill/>
          <a:ln w="190500">
            <a:solidFill>
              <a:srgbClr val="008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just"/>
            <a:endParaRPr lang="en-US" sz="4400" dirty="0">
              <a:solidFill>
                <a:srgbClr val="000000"/>
              </a:solidFill>
              <a:latin typeface="BentonSans-Book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0092289" y="5340684"/>
            <a:ext cx="12263457" cy="9144000"/>
            <a:chOff x="30489857" y="5340684"/>
            <a:chExt cx="12263457" cy="9144000"/>
          </a:xfrm>
        </p:grpSpPr>
        <p:sp>
          <p:nvSpPr>
            <p:cNvPr id="65" name="Rectangle 64"/>
            <p:cNvSpPr/>
            <p:nvPr/>
          </p:nvSpPr>
          <p:spPr>
            <a:xfrm>
              <a:off x="30523214" y="5340684"/>
              <a:ext cx="12230100" cy="9104244"/>
            </a:xfrm>
            <a:prstGeom prst="rect">
              <a:avLst/>
            </a:prstGeom>
            <a:noFill/>
            <a:ln w="190500">
              <a:solidFill>
                <a:srgbClr val="0085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45720" rIns="457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sz="4400" dirty="0">
                <a:solidFill>
                  <a:srgbClr val="000000"/>
                </a:solidFill>
                <a:latin typeface="BentonSans-Boo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489857" y="5380440"/>
              <a:ext cx="12230100" cy="9104244"/>
            </a:xfrm>
            <a:prstGeom prst="rect">
              <a:avLst/>
            </a:prstGeom>
            <a:noFill/>
            <a:ln w="190500">
              <a:solidFill>
                <a:srgbClr val="0085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45720" rIns="4572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16785158" y="19551604"/>
            <a:ext cx="12727527" cy="1894939"/>
          </a:xfrm>
          <a:prstGeom prst="rect">
            <a:avLst/>
          </a:prstGeom>
          <a:solidFill>
            <a:srgbClr val="008543"/>
          </a:solidFill>
          <a:ln w="190500">
            <a:solidFill>
              <a:srgbClr val="008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45720" rIns="457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MLM Pre-training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BAD530E-FB3E-45DD-B5DA-6E6642BE9B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0" b="15617"/>
          <a:stretch/>
        </p:blipFill>
        <p:spPr>
          <a:xfrm>
            <a:off x="143421" y="70005"/>
            <a:ext cx="6623114" cy="462113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F632DE8-BF28-4DF8-8A58-8D0250A65206}"/>
              </a:ext>
            </a:extLst>
          </p:cNvPr>
          <p:cNvSpPr/>
          <p:nvPr/>
        </p:nvSpPr>
        <p:spPr>
          <a:xfrm>
            <a:off x="30194010" y="5522615"/>
            <a:ext cx="12095023" cy="1894939"/>
          </a:xfrm>
          <a:prstGeom prst="rect">
            <a:avLst/>
          </a:prstGeom>
          <a:solidFill>
            <a:srgbClr val="008543"/>
          </a:solidFill>
          <a:ln w="190500">
            <a:solidFill>
              <a:srgbClr val="008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45720" rIns="457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Sentence Embedding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2C4D9B-C824-464E-A294-3075B05749F7}"/>
              </a:ext>
            </a:extLst>
          </p:cNvPr>
          <p:cNvGrpSpPr/>
          <p:nvPr/>
        </p:nvGrpSpPr>
        <p:grpSpPr>
          <a:xfrm>
            <a:off x="30126701" y="15964448"/>
            <a:ext cx="12263457" cy="9144000"/>
            <a:chOff x="30489857" y="5340684"/>
            <a:chExt cx="12263457" cy="9144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65CD61F-7E6F-44D8-96DE-1AF6A9950016}"/>
                </a:ext>
              </a:extLst>
            </p:cNvPr>
            <p:cNvSpPr/>
            <p:nvPr/>
          </p:nvSpPr>
          <p:spPr>
            <a:xfrm>
              <a:off x="30523214" y="5340684"/>
              <a:ext cx="12230100" cy="9104244"/>
            </a:xfrm>
            <a:prstGeom prst="rect">
              <a:avLst/>
            </a:prstGeom>
            <a:noFill/>
            <a:ln w="190500">
              <a:solidFill>
                <a:srgbClr val="0085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45720" rIns="457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sz="4400" dirty="0">
                <a:solidFill>
                  <a:srgbClr val="000000"/>
                </a:solidFill>
                <a:latin typeface="BentonSans-Book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3CE6EE9-901C-464C-880E-90DAF0B51B42}"/>
                </a:ext>
              </a:extLst>
            </p:cNvPr>
            <p:cNvSpPr/>
            <p:nvPr/>
          </p:nvSpPr>
          <p:spPr>
            <a:xfrm>
              <a:off x="30489857" y="5380440"/>
              <a:ext cx="12230100" cy="9104244"/>
            </a:xfrm>
            <a:prstGeom prst="rect">
              <a:avLst/>
            </a:prstGeom>
            <a:noFill/>
            <a:ln w="190500">
              <a:solidFill>
                <a:srgbClr val="0085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45720" rIns="4572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120940C-66EA-4F83-A9A5-9CA3F8E29090}"/>
              </a:ext>
            </a:extLst>
          </p:cNvPr>
          <p:cNvSpPr/>
          <p:nvPr/>
        </p:nvSpPr>
        <p:spPr>
          <a:xfrm>
            <a:off x="30228422" y="16146379"/>
            <a:ext cx="12095023" cy="1894939"/>
          </a:xfrm>
          <a:prstGeom prst="rect">
            <a:avLst/>
          </a:prstGeom>
          <a:solidFill>
            <a:srgbClr val="008543"/>
          </a:solidFill>
          <a:ln w="190500">
            <a:solidFill>
              <a:srgbClr val="008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45720" rIns="457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Predicting the Perp</a:t>
            </a:r>
          </a:p>
        </p:txBody>
      </p:sp>
    </p:spTree>
    <p:extLst>
      <p:ext uri="{BB962C8B-B14F-4D97-AF65-F5344CB8AC3E}">
        <p14:creationId xmlns:p14="http://schemas.microsoft.com/office/powerpoint/2010/main" val="181892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0">
          <a:solidFill>
            <a:srgbClr val="008543"/>
          </a:solidFill>
        </a:ln>
      </a:spPr>
      <a:bodyPr lIns="457200" rIns="457200" rtlCol="0" anchor="ctr"/>
      <a:lstStyle>
        <a:defPPr algn="just">
          <a:defRPr sz="4400" dirty="0" smtClean="0">
            <a:solidFill>
              <a:srgbClr val="000000"/>
            </a:solidFill>
            <a:latin typeface="BentonSans-Book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</TotalTime>
  <Words>148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BentonSans-Book</vt:lpstr>
      <vt:lpstr>Calibri</vt:lpstr>
      <vt:lpstr>Calibri Light</vt:lpstr>
      <vt:lpstr>Verdana</vt:lpstr>
      <vt:lpstr>Office Theme</vt:lpstr>
      <vt:lpstr>PowerPoint Presentation</vt:lpstr>
    </vt:vector>
  </TitlesOfParts>
  <Company>University of North Texas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Allice, Erin</dc:creator>
  <cp:lastModifiedBy>Marks, Constant</cp:lastModifiedBy>
  <cp:revision>75</cp:revision>
  <dcterms:created xsi:type="dcterms:W3CDTF">2017-03-14T16:29:51Z</dcterms:created>
  <dcterms:modified xsi:type="dcterms:W3CDTF">2022-04-10T16:22:26Z</dcterms:modified>
</cp:coreProperties>
</file>