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png"/>
  <Override PartName="/ppt/media/image7.jpg" ContentType="image/png"/>
  <Override PartName="/ppt/media/image8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4.jpg" ContentType="image/png"/>
  <Override PartName="/ppt/media/image15.jpg" ContentType="image/png"/>
  <Override PartName="/ppt/notesSlides/notesSlide6.xml" ContentType="application/vnd.openxmlformats-officedocument.presentationml.notesSlide+xml"/>
  <Override PartName="/ppt/media/image16.jpg" ContentType="image/png"/>
  <Override PartName="/ppt/media/image18.jpg" ContentType="image/png"/>
  <Override PartName="/ppt/media/image19.jpg" ContentType="image/png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71" r:id="rId4"/>
    <p:sldId id="272" r:id="rId5"/>
    <p:sldId id="273" r:id="rId6"/>
    <p:sldId id="260" r:id="rId7"/>
    <p:sldId id="274" r:id="rId8"/>
    <p:sldId id="268" r:id="rId9"/>
    <p:sldId id="269" r:id="rId10"/>
    <p:sldId id="270" r:id="rId11"/>
    <p:sldId id="264" r:id="rId12"/>
    <p:sldId id="265" r:id="rId13"/>
    <p:sldId id="275" r:id="rId14"/>
    <p:sldId id="278" r:id="rId15"/>
    <p:sldId id="277" r:id="rId16"/>
    <p:sldId id="284" r:id="rId17"/>
    <p:sldId id="285" r:id="rId18"/>
    <p:sldId id="286" r:id="rId19"/>
    <p:sldId id="276" r:id="rId20"/>
    <p:sldId id="280" r:id="rId21"/>
    <p:sldId id="281" r:id="rId22"/>
    <p:sldId id="282" r:id="rId23"/>
    <p:sldId id="283" r:id="rId24"/>
    <p:sldId id="259" r:id="rId25"/>
    <p:sldId id="258" r:id="rId26"/>
    <p:sldId id="279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1665" autoAdjust="0"/>
  </p:normalViewPr>
  <p:slideViewPr>
    <p:cSldViewPr snapToGrid="0">
      <p:cViewPr varScale="1">
        <p:scale>
          <a:sx n="51" d="100"/>
          <a:sy n="51" d="100"/>
        </p:scale>
        <p:origin x="3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5B3D-5196-4548-BAFD-84FED12329E6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DA44-CDC0-4981-8DC5-42D6D4EB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1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Limitations to keep in mind</a:t>
            </a:r>
          </a:p>
          <a:p>
            <a:r>
              <a:rPr lang="en-US" b="1" dirty="0"/>
              <a:t>Coverage is incomplete</a:t>
            </a:r>
            <a:r>
              <a:rPr lang="en-US" dirty="0"/>
              <a:t> (3,006 counties ≠ full national universe) — some county-equivalents are missing, likely due to source gaps or merges.</a:t>
            </a:r>
          </a:p>
          <a:p>
            <a:r>
              <a:rPr lang="en-US" b="1" dirty="0"/>
              <a:t>Time alignment is uneven:</a:t>
            </a:r>
            <a:r>
              <a:rPr lang="en-US" dirty="0"/>
              <a:t> income is by </a:t>
            </a:r>
            <a:r>
              <a:rPr lang="en-US" b="1" dirty="0"/>
              <a:t>single years (2019–2021)</a:t>
            </a:r>
            <a:r>
              <a:rPr lang="en-US" dirty="0"/>
              <a:t>, while education variables are </a:t>
            </a:r>
            <a:r>
              <a:rPr lang="en-US" b="1" dirty="0"/>
              <a:t>multi-year aggregates (2016–2020)</a:t>
            </a:r>
            <a:r>
              <a:rPr lang="en-US" dirty="0"/>
              <a:t>;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bachelor_degree_percentage_2016_2019</a:t>
            </a:r>
            <a:r>
              <a:rPr lang="en-US" dirty="0"/>
              <a:t> also suggests a different window from the other bachelor/associate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DA44-CDC0-4981-8DC5-42D6D4EBB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all three QQ plots scream non-normal with a strong right tail. That’s expected at county level.</a:t>
            </a:r>
          </a:p>
          <a:p>
            <a:r>
              <a:rPr lang="en-US" b="0" dirty="0"/>
              <a:t>doing EDA + hypothesis tests, not regression. Normality of the raw variables is not required for:</a:t>
            </a:r>
          </a:p>
          <a:p>
            <a:r>
              <a:rPr lang="en-US" b="0" dirty="0"/>
              <a:t>χ² tests (no normality assumption) or ANNOVA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DA44-CDC0-4981-8DC5-42D6D4EBB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DA44-CDC0-4981-8DC5-42D6D4EBB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After trimming:</a:t>
            </a:r>
            <a:endParaRPr lang="en-US" dirty="0"/>
          </a:p>
          <a:p>
            <a:r>
              <a:rPr lang="en-US" b="1" dirty="0"/>
              <a:t>Income (2020):</a:t>
            </a:r>
            <a:r>
              <a:rPr lang="en-US" dirty="0"/>
              <a:t> Central quantiles align reasonably with normality; </a:t>
            </a:r>
            <a:r>
              <a:rPr lang="en-US" b="1" dirty="0"/>
              <a:t>upper tail still heavy</a:t>
            </a:r>
            <a:r>
              <a:rPr lang="en-US" dirty="0"/>
              <a:t>.</a:t>
            </a:r>
          </a:p>
          <a:p>
            <a:r>
              <a:rPr lang="en-US" b="1" dirty="0"/>
              <a:t>Degree counts (2020):</a:t>
            </a:r>
            <a:r>
              <a:rPr lang="en-US" dirty="0"/>
              <a:t> </a:t>
            </a:r>
            <a:r>
              <a:rPr lang="en-US" b="1" dirty="0"/>
              <a:t>S-curve persists</a:t>
            </a:r>
            <a:r>
              <a:rPr lang="en-US" dirty="0"/>
              <a:t>—still markedly right-skewed; trimming reduces extremes but not the structural skew from population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DA44-CDC0-4981-8DC5-42D6D4EBB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DA44-CDC0-4981-8DC5-42D6D4EBB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4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DA44-CDC0-4981-8DC5-42D6D4EBB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C0C1-D0F9-6D56-D4E5-4EFB3D30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05FF-B689-BA37-0978-BBF46A2A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42B2-8546-2912-C254-D7D3A604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5901-EE48-FAA4-F427-D01F8BD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19B0-322D-19C2-0EA3-FEA788D0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B48F-67B6-96C4-6336-E7F836CE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EE289-6A8B-95EF-3536-F0EDECC0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E787-9F87-60B9-0096-B7B0B48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CC92-640C-9453-D69E-CA376CD1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11D0-BA4F-E5C2-CA1B-8A87C86E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C619F-5A6F-4C70-6594-0872C95C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1554B-9A39-9F2C-FE5B-64822CA3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7359-CC42-4413-3337-D8BCFBE0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2FE5-847E-9DB0-26BC-3835C402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AA53-1A0A-4273-C40E-DE0C299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8AD5-5A14-709B-E690-01661C6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FBA4-42C1-A88E-D32C-3BAAEBBF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2378-7BC6-D00C-5617-AB943AE7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3D55-6B1E-D0F2-9B3F-C57FDAE5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65E9-2737-5167-6A47-F83A1386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DEAF-C92E-4DA9-E632-D927D213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B2F6-1179-D6AB-9026-9271EB24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D1B7-9299-78C0-BD75-56E2B331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CD30-4DD4-A26F-20C4-1D212106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4DFA-17EE-4526-8C19-36569DD9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2D4A-13A2-78B8-E2EB-18356EF7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1237-A018-C6E0-C4E2-204D933D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EEC4-BBE7-1764-D23F-0ABBF2D5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9733-52C6-45FA-888D-2BC676C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EDDF-C95B-6C5B-4B1F-7211A72D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181D9-9149-6493-F148-97A9F55D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8D17-F431-E98E-4437-AA9A8CE2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C748-3BB5-8034-D934-452ADD1E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FF8B-3630-FF28-F332-986C052AA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D364B-BC6B-FE72-E9DF-48CD7D4F0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C9C94-6459-BE83-A309-4C2695055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6CB17-5AD8-90B8-5BBE-E8423A97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1E59C-1ECD-732D-9B34-409173B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3995-BDCC-D442-8828-D3F840D0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8298-F4DC-33F6-7839-B2A5E7B3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52E42-4C2B-1E72-E9B1-41CCCB47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9F9B0-DFDB-78D9-F86C-CE8B4D83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DEB5-6329-CEF5-4304-CF3DD908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2FA7D-B9EE-64F6-0935-6250C240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D0CF0-7994-628D-60D4-072C70D6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14BF6-4EAC-10B7-6783-455A2332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CEBE-A8B3-AA94-6E6C-36CD933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1BCA-4874-89DC-4223-8AA23553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53C43-E24F-735E-6D60-5542DF42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53217-3179-DAAB-7358-58A07BDE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8154-A515-41C5-DB07-E1558B39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8C34C-91EF-AC54-BFD0-2829640D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53F3-BC15-0552-7B19-CCA76900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57E7E-0EA7-37E6-FB6A-9200FFAD2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B7728-C281-5206-AB3B-1D03D371D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D133-BAA6-7BDD-05FB-9C5A48A8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FAD57-7EE0-1859-365A-F65F9F08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92E37-4955-9A15-5108-1E82CD1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F6F3E-22CB-EE49-FD88-4A0DCA67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190F-4314-74AC-E5A4-FEDF1078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81F5-A6D9-8BFA-9FB0-55546B02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ED88D-98BC-BA4F-9DD3-682B834C7B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C195-492E-D801-074A-08081F3EE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249A-FF92-080D-F1D5-897A71F00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20s-counties-detail.html" TargetMode="External"/><Relationship Id="rId2" Type="http://schemas.openxmlformats.org/officeDocument/2006/relationships/hyperlink" Target="https://www.kaggle.com/datasets/ruddygunawan/per-capita-income-by-county-2021-vs-educa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F204-F952-B300-FE6E-53085643B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Investigating the Relationship Between Degree Attainment and Per Capita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065F-412F-E2BA-FC32-20A84F57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5026"/>
            <a:ext cx="9144000" cy="1655762"/>
          </a:xfrm>
        </p:spPr>
        <p:txBody>
          <a:bodyPr/>
          <a:lstStyle/>
          <a:p>
            <a:r>
              <a:rPr lang="en-US" i="1" dirty="0"/>
              <a:t>Constantine Zhang</a:t>
            </a:r>
          </a:p>
          <a:p>
            <a:r>
              <a:rPr lang="en-US" i="1" dirty="0"/>
              <a:t>Ha Nguyen</a:t>
            </a:r>
          </a:p>
          <a:p>
            <a:r>
              <a:rPr lang="en-US" i="1" dirty="0"/>
              <a:t>Kemal Ege Sural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4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associate degree from 2016-2020&#10;&#10;AI-generated content may be incorrect.">
            <a:extLst>
              <a:ext uri="{FF2B5EF4-FFF2-40B4-BE49-F238E27FC236}">
                <a16:creationId xmlns:a16="http://schemas.microsoft.com/office/drawing/2014/main" id="{A3DFD866-025A-D77F-2FF9-36301493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200441"/>
            <a:ext cx="9515061" cy="64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BA890B-CB88-29A6-7AE0-5C4472F1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26" y="176951"/>
            <a:ext cx="8920759" cy="65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B5878F7-F569-ED1A-3533-9A6D4BF03E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197B1-339B-311B-7CF7-BE9B1271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49" y="107929"/>
            <a:ext cx="9193566" cy="66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B517-0746-1F20-4C12-CE83BCD19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A5934-A5B8-D0BA-FF93-098042F74F60}"/>
              </a:ext>
            </a:extLst>
          </p:cNvPr>
          <p:cNvSpPr txBox="1"/>
          <p:nvPr/>
        </p:nvSpPr>
        <p:spPr>
          <a:xfrm>
            <a:off x="461736" y="395514"/>
            <a:ext cx="5157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extreme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6CE13-50BD-824A-CB51-56CDAEE3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9922"/>
            <a:ext cx="12192000" cy="291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A03FD-07D6-1A62-8155-0905D92BBECA}"/>
              </a:ext>
            </a:extLst>
          </p:cNvPr>
          <p:cNvSpPr txBox="1"/>
          <p:nvPr/>
        </p:nvSpPr>
        <p:spPr>
          <a:xfrm>
            <a:off x="461736" y="4313208"/>
            <a:ext cx="11459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removing extreme value: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Income (2020):</a:t>
            </a:r>
            <a:r>
              <a:rPr lang="en-US" dirty="0"/>
              <a:t> Central quantiles align reasonably with normality; upper tail still heavy.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Degree counts (2020):</a:t>
            </a:r>
            <a:r>
              <a:rPr lang="en-US" dirty="0"/>
              <a:t> S-curve persists, still markedly right-skewed; trimming reduces extremes but not the structural skew from population size.</a:t>
            </a:r>
          </a:p>
        </p:txBody>
      </p:sp>
    </p:spTree>
    <p:extLst>
      <p:ext uri="{BB962C8B-B14F-4D97-AF65-F5344CB8AC3E}">
        <p14:creationId xmlns:p14="http://schemas.microsoft.com/office/powerpoint/2010/main" val="79329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DEFB0-D577-D9D5-04DC-847B065C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1A63A-F993-2F79-1855-AE631CE5D42E}"/>
              </a:ext>
            </a:extLst>
          </p:cNvPr>
          <p:cNvSpPr txBox="1"/>
          <p:nvPr/>
        </p:nvSpPr>
        <p:spPr>
          <a:xfrm>
            <a:off x="461736" y="395514"/>
            <a:ext cx="5157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extreme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E59DC-2D74-2FE2-10E4-CB9F5A8F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46" y="980289"/>
            <a:ext cx="7712108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0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0A1CC-024D-51BC-EB88-E2348F595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8F0F4A-9AD3-16B7-EE24-6BC577379290}"/>
              </a:ext>
            </a:extLst>
          </p:cNvPr>
          <p:cNvSpPr txBox="1"/>
          <p:nvPr/>
        </p:nvSpPr>
        <p:spPr>
          <a:xfrm>
            <a:off x="461736" y="395514"/>
            <a:ext cx="5157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extreme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2D7AA-AB4A-F390-632C-1AAE9A06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07" y="1114148"/>
            <a:ext cx="8343785" cy="5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 in the state&#10;&#10;AI-generated content may be incorrect.">
            <a:extLst>
              <a:ext uri="{FF2B5EF4-FFF2-40B4-BE49-F238E27FC236}">
                <a16:creationId xmlns:a16="http://schemas.microsoft.com/office/drawing/2014/main" id="{C9255FAE-767E-FFB3-B615-06ABF038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83" y="246336"/>
            <a:ext cx="8705588" cy="63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1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achelor degree&#10;&#10;AI-generated content may be incorrect.">
            <a:extLst>
              <a:ext uri="{FF2B5EF4-FFF2-40B4-BE49-F238E27FC236}">
                <a16:creationId xmlns:a16="http://schemas.microsoft.com/office/drawing/2014/main" id="{F7CFF1CD-8BC7-2D1C-30CD-92B60410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87" y="364629"/>
            <a:ext cx="8171656" cy="61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associate degree from 2016-2020&#10;&#10;AI-generated content may be incorrect.">
            <a:extLst>
              <a:ext uri="{FF2B5EF4-FFF2-40B4-BE49-F238E27FC236}">
                <a16:creationId xmlns:a16="http://schemas.microsoft.com/office/drawing/2014/main" id="{702BFC59-2F60-D1DA-A934-81C58629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212" y="522579"/>
            <a:ext cx="8159130" cy="61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88B0E-5D6B-CAAB-01D3-011481FC5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3C3E4-4D4C-29A8-B402-44A48381F90D}"/>
              </a:ext>
            </a:extLst>
          </p:cNvPr>
          <p:cNvSpPr txBox="1"/>
          <p:nvPr/>
        </p:nvSpPr>
        <p:spPr>
          <a:xfrm>
            <a:off x="461736" y="395514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 Interval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0AED7-D87C-AD51-0442-35C86991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15" t="8237" r="3966" b="7923"/>
          <a:stretch>
            <a:fillRect/>
          </a:stretch>
        </p:blipFill>
        <p:spPr>
          <a:xfrm>
            <a:off x="257235" y="1329813"/>
            <a:ext cx="11839417" cy="41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81B5D-FCF3-79FD-E7FC-4EFF68A946E2}"/>
              </a:ext>
            </a:extLst>
          </p:cNvPr>
          <p:cNvSpPr txBox="1"/>
          <p:nvPr/>
        </p:nvSpPr>
        <p:spPr>
          <a:xfrm>
            <a:off x="461736" y="395514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148E2-4CFC-F71B-5139-B66C76EB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6" y="1234440"/>
            <a:ext cx="11364504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D265F-EF7D-5918-4C16-560706280362}"/>
              </a:ext>
            </a:extLst>
          </p:cNvPr>
          <p:cNvSpPr txBox="1"/>
          <p:nvPr/>
        </p:nvSpPr>
        <p:spPr>
          <a:xfrm>
            <a:off x="266176" y="516790"/>
            <a:ext cx="9679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Capita Income Between Years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6AACA-3753-6F90-1446-4E33183FCEFF}"/>
              </a:ext>
            </a:extLst>
          </p:cNvPr>
          <p:cNvSpPr txBox="1"/>
          <p:nvPr/>
        </p:nvSpPr>
        <p:spPr>
          <a:xfrm>
            <a:off x="266176" y="1703540"/>
            <a:ext cx="101930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ANOVA Test Assumptions: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b="1" dirty="0"/>
              <a:t>Normality</a:t>
            </a:r>
          </a:p>
          <a:p>
            <a:pPr marL="342900" indent="-342900">
              <a:buAutoNum type="arabicPeriod"/>
            </a:pPr>
            <a:endParaRPr lang="en-US" sz="3200" b="1" dirty="0"/>
          </a:p>
          <a:p>
            <a:r>
              <a:rPr lang="en-US" sz="3200" b="1" dirty="0"/>
              <a:t>2. Homogeneity of variances</a:t>
            </a:r>
          </a:p>
          <a:p>
            <a:endParaRPr lang="en-US" sz="3200" b="1" dirty="0"/>
          </a:p>
          <a:p>
            <a:r>
              <a:rPr lang="en-US" sz="3200" b="1" dirty="0"/>
              <a:t>3. Independence of error (Can be assumed when sample is randomly selected)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544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00EA7-63ED-CF8D-E497-6578CC522C01}"/>
              </a:ext>
            </a:extLst>
          </p:cNvPr>
          <p:cNvSpPr txBox="1"/>
          <p:nvPr/>
        </p:nvSpPr>
        <p:spPr>
          <a:xfrm>
            <a:off x="391438" y="366479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Normality</a:t>
            </a:r>
            <a:endParaRPr lang="en-US" sz="3200" dirty="0"/>
          </a:p>
        </p:txBody>
      </p:sp>
      <p:pic>
        <p:nvPicPr>
          <p:cNvPr id="5" name="Picture 4" descr="A graph with a red line&#10;&#10;AI-generated content may be incorrect.">
            <a:extLst>
              <a:ext uri="{FF2B5EF4-FFF2-40B4-BE49-F238E27FC236}">
                <a16:creationId xmlns:a16="http://schemas.microsoft.com/office/drawing/2014/main" id="{90C8DB12-46B3-8CA7-77F5-A357738B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254"/>
            <a:ext cx="6093911" cy="4615841"/>
          </a:xfrm>
          <a:prstGeom prst="rect">
            <a:avLst/>
          </a:prstGeom>
        </p:spPr>
      </p:pic>
      <p:pic>
        <p:nvPicPr>
          <p:cNvPr id="7" name="Picture 6" descr="A graph with a red line&#10;&#10;AI-generated content may be incorrect.">
            <a:extLst>
              <a:ext uri="{FF2B5EF4-FFF2-40B4-BE49-F238E27FC236}">
                <a16:creationId xmlns:a16="http://schemas.microsoft.com/office/drawing/2014/main" id="{6E65D9CD-DEA4-C822-B134-E3431095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07" y="951253"/>
            <a:ext cx="6154455" cy="4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6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402B0E-EEE4-33F7-EEAF-A5D0BB771624}"/>
              </a:ext>
            </a:extLst>
          </p:cNvPr>
          <p:cNvSpPr txBox="1"/>
          <p:nvPr/>
        </p:nvSpPr>
        <p:spPr>
          <a:xfrm>
            <a:off x="178496" y="191114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Homogeneity of variances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3488-C886-4C4D-5DF0-321881B4D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6266"/>
            <a:ext cx="12199829" cy="2445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34755-CEF5-F637-1484-8AAA9DBE776D}"/>
              </a:ext>
            </a:extLst>
          </p:cNvPr>
          <p:cNvSpPr txBox="1"/>
          <p:nvPr/>
        </p:nvSpPr>
        <p:spPr>
          <a:xfrm>
            <a:off x="563670" y="1418176"/>
            <a:ext cx="8993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Null Hypothesis: Variances are equal across years</a:t>
            </a:r>
          </a:p>
          <a:p>
            <a:endParaRPr lang="en-US" sz="3200" dirty="0"/>
          </a:p>
          <a:p>
            <a:r>
              <a:rPr lang="en-US" sz="3200" dirty="0"/>
              <a:t>Alternative Hypothesis: Variances are not equal</a:t>
            </a:r>
          </a:p>
        </p:txBody>
      </p:sp>
    </p:spTree>
    <p:extLst>
      <p:ext uri="{BB962C8B-B14F-4D97-AF65-F5344CB8AC3E}">
        <p14:creationId xmlns:p14="http://schemas.microsoft.com/office/powerpoint/2010/main" val="62374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lue squares&#10;&#10;AI-generated content may be incorrect.">
            <a:extLst>
              <a:ext uri="{FF2B5EF4-FFF2-40B4-BE49-F238E27FC236}">
                <a16:creationId xmlns:a16="http://schemas.microsoft.com/office/drawing/2014/main" id="{060B7FE0-5D16-C642-8289-2ADA180D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06" y="449179"/>
            <a:ext cx="7946188" cy="59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6F479-C645-5EAF-5F9B-851D192457EF}"/>
              </a:ext>
            </a:extLst>
          </p:cNvPr>
          <p:cNvSpPr txBox="1"/>
          <p:nvPr/>
        </p:nvSpPr>
        <p:spPr>
          <a:xfrm>
            <a:off x="461736" y="395514"/>
            <a:ext cx="391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Distributions</a:t>
            </a:r>
          </a:p>
        </p:txBody>
      </p:sp>
      <p:pic>
        <p:nvPicPr>
          <p:cNvPr id="6" name="Content Placeholder 5" descr="A graph of a number of income&#10;&#10;AI-generated content may be incorrect.">
            <a:extLst>
              <a:ext uri="{FF2B5EF4-FFF2-40B4-BE49-F238E27FC236}">
                <a16:creationId xmlns:a16="http://schemas.microsoft.com/office/drawing/2014/main" id="{2A8FAB7F-3780-B98B-7488-E1CC7A6B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679"/>
          <a:stretch>
            <a:fillRect/>
          </a:stretch>
        </p:blipFill>
        <p:spPr>
          <a:xfrm>
            <a:off x="0" y="1108039"/>
            <a:ext cx="5550946" cy="5626248"/>
          </a:xfrm>
          <a:prstGeom prst="rect">
            <a:avLst/>
          </a:prstGeom>
        </p:spPr>
      </p:pic>
      <p:pic>
        <p:nvPicPr>
          <p:cNvPr id="8" name="Picture 7" descr="A green and red line graph&#10;&#10;AI-generated content may be incorrect.">
            <a:extLst>
              <a:ext uri="{FF2B5EF4-FFF2-40B4-BE49-F238E27FC236}">
                <a16:creationId xmlns:a16="http://schemas.microsoft.com/office/drawing/2014/main" id="{7AEBE5A4-0124-D007-0E26-8D8129E1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099" y="1108039"/>
            <a:ext cx="6424377" cy="56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1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99618043-85C0-E9A1-BC54-1753BCED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982"/>
          <a:stretch>
            <a:fillRect/>
          </a:stretch>
        </p:blipFill>
        <p:spPr>
          <a:xfrm>
            <a:off x="461736" y="1574257"/>
            <a:ext cx="6534150" cy="636258"/>
          </a:xfrm>
          <a:prstGeom prst="rect">
            <a:avLst/>
          </a:prstGeom>
        </p:spPr>
      </p:pic>
      <p:pic>
        <p:nvPicPr>
          <p:cNvPr id="4" name="Picture 3" descr="A graph of a bachelor's degree distribution&#10;&#10;AI-generated content may be incorrect.">
            <a:extLst>
              <a:ext uri="{FF2B5EF4-FFF2-40B4-BE49-F238E27FC236}">
                <a16:creationId xmlns:a16="http://schemas.microsoft.com/office/drawing/2014/main" id="{82AFF492-877D-17AD-12AC-5DCE311A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7" y="2204356"/>
            <a:ext cx="5747493" cy="4653644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DEB41E9-94AB-64D7-5F9B-937925B6EB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939"/>
          <a:stretch>
            <a:fillRect/>
          </a:stretch>
        </p:blipFill>
        <p:spPr>
          <a:xfrm>
            <a:off x="6444507" y="1574257"/>
            <a:ext cx="5747493" cy="636258"/>
          </a:xfrm>
          <a:prstGeom prst="rect">
            <a:avLst/>
          </a:prstGeom>
        </p:spPr>
      </p:pic>
      <p:pic>
        <p:nvPicPr>
          <p:cNvPr id="8" name="Picture 7" descr="A graph of a number of squares&#10;&#10;AI-generated content may be incorrect.">
            <a:extLst>
              <a:ext uri="{FF2B5EF4-FFF2-40B4-BE49-F238E27FC236}">
                <a16:creationId xmlns:a16="http://schemas.microsoft.com/office/drawing/2014/main" id="{82DAA2B3-8F5B-983F-6463-35F69B512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29" y="2204356"/>
            <a:ext cx="5847474" cy="4653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229F1-C8DD-025F-84D0-EBF2C0AFCE88}"/>
              </a:ext>
            </a:extLst>
          </p:cNvPr>
          <p:cNvSpPr txBox="1"/>
          <p:nvPr/>
        </p:nvSpPr>
        <p:spPr>
          <a:xfrm>
            <a:off x="461736" y="395514"/>
            <a:ext cx="3176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B1729-B73C-0820-E081-3B374807D367}"/>
              </a:ext>
            </a:extLst>
          </p:cNvPr>
          <p:cNvSpPr txBox="1"/>
          <p:nvPr/>
        </p:nvSpPr>
        <p:spPr>
          <a:xfrm>
            <a:off x="461736" y="1194016"/>
            <a:ext cx="45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Personal Income vs. Bachelor degree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1499D-A322-72D8-36DA-CBA25DDC9849}"/>
              </a:ext>
            </a:extLst>
          </p:cNvPr>
          <p:cNvSpPr txBox="1"/>
          <p:nvPr/>
        </p:nvSpPr>
        <p:spPr>
          <a:xfrm>
            <a:off x="5572461" y="1129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E79E9-80F9-8C76-0E65-81F0FF2391F8}"/>
              </a:ext>
            </a:extLst>
          </p:cNvPr>
          <p:cNvSpPr txBox="1"/>
          <p:nvPr/>
        </p:nvSpPr>
        <p:spPr>
          <a:xfrm>
            <a:off x="6444507" y="1195359"/>
            <a:ext cx="461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Personal Income vs. Associate degree</a:t>
            </a:r>
          </a:p>
        </p:txBody>
      </p:sp>
    </p:spTree>
    <p:extLst>
      <p:ext uri="{BB962C8B-B14F-4D97-AF65-F5344CB8AC3E}">
        <p14:creationId xmlns:p14="http://schemas.microsoft.com/office/powerpoint/2010/main" val="392648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FAA6C-C120-C1D3-8FB0-21E03A027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D9041A-EF35-BD7E-9D9B-441F924E1670}"/>
              </a:ext>
            </a:extLst>
          </p:cNvPr>
          <p:cNvSpPr txBox="1"/>
          <p:nvPr/>
        </p:nvSpPr>
        <p:spPr>
          <a:xfrm>
            <a:off x="461736" y="395514"/>
            <a:ext cx="3176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1E1E-6A3C-E742-0BA7-3821B1104C97}"/>
              </a:ext>
            </a:extLst>
          </p:cNvPr>
          <p:cNvSpPr txBox="1"/>
          <p:nvPr/>
        </p:nvSpPr>
        <p:spPr>
          <a:xfrm>
            <a:off x="461736" y="1134773"/>
            <a:ext cx="346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Personal Income vs. 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A05-C604-B110-D755-5E3A3302B9C5}"/>
              </a:ext>
            </a:extLst>
          </p:cNvPr>
          <p:cNvSpPr txBox="1"/>
          <p:nvPr/>
        </p:nvSpPr>
        <p:spPr>
          <a:xfrm>
            <a:off x="461736" y="1534883"/>
            <a:ext cx="5516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Hypotheses</a:t>
            </a:r>
          </a:p>
          <a:p>
            <a:r>
              <a:rPr lang="en-US" dirty="0"/>
              <a:t>H0: Gender composition is the same in every income quartile</a:t>
            </a:r>
          </a:p>
          <a:p>
            <a:r>
              <a:rPr lang="en-US" dirty="0"/>
              <a:t>H1: Gender composition differs for at least one income quartile.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5476A-8AC6-987C-BB88-8994BD9C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6" y="3166695"/>
            <a:ext cx="5052096" cy="107647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340DA83-D9EF-0D31-C155-281C3BF4D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85267"/>
              </p:ext>
            </p:extLst>
          </p:nvPr>
        </p:nvGraphicFramePr>
        <p:xfrm>
          <a:off x="461736" y="4476534"/>
          <a:ext cx="5516154" cy="2103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38718">
                  <a:extLst>
                    <a:ext uri="{9D8B030D-6E8A-4147-A177-3AD203B41FA5}">
                      <a16:colId xmlns:a16="http://schemas.microsoft.com/office/drawing/2014/main" val="3517993907"/>
                    </a:ext>
                  </a:extLst>
                </a:gridCol>
                <a:gridCol w="1838718">
                  <a:extLst>
                    <a:ext uri="{9D8B030D-6E8A-4147-A177-3AD203B41FA5}">
                      <a16:colId xmlns:a16="http://schemas.microsoft.com/office/drawing/2014/main" val="98985856"/>
                    </a:ext>
                  </a:extLst>
                </a:gridCol>
                <a:gridCol w="1838718">
                  <a:extLst>
                    <a:ext uri="{9D8B030D-6E8A-4147-A177-3AD203B41FA5}">
                      <a16:colId xmlns:a16="http://schemas.microsoft.com/office/drawing/2014/main" val="2839522248"/>
                    </a:ext>
                  </a:extLst>
                </a:gridCol>
              </a:tblGrid>
              <a:tr h="358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Share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Share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62382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r>
                        <a:rPr lang="en-US" dirty="0"/>
                        <a:t>Q1 (Lowest)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38220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00623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61539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r>
                        <a:rPr lang="en-US" dirty="0"/>
                        <a:t>Q4 (highest)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388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49B8D93-5FF4-F07E-A334-9C4BB69F6A65}"/>
              </a:ext>
            </a:extLst>
          </p:cNvPr>
          <p:cNvSpPr txBox="1"/>
          <p:nvPr/>
        </p:nvSpPr>
        <p:spPr>
          <a:xfrm>
            <a:off x="6294846" y="1134773"/>
            <a:ext cx="3010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Personal Income vs. 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1A91F-B77A-8880-58D5-C9DC6438B861}"/>
              </a:ext>
            </a:extLst>
          </p:cNvPr>
          <p:cNvSpPr txBox="1"/>
          <p:nvPr/>
        </p:nvSpPr>
        <p:spPr>
          <a:xfrm>
            <a:off x="6294846" y="1534883"/>
            <a:ext cx="5516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Hypotheses</a:t>
            </a:r>
          </a:p>
          <a:p>
            <a:r>
              <a:rPr lang="en-US" dirty="0"/>
              <a:t>H0: Income-quartile and median-age–quartile are independent (county counts spread the same)</a:t>
            </a:r>
          </a:p>
          <a:p>
            <a:r>
              <a:rPr lang="en-US" dirty="0"/>
              <a:t>H1: Median age differs for at least one income quartile.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6236D4-231F-A00B-0056-936F988A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46" y="3252715"/>
            <a:ext cx="407726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9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81511-3DC7-7838-41D6-CC52BC508D0E}"/>
              </a:ext>
            </a:extLst>
          </p:cNvPr>
          <p:cNvSpPr txBox="1"/>
          <p:nvPr/>
        </p:nvSpPr>
        <p:spPr>
          <a:xfrm>
            <a:off x="461736" y="395514"/>
            <a:ext cx="2094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265B2-8897-15E8-1713-F36A0EAAA9DA}"/>
              </a:ext>
            </a:extLst>
          </p:cNvPr>
          <p:cNvSpPr txBox="1"/>
          <p:nvPr/>
        </p:nvSpPr>
        <p:spPr>
          <a:xfrm>
            <a:off x="461736" y="1331287"/>
            <a:ext cx="898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Gunawan, R. (2021).</a:t>
            </a:r>
            <a:r>
              <a:rPr lang="en-US" dirty="0"/>
              <a:t> </a:t>
            </a:r>
            <a:r>
              <a:rPr lang="en-US" i="1" dirty="0"/>
              <a:t>Per Capita Income by County 2021 vs. Education</a:t>
            </a:r>
            <a:r>
              <a:rPr lang="en-US" dirty="0"/>
              <a:t> [Data Set]. Kaggle. Retrieved from </a:t>
            </a:r>
            <a:r>
              <a:rPr lang="en-US" dirty="0">
                <a:hlinkClick r:id="rId2"/>
              </a:rPr>
              <a:t>https://www.kaggle.com/datasets/ruddygunawan/per-capita-income-by-county-2021-vs-education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CA1F0-EDF0-C3CE-48AB-23EA2F1AE3DC}"/>
              </a:ext>
            </a:extLst>
          </p:cNvPr>
          <p:cNvSpPr txBox="1"/>
          <p:nvPr/>
        </p:nvSpPr>
        <p:spPr>
          <a:xfrm>
            <a:off x="461736" y="2605615"/>
            <a:ext cx="8983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U.S. Census Bureau.</a:t>
            </a:r>
            <a:r>
              <a:rPr lang="en-US" dirty="0"/>
              <a:t> (2023). </a:t>
            </a:r>
            <a:r>
              <a:rPr lang="en-US" i="1" dirty="0"/>
              <a:t>County Population Totals: 2020-2023</a:t>
            </a:r>
            <a:r>
              <a:rPr lang="en-US" dirty="0"/>
              <a:t> [Data Table]. Retrieved from </a:t>
            </a:r>
            <a:r>
              <a:rPr lang="en-US" dirty="0">
                <a:hlinkClick r:id="rId3"/>
              </a:rPr>
              <a:t>https://www.census.gov/data/tables/time-series/demo/popest/2020s-counties-detail.html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2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26615-67A6-B4AB-5B02-F9265917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4A05B0-2CCA-5563-A8B2-C86BCB89774E}"/>
              </a:ext>
            </a:extLst>
          </p:cNvPr>
          <p:cNvSpPr txBox="1"/>
          <p:nvPr/>
        </p:nvSpPr>
        <p:spPr>
          <a:xfrm>
            <a:off x="461736" y="395514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we know about this data set?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A13-DC53-DF4D-3F45-B0A0F1BE223B}"/>
              </a:ext>
            </a:extLst>
          </p:cNvPr>
          <p:cNvSpPr txBox="1"/>
          <p:nvPr/>
        </p:nvSpPr>
        <p:spPr>
          <a:xfrm>
            <a:off x="461736" y="1219201"/>
            <a:ext cx="1119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Unit of observation:</a:t>
            </a:r>
            <a:r>
              <a:rPr lang="en-US" sz="2000" dirty="0"/>
              <a:t> U.S. county (identified by </a:t>
            </a:r>
            <a:r>
              <a:rPr lang="en-US" sz="2000" dirty="0" err="1"/>
              <a:t>county_FIPS</a:t>
            </a:r>
            <a:r>
              <a:rPr lang="en-US" sz="2000" dirty="0"/>
              <a:t>, with state and county names).</a:t>
            </a:r>
          </a:p>
          <a:p>
            <a:endParaRPr lang="en-US" sz="2000" dirty="0"/>
          </a:p>
          <a:p>
            <a:r>
              <a:rPr lang="en-US" sz="2000" b="1" dirty="0"/>
              <a:t>Size:</a:t>
            </a:r>
            <a:r>
              <a:rPr lang="en-US" sz="2000" dirty="0"/>
              <a:t> </a:t>
            </a:r>
            <a:r>
              <a:rPr lang="en-US" sz="2000" b="1" dirty="0"/>
              <a:t>3,006 rows × 17 columns</a:t>
            </a:r>
          </a:p>
          <a:p>
            <a:endParaRPr lang="en-US" sz="2000" dirty="0"/>
          </a:p>
          <a:p>
            <a:r>
              <a:rPr lang="en-US" sz="2000" b="1" dirty="0"/>
              <a:t>Variables: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Education (levels):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 &amp; age structure</a:t>
            </a:r>
          </a:p>
        </p:txBody>
      </p:sp>
    </p:spTree>
    <p:extLst>
      <p:ext uri="{BB962C8B-B14F-4D97-AF65-F5344CB8AC3E}">
        <p14:creationId xmlns:p14="http://schemas.microsoft.com/office/powerpoint/2010/main" val="144643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467A9-F27E-ADE3-2AD4-90748BC2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5BF9D2-BA99-BA7B-C591-F4F93906A57C}"/>
              </a:ext>
            </a:extLst>
          </p:cNvPr>
          <p:cNvSpPr txBox="1"/>
          <p:nvPr/>
        </p:nvSpPr>
        <p:spPr>
          <a:xfrm>
            <a:off x="461736" y="395514"/>
            <a:ext cx="2581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EDD72-E6A5-26F0-B5C8-88F9017F4899}"/>
              </a:ext>
            </a:extLst>
          </p:cNvPr>
          <p:cNvSpPr txBox="1"/>
          <p:nvPr/>
        </p:nvSpPr>
        <p:spPr>
          <a:xfrm>
            <a:off x="545621" y="1539860"/>
            <a:ext cx="112024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/>
              <a:t>Return of education on income, controlling for population &amp; age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A55FF-BAE5-B077-059A-E3DD55658E6A}"/>
              </a:ext>
            </a:extLst>
          </p:cNvPr>
          <p:cNvSpPr txBox="1"/>
          <p:nvPr/>
        </p:nvSpPr>
        <p:spPr>
          <a:xfrm>
            <a:off x="545621" y="2711989"/>
            <a:ext cx="11315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Data </a:t>
            </a:r>
            <a:r>
              <a:rPr lang="en-US" b="1" dirty="0"/>
              <a:t>l</a:t>
            </a:r>
            <a:r>
              <a:rPr lang="en-US" sz="1800" b="1" dirty="0"/>
              <a:t>imitations: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Incomplete coverage</a:t>
            </a:r>
            <a:r>
              <a:rPr lang="en-US" sz="1800" dirty="0"/>
              <a:t> (3,006 counties ≠ full national universe)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Uneven time alignment:</a:t>
            </a:r>
            <a:r>
              <a:rPr lang="en-US" sz="1800" dirty="0"/>
              <a:t> income is by single years (2019–2021), while education variables are multi-year aggregates (2016–2020)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Additional useful information: </a:t>
            </a:r>
            <a:r>
              <a:rPr lang="en-US" sz="1800" dirty="0"/>
              <a:t>race, number of firms in a county, spending on education per capita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8437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85EFF-98A6-F227-1035-572FDC81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9EBC5-ACE6-AE42-C249-ED3EAE489778}"/>
              </a:ext>
            </a:extLst>
          </p:cNvPr>
          <p:cNvSpPr txBox="1"/>
          <p:nvPr/>
        </p:nvSpPr>
        <p:spPr>
          <a:xfrm>
            <a:off x="461736" y="395514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C09E6-0F88-0C84-75E3-AB3C0AB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0" y="1113792"/>
            <a:ext cx="5922286" cy="5613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831035-B0F9-D51B-F088-A270599F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924"/>
          <a:stretch>
            <a:fillRect/>
          </a:stretch>
        </p:blipFill>
        <p:spPr>
          <a:xfrm>
            <a:off x="6014906" y="1210339"/>
            <a:ext cx="600338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9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50F1EF00-FF36-5FE2-3A17-ACFCB783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8" y="643466"/>
            <a:ext cx="6629441" cy="5966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CA9B4-B8A9-312E-04A1-1DD11E43773A}"/>
              </a:ext>
            </a:extLst>
          </p:cNvPr>
          <p:cNvSpPr txBox="1"/>
          <p:nvPr/>
        </p:nvSpPr>
        <p:spPr>
          <a:xfrm>
            <a:off x="7209329" y="1487842"/>
            <a:ext cx="528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are selected by median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9F697-E62B-172F-B1B7-80BD1A97C737}"/>
              </a:ext>
            </a:extLst>
          </p:cNvPr>
          <p:cNvSpPr txBox="1"/>
          <p:nvPr/>
        </p:nvSpPr>
        <p:spPr>
          <a:xfrm>
            <a:off x="7209329" y="3198166"/>
            <a:ext cx="456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box shows range of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CACAA-1283-8EF6-A0A2-99671CF27632}"/>
              </a:ext>
            </a:extLst>
          </p:cNvPr>
          <p:cNvSpPr txBox="1"/>
          <p:nvPr/>
        </p:nvSpPr>
        <p:spPr>
          <a:xfrm>
            <a:off x="7209329" y="4788787"/>
            <a:ext cx="4906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indicates wealthy counties</a:t>
            </a:r>
          </a:p>
        </p:txBody>
      </p:sp>
    </p:spTree>
    <p:extLst>
      <p:ext uri="{BB962C8B-B14F-4D97-AF65-F5344CB8AC3E}">
        <p14:creationId xmlns:p14="http://schemas.microsoft.com/office/powerpoint/2010/main" val="172860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09FBB-BD43-76DC-7917-A120C21E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1B393-9F33-1479-1DAE-DAA8C1639076}"/>
              </a:ext>
            </a:extLst>
          </p:cNvPr>
          <p:cNvSpPr txBox="1"/>
          <p:nvPr/>
        </p:nvSpPr>
        <p:spPr>
          <a:xfrm>
            <a:off x="461736" y="303235"/>
            <a:ext cx="3969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for Normality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879EF6-439E-83C8-2AF7-3F8ED227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00" b="4587"/>
          <a:stretch>
            <a:fillRect/>
          </a:stretch>
        </p:blipFill>
        <p:spPr>
          <a:xfrm>
            <a:off x="33996" y="1186482"/>
            <a:ext cx="12124007" cy="3006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C80A17-5899-D78E-05F1-EFB131698E3B}"/>
              </a:ext>
            </a:extLst>
          </p:cNvPr>
          <p:cNvSpPr txBox="1"/>
          <p:nvPr/>
        </p:nvSpPr>
        <p:spPr>
          <a:xfrm>
            <a:off x="402672" y="4276322"/>
            <a:ext cx="11660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Per-capita income (2020): points bend above the line in the upper tail. Mild deviation in lower tail.</a:t>
            </a:r>
          </a:p>
          <a:p>
            <a:r>
              <a:rPr lang="en-US" dirty="0"/>
              <a:t>→ positive skew / heavy right tail (a few very high-income counties). </a:t>
            </a:r>
          </a:p>
          <a:p>
            <a:endParaRPr lang="en-US" dirty="0"/>
          </a:p>
          <a:p>
            <a:r>
              <a:rPr lang="en-US" dirty="0"/>
              <a:t>Bachelor/Associate numbers (2016–2020): extreme curvature and long upper tails. Many dots are piled near zero </a:t>
            </a:r>
          </a:p>
          <a:p>
            <a:r>
              <a:rPr lang="en-US" dirty="0"/>
              <a:t>→ lots of small counties + a few huge metros. </a:t>
            </a:r>
          </a:p>
        </p:txBody>
      </p:sp>
    </p:spTree>
    <p:extLst>
      <p:ext uri="{BB962C8B-B14F-4D97-AF65-F5344CB8AC3E}">
        <p14:creationId xmlns:p14="http://schemas.microsoft.com/office/powerpoint/2010/main" val="38673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E9516D58-B60B-F812-63D7-216F067B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9" y="355404"/>
            <a:ext cx="9276522" cy="61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6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achelor degree from 2016-2020&#10;&#10;AI-generated content may be incorrect.">
            <a:extLst>
              <a:ext uri="{FF2B5EF4-FFF2-40B4-BE49-F238E27FC236}">
                <a16:creationId xmlns:a16="http://schemas.microsoft.com/office/drawing/2014/main" id="{38BAFD42-545A-2035-E2DE-10A2429D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81" y="137996"/>
            <a:ext cx="8776010" cy="65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9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686</Words>
  <Application>Microsoft Office PowerPoint</Application>
  <PresentationFormat>Widescreen</PresentationFormat>
  <Paragraphs>98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Times New Roman</vt:lpstr>
      <vt:lpstr>Office Theme</vt:lpstr>
      <vt:lpstr>Investigating the Relationship Between Degree Attainment and Per Capita Income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Sural, Kemal E</dc:creator>
  <cp:lastModifiedBy>Constantine Zhang</cp:lastModifiedBy>
  <cp:revision>10</cp:revision>
  <dcterms:created xsi:type="dcterms:W3CDTF">2025-10-15T18:22:44Z</dcterms:created>
  <dcterms:modified xsi:type="dcterms:W3CDTF">2025-10-16T20:13:16Z</dcterms:modified>
</cp:coreProperties>
</file>