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9" r:id="rId12"/>
    <p:sldId id="25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35"/>
  </p:normalViewPr>
  <p:slideViewPr>
    <p:cSldViewPr snapToGrid="0">
      <p:cViewPr varScale="1">
        <p:scale>
          <a:sx n="59" d="100"/>
          <a:sy n="59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C0C1-D0F9-6D56-D4E5-4EFB3D30E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05FF-B689-BA37-0978-BBF46A2A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42B2-8546-2912-C254-D7D3A604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5901-EE48-FAA4-F427-D01F8BDC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19B0-322D-19C2-0EA3-FEA788D0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B48F-67B6-96C4-6336-E7F836CE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EE289-6A8B-95EF-3536-F0EDECC0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8E787-9F87-60B9-0096-B7B0B48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CC92-640C-9453-D69E-CA376CD1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11D0-BA4F-E5C2-CA1B-8A87C86E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C619F-5A6F-4C70-6594-0872C95C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1554B-9A39-9F2C-FE5B-64822CA3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7359-CC42-4413-3337-D8BCFBE0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2FE5-847E-9DB0-26BC-3835C402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AA53-1A0A-4273-C40E-DE0C299E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8AD5-5A14-709B-E690-01661C63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FBA4-42C1-A88E-D32C-3BAAEBBF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02378-7BC6-D00C-5617-AB943AE7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3D55-6B1E-D0F2-9B3F-C57FDAE5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65E9-2737-5167-6A47-F83A1386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DEAF-C92E-4DA9-E632-D927D213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B2F6-1179-D6AB-9026-9271EB24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D1B7-9299-78C0-BD75-56E2B331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CD30-4DD4-A26F-20C4-1D212106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4DFA-17EE-4526-8C19-36569DD9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2D4A-13A2-78B8-E2EB-18356EF7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1237-A018-C6E0-C4E2-204D933D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EEC4-BBE7-1764-D23F-0ABBF2D5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A9733-52C6-45FA-888D-2BC676CE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EDDF-C95B-6C5B-4B1F-7211A72D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181D9-9149-6493-F148-97A9F55D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8D17-F431-E98E-4437-AA9A8CE2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C748-3BB5-8034-D934-452ADD1E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2FF8B-3630-FF28-F332-986C052AA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D364B-BC6B-FE72-E9DF-48CD7D4F0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C9C94-6459-BE83-A309-4C2695055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6CB17-5AD8-90B8-5BBE-E8423A97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1E59C-1ECD-732D-9B34-409173BF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13995-BDCC-D442-8828-D3F840D0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8298-F4DC-33F6-7839-B2A5E7B3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52E42-4C2B-1E72-E9B1-41CCCB47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9F9B0-DFDB-78D9-F86C-CE8B4D83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6DEB5-6329-CEF5-4304-CF3DD908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2FA7D-B9EE-64F6-0935-6250C240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D0CF0-7994-628D-60D4-072C70D6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14BF6-4EAC-10B7-6783-455A2332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CEBE-A8B3-AA94-6E6C-36CD9337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1BCA-4874-89DC-4223-8AA23553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53C43-E24F-735E-6D60-5542DF42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53217-3179-DAAB-7358-58A07BDE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38154-A515-41C5-DB07-E1558B39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8C34C-91EF-AC54-BFD0-2829640D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53F3-BC15-0552-7B19-CCA76900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57E7E-0EA7-37E6-FB6A-9200FFAD2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B7728-C281-5206-AB3B-1D03D371D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D133-BAA6-7BDD-05FB-9C5A48A8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FAD57-7EE0-1859-365A-F65F9F08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92E37-4955-9A15-5108-1E82CD1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F6F3E-22CB-EE49-FD88-4A0DCA67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190F-4314-74AC-E5A4-FEDF1078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81F5-A6D9-8BFA-9FB0-55546B02D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ED88D-98BC-BA4F-9DD3-682B834C7B4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C195-492E-D801-074A-08081F3EE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249A-FF92-080D-F1D5-897A71F00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E863C-DDCF-D14F-AD91-392EE22F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time-series/demo/popest/2020s-counties-detail.html" TargetMode="External"/><Relationship Id="rId2" Type="http://schemas.openxmlformats.org/officeDocument/2006/relationships/hyperlink" Target="https://www.kaggle.com/datasets/ruddygunawan/per-capita-income-by-county-2021-vs-educa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F204-F952-B300-FE6E-53085643B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Investigating the Relationship Between Degree Attainment and Per Capita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065F-412F-E2BA-FC32-20A84F578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5026"/>
            <a:ext cx="9144000" cy="1655762"/>
          </a:xfrm>
        </p:spPr>
        <p:txBody>
          <a:bodyPr/>
          <a:lstStyle/>
          <a:p>
            <a:r>
              <a:rPr lang="en-US" i="1" dirty="0"/>
              <a:t>Constantine Zhang</a:t>
            </a:r>
          </a:p>
          <a:p>
            <a:r>
              <a:rPr lang="en-US" i="1" dirty="0"/>
              <a:t>Ha Nguyen</a:t>
            </a:r>
          </a:p>
          <a:p>
            <a:r>
              <a:rPr lang="en-US" i="1" dirty="0"/>
              <a:t>Kemal Ege Sural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4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number of associate degree from 2016-2020&#10;&#10;AI-generated content may be incorrect.">
            <a:extLst>
              <a:ext uri="{FF2B5EF4-FFF2-40B4-BE49-F238E27FC236}">
                <a16:creationId xmlns:a16="http://schemas.microsoft.com/office/drawing/2014/main" id="{A3DFD866-025A-D77F-2FF9-36301493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57" y="1502228"/>
            <a:ext cx="7892143" cy="5355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86555C-A796-2655-F57E-20180B8C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401"/>
            <a:ext cx="9135750" cy="952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8C13A-2577-2009-6DD1-F0028C5F962A}"/>
              </a:ext>
            </a:extLst>
          </p:cNvPr>
          <p:cNvSpPr txBox="1"/>
          <p:nvPr/>
        </p:nvSpPr>
        <p:spPr>
          <a:xfrm>
            <a:off x="97972" y="1318736"/>
            <a:ext cx="37011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 Hypothesis: The Mean number of associate’s degrees between states is the same in 2020.</a:t>
            </a:r>
          </a:p>
          <a:p>
            <a:endParaRPr lang="en-US" dirty="0"/>
          </a:p>
          <a:p>
            <a:r>
              <a:rPr lang="en-US" dirty="0"/>
              <a:t>Alternative Hypothesis:  At least one state has a different mean number of associate’s degrees in 2020.</a:t>
            </a:r>
          </a:p>
        </p:txBody>
      </p:sp>
    </p:spTree>
    <p:extLst>
      <p:ext uri="{BB962C8B-B14F-4D97-AF65-F5344CB8AC3E}">
        <p14:creationId xmlns:p14="http://schemas.microsoft.com/office/powerpoint/2010/main" val="8549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6F479-C645-5EAF-5F9B-851D192457EF}"/>
              </a:ext>
            </a:extLst>
          </p:cNvPr>
          <p:cNvSpPr txBox="1"/>
          <p:nvPr/>
        </p:nvSpPr>
        <p:spPr>
          <a:xfrm>
            <a:off x="461736" y="395514"/>
            <a:ext cx="3911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Distributions</a:t>
            </a:r>
          </a:p>
        </p:txBody>
      </p:sp>
      <p:pic>
        <p:nvPicPr>
          <p:cNvPr id="6" name="Content Placeholder 5" descr="A graph of a number of income&#10;&#10;AI-generated content may be incorrect.">
            <a:extLst>
              <a:ext uri="{FF2B5EF4-FFF2-40B4-BE49-F238E27FC236}">
                <a16:creationId xmlns:a16="http://schemas.microsoft.com/office/drawing/2014/main" id="{2A8FAB7F-3780-B98B-7488-E1CC7A6B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679"/>
          <a:stretch>
            <a:fillRect/>
          </a:stretch>
        </p:blipFill>
        <p:spPr>
          <a:xfrm>
            <a:off x="0" y="1108039"/>
            <a:ext cx="5550946" cy="5626248"/>
          </a:xfrm>
          <a:prstGeom prst="rect">
            <a:avLst/>
          </a:prstGeom>
        </p:spPr>
      </p:pic>
      <p:pic>
        <p:nvPicPr>
          <p:cNvPr id="8" name="Picture 7" descr="A green and red line graph&#10;&#10;AI-generated content may be incorrect.">
            <a:extLst>
              <a:ext uri="{FF2B5EF4-FFF2-40B4-BE49-F238E27FC236}">
                <a16:creationId xmlns:a16="http://schemas.microsoft.com/office/drawing/2014/main" id="{7AEBE5A4-0124-D007-0E26-8D8129E1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099" y="1108039"/>
            <a:ext cx="6424377" cy="56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99618043-85C0-E9A1-BC54-1753BCED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982"/>
          <a:stretch>
            <a:fillRect/>
          </a:stretch>
        </p:blipFill>
        <p:spPr>
          <a:xfrm>
            <a:off x="461736" y="1574257"/>
            <a:ext cx="6534150" cy="636258"/>
          </a:xfrm>
          <a:prstGeom prst="rect">
            <a:avLst/>
          </a:prstGeom>
        </p:spPr>
      </p:pic>
      <p:pic>
        <p:nvPicPr>
          <p:cNvPr id="4" name="Picture 3" descr="A graph of a bachelor's degree distribution&#10;&#10;AI-generated content may be incorrect.">
            <a:extLst>
              <a:ext uri="{FF2B5EF4-FFF2-40B4-BE49-F238E27FC236}">
                <a16:creationId xmlns:a16="http://schemas.microsoft.com/office/drawing/2014/main" id="{82AFF492-877D-17AD-12AC-5DCE311A3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7" y="2204356"/>
            <a:ext cx="5747493" cy="4653644"/>
          </a:xfrm>
          <a:prstGeom prst="rect">
            <a:avLst/>
          </a:prstGeom>
        </p:spPr>
      </p:pic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DEB41E9-94AB-64D7-5F9B-937925B6EB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939"/>
          <a:stretch>
            <a:fillRect/>
          </a:stretch>
        </p:blipFill>
        <p:spPr>
          <a:xfrm>
            <a:off x="6444507" y="1574257"/>
            <a:ext cx="5747493" cy="636258"/>
          </a:xfrm>
          <a:prstGeom prst="rect">
            <a:avLst/>
          </a:prstGeom>
        </p:spPr>
      </p:pic>
      <p:pic>
        <p:nvPicPr>
          <p:cNvPr id="8" name="Picture 7" descr="A graph of a number of squares&#10;&#10;AI-generated content may be incorrect.">
            <a:extLst>
              <a:ext uri="{FF2B5EF4-FFF2-40B4-BE49-F238E27FC236}">
                <a16:creationId xmlns:a16="http://schemas.microsoft.com/office/drawing/2014/main" id="{82DAA2B3-8F5B-983F-6463-35F69B512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229" y="2204356"/>
            <a:ext cx="5847474" cy="4653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C229F1-C8DD-025F-84D0-EBF2C0AFCE88}"/>
              </a:ext>
            </a:extLst>
          </p:cNvPr>
          <p:cNvSpPr txBox="1"/>
          <p:nvPr/>
        </p:nvSpPr>
        <p:spPr>
          <a:xfrm>
            <a:off x="461736" y="395514"/>
            <a:ext cx="3176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Chi-Squares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B1729-B73C-0820-E081-3B374807D367}"/>
              </a:ext>
            </a:extLst>
          </p:cNvPr>
          <p:cNvSpPr txBox="1"/>
          <p:nvPr/>
        </p:nvSpPr>
        <p:spPr>
          <a:xfrm>
            <a:off x="461736" y="1194016"/>
            <a:ext cx="451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Personal Income vs. Bachelor degree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1499D-A322-72D8-36DA-CBA25DDC9849}"/>
              </a:ext>
            </a:extLst>
          </p:cNvPr>
          <p:cNvSpPr txBox="1"/>
          <p:nvPr/>
        </p:nvSpPr>
        <p:spPr>
          <a:xfrm>
            <a:off x="5572461" y="1129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6E79E9-80F9-8C76-0E65-81F0FF2391F8}"/>
              </a:ext>
            </a:extLst>
          </p:cNvPr>
          <p:cNvSpPr txBox="1"/>
          <p:nvPr/>
        </p:nvSpPr>
        <p:spPr>
          <a:xfrm>
            <a:off x="6444507" y="1195359"/>
            <a:ext cx="461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Personal Income vs. Associate degree</a:t>
            </a:r>
          </a:p>
        </p:txBody>
      </p:sp>
    </p:spTree>
    <p:extLst>
      <p:ext uri="{BB962C8B-B14F-4D97-AF65-F5344CB8AC3E}">
        <p14:creationId xmlns:p14="http://schemas.microsoft.com/office/powerpoint/2010/main" val="392648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C81511-3DC7-7838-41D6-CC52BC508D0E}"/>
              </a:ext>
            </a:extLst>
          </p:cNvPr>
          <p:cNvSpPr txBox="1"/>
          <p:nvPr/>
        </p:nvSpPr>
        <p:spPr>
          <a:xfrm>
            <a:off x="461736" y="395514"/>
            <a:ext cx="2094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265B2-8897-15E8-1713-F36A0EAAA9DA}"/>
              </a:ext>
            </a:extLst>
          </p:cNvPr>
          <p:cNvSpPr txBox="1"/>
          <p:nvPr/>
        </p:nvSpPr>
        <p:spPr>
          <a:xfrm>
            <a:off x="461736" y="1331287"/>
            <a:ext cx="898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Gunawan, R. (2021).</a:t>
            </a:r>
            <a:r>
              <a:rPr lang="en-US" dirty="0"/>
              <a:t> </a:t>
            </a:r>
            <a:r>
              <a:rPr lang="en-US" i="1" dirty="0"/>
              <a:t>Per Capita Income by County 2021 vs. Education</a:t>
            </a:r>
            <a:r>
              <a:rPr lang="en-US" dirty="0"/>
              <a:t> [Data Set]. Kaggle. Retrieved from </a:t>
            </a:r>
            <a:r>
              <a:rPr lang="en-US" dirty="0">
                <a:hlinkClick r:id="rId2"/>
              </a:rPr>
              <a:t>https://www.kaggle.com/datasets/ruddygunawan/per-capita-income-by-county-2021-vs-education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CA1F0-EDF0-C3CE-48AB-23EA2F1AE3DC}"/>
              </a:ext>
            </a:extLst>
          </p:cNvPr>
          <p:cNvSpPr txBox="1"/>
          <p:nvPr/>
        </p:nvSpPr>
        <p:spPr>
          <a:xfrm>
            <a:off x="461736" y="2605615"/>
            <a:ext cx="8983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U.S. Census Bureau.</a:t>
            </a:r>
            <a:r>
              <a:rPr lang="en-US" dirty="0"/>
              <a:t> (2023). </a:t>
            </a:r>
            <a:r>
              <a:rPr lang="en-US" i="1" dirty="0"/>
              <a:t>County Population Totals: 2020-2023</a:t>
            </a:r>
            <a:r>
              <a:rPr lang="en-US" dirty="0"/>
              <a:t> [Data Table]. Retrieved from </a:t>
            </a:r>
            <a:r>
              <a:rPr lang="en-US" dirty="0">
                <a:hlinkClick r:id="rId3"/>
              </a:rPr>
              <a:t>https://www.census.gov/data/tables/time-series/demo/popest/2020s-counties-detail.html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2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81B5D-FCF3-79FD-E7FC-4EFF68A946E2}"/>
              </a:ext>
            </a:extLst>
          </p:cNvPr>
          <p:cNvSpPr txBox="1"/>
          <p:nvPr/>
        </p:nvSpPr>
        <p:spPr>
          <a:xfrm>
            <a:off x="461736" y="395514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148E2-4CFC-F71B-5139-B66C76EB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6" y="1234440"/>
            <a:ext cx="11364504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50F1EF00-FF36-5FE2-3A17-ACFCB783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8" y="643466"/>
            <a:ext cx="6629441" cy="5966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CA9B4-B8A9-312E-04A1-1DD11E43773A}"/>
              </a:ext>
            </a:extLst>
          </p:cNvPr>
          <p:cNvSpPr txBox="1"/>
          <p:nvPr/>
        </p:nvSpPr>
        <p:spPr>
          <a:xfrm>
            <a:off x="7209329" y="1487842"/>
            <a:ext cx="528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are selected by median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9F697-E62B-172F-B1B7-80BD1A97C737}"/>
              </a:ext>
            </a:extLst>
          </p:cNvPr>
          <p:cNvSpPr txBox="1"/>
          <p:nvPr/>
        </p:nvSpPr>
        <p:spPr>
          <a:xfrm>
            <a:off x="7209329" y="3198166"/>
            <a:ext cx="456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box shows range of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CACAA-1283-8EF6-A0A2-99671CF27632}"/>
              </a:ext>
            </a:extLst>
          </p:cNvPr>
          <p:cNvSpPr txBox="1"/>
          <p:nvPr/>
        </p:nvSpPr>
        <p:spPr>
          <a:xfrm>
            <a:off x="7209329" y="4788787"/>
            <a:ext cx="4906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indicates wealthy counties</a:t>
            </a:r>
          </a:p>
        </p:txBody>
      </p:sp>
    </p:spTree>
    <p:extLst>
      <p:ext uri="{BB962C8B-B14F-4D97-AF65-F5344CB8AC3E}">
        <p14:creationId xmlns:p14="http://schemas.microsoft.com/office/powerpoint/2010/main" val="17286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bachelor's degree numbers&#10;&#10;AI-generated content may be incorrect.">
            <a:extLst>
              <a:ext uri="{FF2B5EF4-FFF2-40B4-BE49-F238E27FC236}">
                <a16:creationId xmlns:a16="http://schemas.microsoft.com/office/drawing/2014/main" id="{2A0DF04A-502E-68C3-C734-D83B890D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76" y="171938"/>
            <a:ext cx="9596044" cy="65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B5878F7-F569-ED1A-3533-9A6D4BF03E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graph showing a number of individuals&#10;&#10;AI-generated content may be incorrect.">
            <a:extLst>
              <a:ext uri="{FF2B5EF4-FFF2-40B4-BE49-F238E27FC236}">
                <a16:creationId xmlns:a16="http://schemas.microsoft.com/office/drawing/2014/main" id="{4DA63EB1-BC80-425F-ECA6-80F83840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82" y="96665"/>
            <a:ext cx="8967730" cy="63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number of bachelors degree&#10;&#10;AI-generated content may be incorrect.">
            <a:extLst>
              <a:ext uri="{FF2B5EF4-FFF2-40B4-BE49-F238E27FC236}">
                <a16:creationId xmlns:a16="http://schemas.microsoft.com/office/drawing/2014/main" id="{607197DE-62D5-86EA-DEA6-C248F36E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33" y="315689"/>
            <a:ext cx="9044848" cy="59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8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936B1C4D-258F-4BE7-F92D-8B9E411F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51" y="401923"/>
            <a:ext cx="8866870" cy="60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5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848226-252F-24E6-86D8-32631C797F60}"/>
              </a:ext>
            </a:extLst>
          </p:cNvPr>
          <p:cNvSpPr txBox="1"/>
          <p:nvPr/>
        </p:nvSpPr>
        <p:spPr>
          <a:xfrm>
            <a:off x="0" y="4571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TEST</a:t>
            </a:r>
          </a:p>
        </p:txBody>
      </p:sp>
      <p:pic>
        <p:nvPicPr>
          <p:cNvPr id="6" name="Picture 5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E9516D58-B60B-F812-63D7-216F067B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97" y="1593950"/>
            <a:ext cx="7943803" cy="5264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FFB17-E3BE-5272-1CE0-4A87F391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1" y="416392"/>
            <a:ext cx="7802136" cy="806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71CE0-34B7-2D15-B96B-43D3BC76BCB0}"/>
              </a:ext>
            </a:extLst>
          </p:cNvPr>
          <p:cNvSpPr txBox="1"/>
          <p:nvPr/>
        </p:nvSpPr>
        <p:spPr>
          <a:xfrm>
            <a:off x="219308" y="843677"/>
            <a:ext cx="2609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Hypothesis: Mean per capita income between states is the same.</a:t>
            </a:r>
          </a:p>
          <a:p>
            <a:endParaRPr lang="en-US" dirty="0"/>
          </a:p>
          <a:p>
            <a:r>
              <a:rPr lang="en-US" dirty="0"/>
              <a:t>Alternative Hypothesis:  At least one state has a different mean per capita income   </a:t>
            </a:r>
          </a:p>
        </p:txBody>
      </p:sp>
    </p:spTree>
    <p:extLst>
      <p:ext uri="{BB962C8B-B14F-4D97-AF65-F5344CB8AC3E}">
        <p14:creationId xmlns:p14="http://schemas.microsoft.com/office/powerpoint/2010/main" val="209646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bachelor degree from 2016-2020&#10;&#10;AI-generated content may be incorrect.">
            <a:extLst>
              <a:ext uri="{FF2B5EF4-FFF2-40B4-BE49-F238E27FC236}">
                <a16:creationId xmlns:a16="http://schemas.microsoft.com/office/drawing/2014/main" id="{38BAFD42-545A-2035-E2DE-10A2429D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81" y="1009185"/>
            <a:ext cx="7798420" cy="5848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DABBA-B84F-1468-8A42-1B8C89BEE7C3}"/>
              </a:ext>
            </a:extLst>
          </p:cNvPr>
          <p:cNvSpPr txBox="1"/>
          <p:nvPr/>
        </p:nvSpPr>
        <p:spPr>
          <a:xfrm>
            <a:off x="250372" y="1348269"/>
            <a:ext cx="34949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 Hypothesis: The Mean number of bachelor’s degrees between states is the same in 2020.</a:t>
            </a:r>
          </a:p>
          <a:p>
            <a:endParaRPr lang="en-US" dirty="0"/>
          </a:p>
          <a:p>
            <a:r>
              <a:rPr lang="en-US" dirty="0"/>
              <a:t>Alternative Hypothesis:  At least one state has a different mean number of bachelor’s degrees in 2020.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25A69-FF66-8D09-FABC-48E47585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289"/>
            <a:ext cx="923101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9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230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Investigating the Relationship Between Degree Attainment and Per Capita Income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Sural, Kemal E</dc:creator>
  <cp:lastModifiedBy>Constantine Zhang</cp:lastModifiedBy>
  <cp:revision>3</cp:revision>
  <dcterms:created xsi:type="dcterms:W3CDTF">2025-10-15T18:22:44Z</dcterms:created>
  <dcterms:modified xsi:type="dcterms:W3CDTF">2025-10-16T04:57:09Z</dcterms:modified>
</cp:coreProperties>
</file>