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nkZwsodnxovdA4mo1SZ3IRuU/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40ffb64d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65" name="Google Shape;165;g1e40ffb64df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40ffb64df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200">
              <a:solidFill>
                <a:srgbClr val="353740"/>
              </a:solidFill>
            </a:endParaRPr>
          </a:p>
          <a:p>
            <a:pPr indent="0" lvl="0" marL="0" rtl="0" algn="l">
              <a:lnSpc>
                <a:spcPct val="100000"/>
              </a:lnSpc>
              <a:spcBef>
                <a:spcPts val="1100"/>
              </a:spcBef>
              <a:spcAft>
                <a:spcPts val="0"/>
              </a:spcAft>
              <a:buSzPts val="1100"/>
              <a:buNone/>
            </a:pPr>
            <a:r>
              <a:t/>
            </a:r>
            <a:endParaRPr/>
          </a:p>
        </p:txBody>
      </p:sp>
      <p:sp>
        <p:nvSpPr>
          <p:cNvPr id="174" name="Google Shape;174;g1e40ffb64df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40ffb64df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200">
              <a:solidFill>
                <a:srgbClr val="353740"/>
              </a:solidFill>
            </a:endParaRPr>
          </a:p>
          <a:p>
            <a:pPr indent="0" lvl="0" marL="0" rtl="0" algn="l">
              <a:lnSpc>
                <a:spcPct val="100000"/>
              </a:lnSpc>
              <a:spcBef>
                <a:spcPts val="1100"/>
              </a:spcBef>
              <a:spcAft>
                <a:spcPts val="0"/>
              </a:spcAft>
              <a:buSzPts val="1100"/>
              <a:buNone/>
            </a:pPr>
            <a:r>
              <a:t/>
            </a:r>
            <a:endParaRPr/>
          </a:p>
        </p:txBody>
      </p:sp>
      <p:sp>
        <p:nvSpPr>
          <p:cNvPr id="183" name="Google Shape;183;g1e40ffb64df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40ffb64df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e40ffb64df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40ffb64df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1e40ffb64df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40ffb64df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e40ffb64df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40ffb64df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e40ffb64df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277aa37a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25277aa37a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277aa37a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5277aa37a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40ffb64d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374151"/>
              </a:solidFill>
              <a:highlight>
                <a:srgbClr val="F7F7F8"/>
              </a:highlight>
              <a:latin typeface="Roboto"/>
              <a:ea typeface="Roboto"/>
              <a:cs typeface="Roboto"/>
              <a:sym typeface="Roboto"/>
            </a:endParaRPr>
          </a:p>
        </p:txBody>
      </p:sp>
      <p:sp>
        <p:nvSpPr>
          <p:cNvPr id="111" name="Google Shape;111;g1e40ffb64d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40ffb64df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20" name="Google Shape;120;g1e40ffb64df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40ffb64d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29" name="Google Shape;129;g1e40ffb64df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277aa37a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5277aa37a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40ffb64d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47" name="Google Shape;147;g1e40ffb64df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40ffb64d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56" name="Google Shape;156;g1e40ffb64df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hyperlink" Target="https://openai.com/policies/usage-policies" TargetMode="External"/><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2"/>
          <p:cNvPicPr preferRelativeResize="0"/>
          <p:nvPr/>
        </p:nvPicPr>
        <p:blipFill rotWithShape="1">
          <a:blip r:embed="rId3">
            <a:alphaModFix/>
          </a:blip>
          <a:srcRect b="0" l="31410" r="32588" t="0"/>
          <a:stretch/>
        </p:blipFill>
        <p:spPr>
          <a:xfrm>
            <a:off x="9783976" y="0"/>
            <a:ext cx="8504025" cy="10286999"/>
          </a:xfrm>
          <a:prstGeom prst="rect">
            <a:avLst/>
          </a:prstGeom>
          <a:noFill/>
          <a:ln>
            <a:noFill/>
          </a:ln>
        </p:spPr>
      </p:pic>
      <p:sp>
        <p:nvSpPr>
          <p:cNvPr id="85" name="Google Shape;85;p2"/>
          <p:cNvSpPr/>
          <p:nvPr/>
        </p:nvSpPr>
        <p:spPr>
          <a:xfrm>
            <a:off x="9412" y="8870247"/>
            <a:ext cx="18278588" cy="1416753"/>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2"/>
          <p:cNvGrpSpPr/>
          <p:nvPr/>
        </p:nvGrpSpPr>
        <p:grpSpPr>
          <a:xfrm>
            <a:off x="1038520" y="8465501"/>
            <a:ext cx="1318714" cy="784255"/>
            <a:chOff x="13094" y="13136"/>
            <a:chExt cx="1758286" cy="1045672"/>
          </a:xfrm>
        </p:grpSpPr>
        <p:sp>
          <p:nvSpPr>
            <p:cNvPr id="87" name="Google Shape;87;p2"/>
            <p:cNvSpPr/>
            <p:nvPr/>
          </p:nvSpPr>
          <p:spPr>
            <a:xfrm>
              <a:off x="13094" y="13136"/>
              <a:ext cx="1758286" cy="1045672"/>
            </a:xfrm>
            <a:custGeom>
              <a:rect b="b" l="l" r="r" t="t"/>
              <a:pathLst>
                <a:path extrusionOk="0" h="506284" w="852699">
                  <a:moveTo>
                    <a:pt x="252730" y="0"/>
                  </a:moveTo>
                  <a:lnTo>
                    <a:pt x="599969" y="0"/>
                  </a:lnTo>
                  <a:cubicBezTo>
                    <a:pt x="739669" y="0"/>
                    <a:pt x="852699" y="113215"/>
                    <a:pt x="852699" y="253143"/>
                  </a:cubicBezTo>
                  <a:cubicBezTo>
                    <a:pt x="852699" y="393070"/>
                    <a:pt x="739669" y="506285"/>
                    <a:pt x="599969" y="506285"/>
                  </a:cubicBezTo>
                  <a:lnTo>
                    <a:pt x="252730" y="506285"/>
                  </a:lnTo>
                  <a:cubicBezTo>
                    <a:pt x="113030" y="506285"/>
                    <a:pt x="0" y="393070"/>
                    <a:pt x="0" y="253143"/>
                  </a:cubicBezTo>
                  <a:cubicBezTo>
                    <a:pt x="0" y="113215"/>
                    <a:pt x="113030" y="0"/>
                    <a:pt x="252730" y="0"/>
                  </a:cubicBezTo>
                  <a:close/>
                </a:path>
              </a:pathLst>
            </a:cu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93198" y="397294"/>
              <a:ext cx="998079" cy="318901"/>
            </a:xfrm>
            <a:custGeom>
              <a:rect b="b" l="l" r="r" t="t"/>
              <a:pathLst>
                <a:path extrusionOk="0" h="434340" w="1359375">
                  <a:moveTo>
                    <a:pt x="1341595" y="187960"/>
                  </a:moveTo>
                  <a:lnTo>
                    <a:pt x="1079975" y="11430"/>
                  </a:lnTo>
                  <a:cubicBezTo>
                    <a:pt x="1062195" y="0"/>
                    <a:pt x="1039335" y="3810"/>
                    <a:pt x="1026635" y="21590"/>
                  </a:cubicBezTo>
                  <a:cubicBezTo>
                    <a:pt x="1015205" y="39370"/>
                    <a:pt x="1019015" y="62230"/>
                    <a:pt x="1036795" y="74930"/>
                  </a:cubicBezTo>
                  <a:lnTo>
                    <a:pt x="1195545" y="181610"/>
                  </a:lnTo>
                  <a:lnTo>
                    <a:pt x="0" y="181610"/>
                  </a:lnTo>
                  <a:lnTo>
                    <a:pt x="0" y="257810"/>
                  </a:lnTo>
                  <a:lnTo>
                    <a:pt x="1195545" y="257810"/>
                  </a:lnTo>
                  <a:lnTo>
                    <a:pt x="1036795" y="364490"/>
                  </a:lnTo>
                  <a:cubicBezTo>
                    <a:pt x="1019015" y="375920"/>
                    <a:pt x="1015205" y="400050"/>
                    <a:pt x="1026635" y="417830"/>
                  </a:cubicBezTo>
                  <a:cubicBezTo>
                    <a:pt x="1034255" y="429260"/>
                    <a:pt x="1045685" y="434340"/>
                    <a:pt x="1058385" y="434340"/>
                  </a:cubicBezTo>
                  <a:cubicBezTo>
                    <a:pt x="1066005" y="434340"/>
                    <a:pt x="1073625" y="431800"/>
                    <a:pt x="1079975" y="427990"/>
                  </a:cubicBezTo>
                  <a:lnTo>
                    <a:pt x="1342865" y="251460"/>
                  </a:lnTo>
                  <a:cubicBezTo>
                    <a:pt x="1353025" y="243840"/>
                    <a:pt x="1359375" y="232410"/>
                    <a:pt x="1359375" y="219710"/>
                  </a:cubicBezTo>
                  <a:cubicBezTo>
                    <a:pt x="1359375" y="207010"/>
                    <a:pt x="1353025" y="195580"/>
                    <a:pt x="1341595" y="18796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
          <p:cNvSpPr txBox="1"/>
          <p:nvPr/>
        </p:nvSpPr>
        <p:spPr>
          <a:xfrm>
            <a:off x="349250" y="2051275"/>
            <a:ext cx="9777000" cy="3140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200"/>
              <a:buFont typeface="Arial"/>
              <a:buNone/>
            </a:pPr>
            <a:r>
              <a:rPr b="1" lang="en-US" sz="6000">
                <a:solidFill>
                  <a:srgbClr val="7744DE"/>
                </a:solidFill>
                <a:latin typeface="Roboto"/>
                <a:ea typeface="Roboto"/>
                <a:cs typeface="Roboto"/>
                <a:sym typeface="Roboto"/>
              </a:rPr>
              <a:t>Create AI application in minutes with OpenAI API</a:t>
            </a:r>
            <a:endParaRPr b="1" sz="6000">
              <a:solidFill>
                <a:srgbClr val="7744DE"/>
              </a:solidFill>
              <a:latin typeface="Roboto"/>
              <a:ea typeface="Roboto"/>
              <a:cs typeface="Roboto"/>
              <a:sym typeface="Roboto"/>
            </a:endParaRPr>
          </a:p>
          <a:p>
            <a:pPr indent="0" lvl="0" marL="0" marR="0" rtl="0" algn="l">
              <a:lnSpc>
                <a:spcPct val="120000"/>
              </a:lnSpc>
              <a:spcBef>
                <a:spcPts val="0"/>
              </a:spcBef>
              <a:spcAft>
                <a:spcPts val="0"/>
              </a:spcAft>
              <a:buClr>
                <a:srgbClr val="000000"/>
              </a:buClr>
              <a:buSzPts val="3200"/>
              <a:buFont typeface="Arial"/>
              <a:buNone/>
            </a:pPr>
            <a:r>
              <a:t/>
            </a:r>
            <a:endParaRPr b="1" sz="6000">
              <a:solidFill>
                <a:srgbClr val="7744DE"/>
              </a:solidFill>
              <a:latin typeface="Roboto"/>
              <a:ea typeface="Roboto"/>
              <a:cs typeface="Roboto"/>
              <a:sym typeface="Roboto"/>
            </a:endParaRPr>
          </a:p>
        </p:txBody>
      </p:sp>
      <p:sp>
        <p:nvSpPr>
          <p:cNvPr id="90" name="Google Shape;90;p2"/>
          <p:cNvSpPr txBox="1"/>
          <p:nvPr/>
        </p:nvSpPr>
        <p:spPr>
          <a:xfrm>
            <a:off x="1028700" y="6336130"/>
            <a:ext cx="7842300" cy="492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3199"/>
              <a:buFont typeface="Arial"/>
              <a:buNone/>
            </a:pPr>
            <a:r>
              <a:rPr lang="en-US" sz="3199">
                <a:solidFill>
                  <a:srgbClr val="14110F"/>
                </a:solidFill>
                <a:latin typeface="Roboto"/>
                <a:ea typeface="Roboto"/>
                <a:cs typeface="Roboto"/>
                <a:sym typeface="Roboto"/>
              </a:rPr>
              <a:t>2023, June</a:t>
            </a:r>
            <a:endParaRPr sz="3199">
              <a:solidFill>
                <a:srgbClr val="14110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1e40ffb64df_0_64"/>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68" name="Google Shape;168;g1e40ffb64df_0_64"/>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e40ffb64df_0_64"/>
          <p:cNvSpPr txBox="1"/>
          <p:nvPr/>
        </p:nvSpPr>
        <p:spPr>
          <a:xfrm>
            <a:off x="691750" y="237766"/>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GPT - 4 Model</a:t>
            </a:r>
            <a:endParaRPr b="0" i="0" sz="1400" u="none" cap="none" strike="noStrike">
              <a:solidFill>
                <a:srgbClr val="000000"/>
              </a:solidFill>
              <a:latin typeface="Arial"/>
              <a:ea typeface="Arial"/>
              <a:cs typeface="Arial"/>
              <a:sym typeface="Arial"/>
            </a:endParaRPr>
          </a:p>
        </p:txBody>
      </p:sp>
      <p:sp>
        <p:nvSpPr>
          <p:cNvPr id="170" name="Google Shape;170;g1e40ffb64df_0_64"/>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g1e40ffb64df_0_64"/>
          <p:cNvPicPr preferRelativeResize="0"/>
          <p:nvPr/>
        </p:nvPicPr>
        <p:blipFill>
          <a:blip r:embed="rId4">
            <a:alphaModFix/>
          </a:blip>
          <a:stretch>
            <a:fillRect/>
          </a:stretch>
        </p:blipFill>
        <p:spPr>
          <a:xfrm>
            <a:off x="814375" y="1222982"/>
            <a:ext cx="11617449" cy="743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1e40ffb64df_0_46"/>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77" name="Google Shape;177;g1e40ffb64df_0_46"/>
          <p:cNvSpPr txBox="1"/>
          <p:nvPr/>
        </p:nvSpPr>
        <p:spPr>
          <a:xfrm>
            <a:off x="937650" y="2292725"/>
            <a:ext cx="16412700" cy="7454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DALL·E is a AI system that can create realistic images and art from a description in natural language. Open AI currently support the ability, given a prommpt, to create a new image with a certain size, edit an existing image, or create variations of a user provided image.</a:t>
            </a:r>
            <a:endParaRPr sz="2900">
              <a:solidFill>
                <a:srgbClr val="14110F"/>
              </a:solidFill>
              <a:latin typeface="Roboto"/>
              <a:ea typeface="Roboto"/>
              <a:cs typeface="Roboto"/>
              <a:sym typeface="Roboto"/>
            </a:endParaRPr>
          </a:p>
          <a:p>
            <a:pPr indent="0" lvl="0" marL="0" rtl="0" algn="l">
              <a:lnSpc>
                <a:spcPct val="150000"/>
              </a:lnSpc>
              <a:spcBef>
                <a:spcPts val="1100"/>
              </a:spcBef>
              <a:spcAft>
                <a:spcPts val="0"/>
              </a:spcAft>
              <a:buClr>
                <a:schemeClr val="dk1"/>
              </a:buClr>
              <a:buSzPts val="1100"/>
              <a:buFont typeface="Arial"/>
              <a:buNone/>
            </a:pPr>
            <a:r>
              <a:rPr lang="en-US" sz="2900">
                <a:solidFill>
                  <a:srgbClr val="14110F"/>
                </a:solidFill>
                <a:latin typeface="Roboto"/>
                <a:ea typeface="Roboto"/>
                <a:cs typeface="Roboto"/>
                <a:sym typeface="Roboto"/>
              </a:rPr>
              <a:t>The current DALL·E model available through our API is the 2nd iteration of DALL·E with more realistic, accurate, and 4x greater resolution images than the original model. </a:t>
            </a:r>
            <a:endParaRPr sz="1200">
              <a:solidFill>
                <a:srgbClr val="353740"/>
              </a:solidFill>
            </a:endParaRPr>
          </a:p>
          <a:p>
            <a:pPr indent="0" lvl="0" marL="0" rtl="0" algn="l">
              <a:lnSpc>
                <a:spcPct val="115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78" name="Google Shape;178;g1e40ffb64df_0_46"/>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e40ffb64df_0_46"/>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DALL-E</a:t>
            </a:r>
            <a:endParaRPr b="0" i="0" sz="1400" u="none" cap="none" strike="noStrike">
              <a:solidFill>
                <a:srgbClr val="000000"/>
              </a:solidFill>
              <a:latin typeface="Arial"/>
              <a:ea typeface="Arial"/>
              <a:cs typeface="Arial"/>
              <a:sym typeface="Arial"/>
            </a:endParaRPr>
          </a:p>
        </p:txBody>
      </p:sp>
      <p:sp>
        <p:nvSpPr>
          <p:cNvPr id="180" name="Google Shape;180;g1e40ffb64df_0_46"/>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1e40ffb64df_0_92"/>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86" name="Google Shape;186;g1e40ffb64df_0_92"/>
          <p:cNvSpPr txBox="1"/>
          <p:nvPr/>
        </p:nvSpPr>
        <p:spPr>
          <a:xfrm>
            <a:off x="937650" y="2292725"/>
            <a:ext cx="16412700" cy="69408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50000"/>
              </a:lnSpc>
              <a:spcBef>
                <a:spcPts val="1100"/>
              </a:spcBef>
              <a:spcAft>
                <a:spcPts val="0"/>
              </a:spcAft>
              <a:buClr>
                <a:schemeClr val="dk1"/>
              </a:buClr>
              <a:buSzPts val="1100"/>
              <a:buFont typeface="Arial"/>
              <a:buNone/>
            </a:pPr>
            <a:r>
              <a:rPr lang="en-US" sz="2900">
                <a:solidFill>
                  <a:srgbClr val="14110F"/>
                </a:solidFill>
                <a:latin typeface="Roboto"/>
                <a:ea typeface="Roboto"/>
                <a:cs typeface="Roboto"/>
                <a:sym typeface="Roboto"/>
              </a:rPr>
              <a:t>Whisper is a general-purpose speech recognition model. It is trained on a large dataset of diverse audio and is also a multi-task model that can perform multilingual speech recognition as well as speech translation and language identification. The Whisper v2-large model is currently available through our API with the whisper-1 model name.</a:t>
            </a:r>
            <a:endParaRPr sz="1200">
              <a:solidFill>
                <a:srgbClr val="353740"/>
              </a:solidFill>
            </a:endParaRPr>
          </a:p>
          <a:p>
            <a:pPr indent="0" lvl="0" marL="0" rtl="0" algn="l">
              <a:lnSpc>
                <a:spcPct val="115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87" name="Google Shape;187;g1e40ffb64df_0_92"/>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e40ffb64df_0_92"/>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Whisper</a:t>
            </a:r>
            <a:endParaRPr b="0" i="0" sz="1400" u="none" cap="none" strike="noStrike">
              <a:solidFill>
                <a:srgbClr val="000000"/>
              </a:solidFill>
              <a:latin typeface="Arial"/>
              <a:ea typeface="Arial"/>
              <a:cs typeface="Arial"/>
              <a:sym typeface="Arial"/>
            </a:endParaRPr>
          </a:p>
        </p:txBody>
      </p:sp>
      <p:sp>
        <p:nvSpPr>
          <p:cNvPr id="189" name="Google Shape;189;g1e40ffb64df_0_92"/>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e40ffb64df_0_103"/>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95" name="Google Shape;195;g1e40ffb64df_0_103"/>
          <p:cNvSpPr txBox="1"/>
          <p:nvPr/>
        </p:nvSpPr>
        <p:spPr>
          <a:xfrm>
            <a:off x="937650" y="2292725"/>
            <a:ext cx="16412700" cy="5757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50000"/>
              </a:lnSpc>
              <a:spcBef>
                <a:spcPts val="1100"/>
              </a:spcBef>
              <a:spcAft>
                <a:spcPts val="0"/>
              </a:spcAft>
              <a:buClr>
                <a:schemeClr val="dk1"/>
              </a:buClr>
              <a:buSzPts val="1100"/>
              <a:buFont typeface="Arial"/>
              <a:buNone/>
            </a:pPr>
            <a:r>
              <a:rPr lang="en-US" sz="2900">
                <a:solidFill>
                  <a:srgbClr val="14110F"/>
                </a:solidFill>
                <a:latin typeface="Roboto"/>
                <a:ea typeface="Roboto"/>
                <a:cs typeface="Roboto"/>
                <a:sym typeface="Roboto"/>
              </a:rPr>
              <a:t>Embeddings are a numerical representation of text that can be used to measure the relateness between two pieces of text. Embeddings are useful for search, clustering, recommendations, anomaly detection, and classification tasks. </a:t>
            </a:r>
            <a:endParaRPr sz="2900">
              <a:solidFill>
                <a:srgbClr val="14110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96" name="Google Shape;196;g1e40ffb64df_0_103"/>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e40ffb64df_0_103"/>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Embeddings</a:t>
            </a:r>
            <a:endParaRPr b="0" i="0" sz="1400" u="none" cap="none" strike="noStrike">
              <a:solidFill>
                <a:srgbClr val="000000"/>
              </a:solidFill>
              <a:latin typeface="Arial"/>
              <a:ea typeface="Arial"/>
              <a:cs typeface="Arial"/>
              <a:sym typeface="Arial"/>
            </a:endParaRPr>
          </a:p>
        </p:txBody>
      </p:sp>
      <p:sp>
        <p:nvSpPr>
          <p:cNvPr id="198" name="Google Shape;198;g1e40ffb64df_0_103"/>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1e40ffb64df_0_114"/>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204" name="Google Shape;204;g1e40ffb64df_0_114"/>
          <p:cNvSpPr txBox="1"/>
          <p:nvPr/>
        </p:nvSpPr>
        <p:spPr>
          <a:xfrm>
            <a:off x="937650" y="2292725"/>
            <a:ext cx="16412700" cy="5757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The Moderation models are designed to check whether content complies with OpenAI's </a:t>
            </a:r>
            <a:r>
              <a:rPr lang="en-US" sz="2900">
                <a:solidFill>
                  <a:srgbClr val="14110F"/>
                </a:solidFill>
                <a:uFill>
                  <a:noFill/>
                </a:uFill>
                <a:latin typeface="Roboto"/>
                <a:ea typeface="Roboto"/>
                <a:cs typeface="Roboto"/>
                <a:sym typeface="Roboto"/>
                <a:hlinkClick r:id="rId4">
                  <a:extLst>
                    <a:ext uri="{A12FA001-AC4F-418D-AE19-62706E023703}">
                      <ahyp:hlinkClr val="tx"/>
                    </a:ext>
                  </a:extLst>
                </a:hlinkClick>
              </a:rPr>
              <a:t>usage policies</a:t>
            </a:r>
            <a:r>
              <a:rPr lang="en-US" sz="2900">
                <a:solidFill>
                  <a:srgbClr val="14110F"/>
                </a:solidFill>
                <a:latin typeface="Roboto"/>
                <a:ea typeface="Roboto"/>
                <a:cs typeface="Roboto"/>
                <a:sym typeface="Roboto"/>
              </a:rPr>
              <a:t>. </a:t>
            </a:r>
            <a:br>
              <a:rPr lang="en-US" sz="2900">
                <a:solidFill>
                  <a:srgbClr val="14110F"/>
                </a:solidFill>
                <a:latin typeface="Roboto"/>
                <a:ea typeface="Roboto"/>
                <a:cs typeface="Roboto"/>
                <a:sym typeface="Roboto"/>
              </a:rPr>
            </a:br>
            <a:endParaRPr sz="2900">
              <a:solidFill>
                <a:srgbClr val="14110F"/>
              </a:solidFill>
              <a:latin typeface="Roboto"/>
              <a:ea typeface="Roboto"/>
              <a:cs typeface="Roboto"/>
              <a:sym typeface="Roboto"/>
            </a:endParaRPr>
          </a:p>
          <a:p>
            <a:pPr indent="0" lvl="0" marL="0" rtl="0" algn="l">
              <a:lnSpc>
                <a:spcPct val="150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205" name="Google Shape;205;g1e40ffb64df_0_114"/>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e40ffb64df_0_114"/>
          <p:cNvSpPr txBox="1"/>
          <p:nvPr/>
        </p:nvSpPr>
        <p:spPr>
          <a:xfrm>
            <a:off x="608425" y="32159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Moderation</a:t>
            </a:r>
            <a:endParaRPr b="0" i="0" sz="1400" u="none" cap="none" strike="noStrike">
              <a:solidFill>
                <a:srgbClr val="000000"/>
              </a:solidFill>
              <a:latin typeface="Arial"/>
              <a:ea typeface="Arial"/>
              <a:cs typeface="Arial"/>
              <a:sym typeface="Arial"/>
            </a:endParaRPr>
          </a:p>
        </p:txBody>
      </p:sp>
      <p:sp>
        <p:nvSpPr>
          <p:cNvPr id="207" name="Google Shape;207;g1e40ffb64df_0_114"/>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g1e40ffb64df_0_114"/>
          <p:cNvPicPr preferRelativeResize="0"/>
          <p:nvPr/>
        </p:nvPicPr>
        <p:blipFill>
          <a:blip r:embed="rId5">
            <a:alphaModFix/>
          </a:blip>
          <a:stretch>
            <a:fillRect/>
          </a:stretch>
        </p:blipFill>
        <p:spPr>
          <a:xfrm>
            <a:off x="937650" y="3705200"/>
            <a:ext cx="16762900" cy="388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1e40ffb64df_0_141"/>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214" name="Google Shape;214;g1e40ffb64df_0_141"/>
          <p:cNvSpPr txBox="1"/>
          <p:nvPr/>
        </p:nvSpPr>
        <p:spPr>
          <a:xfrm>
            <a:off x="937650" y="2292725"/>
            <a:ext cx="16412700" cy="5757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50000"/>
              </a:lnSpc>
              <a:spcBef>
                <a:spcPts val="1100"/>
              </a:spcBef>
              <a:spcAft>
                <a:spcPts val="0"/>
              </a:spcAft>
              <a:buClr>
                <a:schemeClr val="dk1"/>
              </a:buClr>
              <a:buSzPts val="1100"/>
              <a:buFont typeface="Arial"/>
              <a:buNone/>
            </a:pPr>
            <a:r>
              <a:rPr lang="en-US" sz="2900">
                <a:solidFill>
                  <a:srgbClr val="14110F"/>
                </a:solidFill>
                <a:latin typeface="Roboto"/>
                <a:ea typeface="Roboto"/>
                <a:cs typeface="Roboto"/>
                <a:sym typeface="Roboto"/>
              </a:rPr>
              <a:t>In ChatGPT and other language models, a token refers to a unit of text that the model uses to generate language output. Specifically, a token is a sequence of characters or subwords that the model recognizes as a single unit for processing.</a:t>
            </a:r>
            <a:endParaRPr sz="2900">
              <a:solidFill>
                <a:srgbClr val="14110F"/>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215" name="Google Shape;215;g1e40ffb64df_0_141"/>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e40ffb64df_0_141"/>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Tokens</a:t>
            </a:r>
            <a:endParaRPr b="0" i="0" sz="1400" u="none" cap="none" strike="noStrike">
              <a:solidFill>
                <a:srgbClr val="000000"/>
              </a:solidFill>
              <a:latin typeface="Arial"/>
              <a:ea typeface="Arial"/>
              <a:cs typeface="Arial"/>
              <a:sym typeface="Arial"/>
            </a:endParaRPr>
          </a:p>
        </p:txBody>
      </p:sp>
      <p:sp>
        <p:nvSpPr>
          <p:cNvPr id="217" name="Google Shape;217;g1e40ffb64df_0_141"/>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rotWithShape="1">
          <a:blip r:embed="rId3">
            <a:alphaModFix/>
          </a:blip>
          <a:srcRect b="7823" l="0" r="0" t="7825"/>
          <a:stretch/>
        </p:blipFill>
        <p:spPr>
          <a:xfrm>
            <a:off x="0" y="0"/>
            <a:ext cx="18288000" cy="10287000"/>
          </a:xfrm>
          <a:prstGeom prst="rect">
            <a:avLst/>
          </a:prstGeom>
          <a:noFill/>
          <a:ln>
            <a:noFill/>
          </a:ln>
        </p:spPr>
      </p:pic>
      <p:sp>
        <p:nvSpPr>
          <p:cNvPr id="223" name="Google Shape;223;p25"/>
          <p:cNvSpPr txBox="1"/>
          <p:nvPr/>
        </p:nvSpPr>
        <p:spPr>
          <a:xfrm>
            <a:off x="2670756" y="3906202"/>
            <a:ext cx="12946500" cy="2216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14400"/>
              <a:buFont typeface="Arial"/>
              <a:buNone/>
            </a:pPr>
            <a:r>
              <a:rPr b="1" lang="en-US" sz="14400">
                <a:solidFill>
                  <a:srgbClr val="FFFFFF"/>
                </a:solidFill>
                <a:latin typeface="Roboto"/>
                <a:ea typeface="Roboto"/>
                <a:cs typeface="Roboto"/>
                <a:sym typeface="Roboto"/>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1e40ffb64df_0_201"/>
          <p:cNvPicPr preferRelativeResize="0"/>
          <p:nvPr/>
        </p:nvPicPr>
        <p:blipFill rotWithShape="1">
          <a:blip r:embed="rId3">
            <a:alphaModFix/>
          </a:blip>
          <a:srcRect b="7819" l="0" r="0" t="7827"/>
          <a:stretch/>
        </p:blipFill>
        <p:spPr>
          <a:xfrm>
            <a:off x="0" y="0"/>
            <a:ext cx="18288000" cy="10287000"/>
          </a:xfrm>
          <a:prstGeom prst="rect">
            <a:avLst/>
          </a:prstGeom>
          <a:noFill/>
          <a:ln>
            <a:noFill/>
          </a:ln>
        </p:spPr>
      </p:pic>
      <p:sp>
        <p:nvSpPr>
          <p:cNvPr id="229" name="Google Shape;229;g1e40ffb64df_0_201"/>
          <p:cNvSpPr txBox="1"/>
          <p:nvPr/>
        </p:nvSpPr>
        <p:spPr>
          <a:xfrm>
            <a:off x="2670756" y="3906202"/>
            <a:ext cx="12946500" cy="2216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14400"/>
              <a:buFont typeface="Arial"/>
              <a:buNone/>
            </a:pPr>
            <a:r>
              <a:rPr b="1" i="0" lang="en-US" sz="14400" u="none" cap="none" strike="noStrike">
                <a:solidFill>
                  <a:srgbClr val="FFFFFF"/>
                </a:solidFill>
                <a:latin typeface="Roboto"/>
                <a:ea typeface="Roboto"/>
                <a:cs typeface="Roboto"/>
                <a:sym typeface="Roboto"/>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25277aa37aa_0_22"/>
          <p:cNvPicPr preferRelativeResize="0"/>
          <p:nvPr/>
        </p:nvPicPr>
        <p:blipFill rotWithShape="1">
          <a:blip r:embed="rId3">
            <a:alphaModFix/>
          </a:blip>
          <a:srcRect b="7819" l="0" r="0" t="7827"/>
          <a:stretch/>
        </p:blipFill>
        <p:spPr>
          <a:xfrm>
            <a:off x="0" y="0"/>
            <a:ext cx="18288000" cy="10287000"/>
          </a:xfrm>
          <a:prstGeom prst="rect">
            <a:avLst/>
          </a:prstGeom>
          <a:noFill/>
          <a:ln>
            <a:noFill/>
          </a:ln>
        </p:spPr>
      </p:pic>
      <p:sp>
        <p:nvSpPr>
          <p:cNvPr id="235" name="Google Shape;235;g25277aa37aa_0_22"/>
          <p:cNvSpPr txBox="1"/>
          <p:nvPr/>
        </p:nvSpPr>
        <p:spPr>
          <a:xfrm>
            <a:off x="2670756" y="3906202"/>
            <a:ext cx="12946500" cy="2216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14400"/>
              <a:buFont typeface="Arial"/>
              <a:buNone/>
            </a:pPr>
            <a:r>
              <a:rPr b="1" lang="en-US" sz="14400">
                <a:solidFill>
                  <a:srgbClr val="FFFFFF"/>
                </a:solidFill>
                <a:latin typeface="Roboto"/>
                <a:ea typeface="Roboto"/>
                <a:cs typeface="Roboto"/>
                <a:sym typeface="Roboto"/>
              </a:rPr>
              <a:t>Q/A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4"/>
          <p:cNvPicPr preferRelativeResize="0"/>
          <p:nvPr/>
        </p:nvPicPr>
        <p:blipFill rotWithShape="1">
          <a:blip r:embed="rId3">
            <a:alphaModFix amt="9999"/>
          </a:blip>
          <a:srcRect b="7865" l="0" r="0" t="7865"/>
          <a:stretch/>
        </p:blipFill>
        <p:spPr>
          <a:xfrm>
            <a:off x="0" y="0"/>
            <a:ext cx="18288000" cy="10287000"/>
          </a:xfrm>
          <a:prstGeom prst="rect">
            <a:avLst/>
          </a:prstGeom>
          <a:noFill/>
          <a:ln>
            <a:noFill/>
          </a:ln>
        </p:spPr>
      </p:pic>
      <p:sp>
        <p:nvSpPr>
          <p:cNvPr id="96" name="Google Shape;96;p4"/>
          <p:cNvSpPr txBox="1"/>
          <p:nvPr/>
        </p:nvSpPr>
        <p:spPr>
          <a:xfrm>
            <a:off x="1028700" y="2976530"/>
            <a:ext cx="9502200" cy="4186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200"/>
              <a:buFont typeface="Arial"/>
              <a:buNone/>
            </a:pPr>
            <a:r>
              <a:rPr lang="en-US" sz="3200">
                <a:solidFill>
                  <a:srgbClr val="14110F"/>
                </a:solidFill>
                <a:latin typeface="Roboto"/>
                <a:ea typeface="Roboto"/>
                <a:cs typeface="Roboto"/>
                <a:sym typeface="Roboto"/>
              </a:rPr>
              <a:t>I</a:t>
            </a:r>
            <a:r>
              <a:rPr lang="en-US" sz="3200">
                <a:solidFill>
                  <a:srgbClr val="14110F"/>
                </a:solidFill>
                <a:latin typeface="Roboto"/>
                <a:ea typeface="Roboto"/>
                <a:cs typeface="Roboto"/>
                <a:sym typeface="Roboto"/>
              </a:rPr>
              <a:t>n this demo session, we will go through how you can quickly getting started with OpenAI API to create an AI powered application in minutes, without the need to know AI programming, models or mathematics.</a:t>
            </a:r>
            <a:endParaRPr sz="32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3200">
              <a:solidFill>
                <a:srgbClr val="14110F"/>
              </a:solidFill>
              <a:latin typeface="Roboto"/>
              <a:ea typeface="Roboto"/>
              <a:cs typeface="Roboto"/>
              <a:sym typeface="Roboto"/>
            </a:endParaRPr>
          </a:p>
        </p:txBody>
      </p:sp>
      <p:sp>
        <p:nvSpPr>
          <p:cNvPr id="97" name="Google Shape;97;p4"/>
          <p:cNvSpPr/>
          <p:nvPr/>
        </p:nvSpPr>
        <p:spPr>
          <a:xfrm>
            <a:off x="9412" y="8870247"/>
            <a:ext cx="18278588" cy="1416753"/>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txBox="1"/>
          <p:nvPr/>
        </p:nvSpPr>
        <p:spPr>
          <a:xfrm>
            <a:off x="1028700" y="99279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INTRO</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5277aa37aa_0_5"/>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05" name="Google Shape;105;g25277aa37aa_0_5"/>
          <p:cNvSpPr txBox="1"/>
          <p:nvPr/>
        </p:nvSpPr>
        <p:spPr>
          <a:xfrm>
            <a:off x="937650" y="2292725"/>
            <a:ext cx="16412700" cy="3638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200"/>
              <a:buFont typeface="Arial"/>
              <a:buNone/>
            </a:pPr>
            <a:r>
              <a:rPr lang="en-US" sz="2900">
                <a:solidFill>
                  <a:srgbClr val="14110F"/>
                </a:solidFill>
                <a:latin typeface="Roboto"/>
                <a:ea typeface="Roboto"/>
                <a:cs typeface="Roboto"/>
                <a:sym typeface="Roboto"/>
              </a:rPr>
              <a:t>OpenAI describes itself as a commercial Artificial Intelligence(AI) API that provides general purpose “text-in, text-out” tool. So anyone can register on their website, and start getting access to powerful already trained (With trillions of text data from the internet) AI models that can do the following:</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06" name="Google Shape;106;g25277aa37aa_0_5"/>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5277aa37aa_0_5"/>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What is OpenAI</a:t>
            </a:r>
            <a:endParaRPr b="0" i="0" sz="1400" u="none" cap="none" strike="noStrike">
              <a:solidFill>
                <a:srgbClr val="000000"/>
              </a:solidFill>
              <a:latin typeface="Arial"/>
              <a:ea typeface="Arial"/>
              <a:cs typeface="Arial"/>
              <a:sym typeface="Arial"/>
            </a:endParaRPr>
          </a:p>
        </p:txBody>
      </p:sp>
      <p:sp>
        <p:nvSpPr>
          <p:cNvPr id="108" name="Google Shape;108;g25277aa37aa_0_5"/>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g1e40ffb64df_0_1"/>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14" name="Google Shape;114;g1e40ffb64df_0_1"/>
          <p:cNvSpPr txBox="1"/>
          <p:nvPr/>
        </p:nvSpPr>
        <p:spPr>
          <a:xfrm>
            <a:off x="937650" y="2292725"/>
            <a:ext cx="16412700" cy="3824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 An AI model is a software program that uses specific ML and DL algorithms and has been </a:t>
            </a:r>
            <a:r>
              <a:rPr lang="en-US" sz="2900">
                <a:solidFill>
                  <a:srgbClr val="14110F"/>
                </a:solidFill>
                <a:latin typeface="Roboto"/>
                <a:ea typeface="Roboto"/>
                <a:cs typeface="Roboto"/>
                <a:sym typeface="Roboto"/>
              </a:rPr>
              <a:t>trained</a:t>
            </a:r>
            <a:r>
              <a:rPr lang="en-US" sz="2900">
                <a:solidFill>
                  <a:srgbClr val="14110F"/>
                </a:solidFill>
                <a:latin typeface="Roboto"/>
                <a:ea typeface="Roboto"/>
                <a:cs typeface="Roboto"/>
                <a:sym typeface="Roboto"/>
              </a:rPr>
              <a:t> on set of data to perform specific tasks</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15" name="Google Shape;115;g1e40ffb64df_0_1"/>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e40ffb64df_0_1"/>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AI Models</a:t>
            </a:r>
            <a:endParaRPr b="0" i="0" sz="1400" u="none" cap="none" strike="noStrike">
              <a:solidFill>
                <a:srgbClr val="000000"/>
              </a:solidFill>
              <a:latin typeface="Arial"/>
              <a:ea typeface="Arial"/>
              <a:cs typeface="Arial"/>
              <a:sym typeface="Arial"/>
            </a:endParaRPr>
          </a:p>
        </p:txBody>
      </p:sp>
      <p:sp>
        <p:nvSpPr>
          <p:cNvPr id="117" name="Google Shape;117;g1e40ffb64df_0_1"/>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1e40ffb64df_0_38"/>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23" name="Google Shape;123;g1e40ffb64df_0_38"/>
          <p:cNvSpPr txBox="1"/>
          <p:nvPr/>
        </p:nvSpPr>
        <p:spPr>
          <a:xfrm>
            <a:off x="937650" y="2292725"/>
            <a:ext cx="16412700" cy="433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 The OpenAI API is powered by a diverse set of models with different capabilities and price points. You can also make limited customizations to original base models for your specific use case with fine-tuning.</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24" name="Google Shape;124;g1e40ffb64df_0_38"/>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e40ffb64df_0_38"/>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OpenAI Models</a:t>
            </a:r>
            <a:endParaRPr b="0" i="0" sz="1400" u="none" cap="none" strike="noStrike">
              <a:solidFill>
                <a:srgbClr val="000000"/>
              </a:solidFill>
              <a:latin typeface="Arial"/>
              <a:ea typeface="Arial"/>
              <a:cs typeface="Arial"/>
              <a:sym typeface="Arial"/>
            </a:endParaRPr>
          </a:p>
        </p:txBody>
      </p:sp>
      <p:sp>
        <p:nvSpPr>
          <p:cNvPr id="126" name="Google Shape;126;g1e40ffb64df_0_38"/>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1e40ffb64df_0_13"/>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32" name="Google Shape;132;g1e40ffb64df_0_13"/>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e40ffb64df_0_13"/>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OpenAI Models</a:t>
            </a:r>
            <a:endParaRPr b="0" i="0" sz="1400" u="none" cap="none" strike="noStrike">
              <a:solidFill>
                <a:srgbClr val="000000"/>
              </a:solidFill>
              <a:latin typeface="Arial"/>
              <a:ea typeface="Arial"/>
              <a:cs typeface="Arial"/>
              <a:sym typeface="Arial"/>
            </a:endParaRPr>
          </a:p>
        </p:txBody>
      </p:sp>
      <p:sp>
        <p:nvSpPr>
          <p:cNvPr id="134" name="Google Shape;134;g1e40ffb64df_0_13"/>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g1e40ffb64df_0_13"/>
          <p:cNvPicPr preferRelativeResize="0"/>
          <p:nvPr/>
        </p:nvPicPr>
        <p:blipFill>
          <a:blip r:embed="rId4">
            <a:alphaModFix/>
          </a:blip>
          <a:stretch>
            <a:fillRect/>
          </a:stretch>
        </p:blipFill>
        <p:spPr>
          <a:xfrm>
            <a:off x="937648" y="1804797"/>
            <a:ext cx="16002425" cy="651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5277aa37aa_0_14"/>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41" name="Google Shape;141;g25277aa37aa_0_14"/>
          <p:cNvSpPr txBox="1"/>
          <p:nvPr/>
        </p:nvSpPr>
        <p:spPr>
          <a:xfrm>
            <a:off x="937650" y="2292725"/>
            <a:ext cx="16412700" cy="522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GPT-3.5 models can understand and generate natural language or code. Open AIr most capable and cost effective model in the GPT-3.5 family is gpt-3.5-turbo which has been optimized for chat but works well for traditional completions tasks as well.</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42" name="Google Shape;142;g25277aa37aa_0_14"/>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5277aa37aa_0_14"/>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GPT - 3.5 Model</a:t>
            </a:r>
            <a:endParaRPr b="0" i="0" sz="1400" u="none" cap="none" strike="noStrike">
              <a:solidFill>
                <a:srgbClr val="000000"/>
              </a:solidFill>
              <a:latin typeface="Arial"/>
              <a:ea typeface="Arial"/>
              <a:cs typeface="Arial"/>
              <a:sym typeface="Arial"/>
            </a:endParaRPr>
          </a:p>
        </p:txBody>
      </p:sp>
      <p:sp>
        <p:nvSpPr>
          <p:cNvPr id="144" name="Google Shape;144;g25277aa37aa_0_14"/>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e40ffb64df_0_81"/>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50" name="Google Shape;150;g1e40ffb64df_0_81"/>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e40ffb64df_0_81"/>
          <p:cNvSpPr txBox="1"/>
          <p:nvPr/>
        </p:nvSpPr>
        <p:spPr>
          <a:xfrm>
            <a:off x="445850" y="196766"/>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GPT - 3.5 Model</a:t>
            </a:r>
            <a:endParaRPr b="0" i="0" sz="1400" u="none" cap="none" strike="noStrike">
              <a:solidFill>
                <a:srgbClr val="000000"/>
              </a:solidFill>
              <a:latin typeface="Arial"/>
              <a:ea typeface="Arial"/>
              <a:cs typeface="Arial"/>
              <a:sym typeface="Arial"/>
            </a:endParaRPr>
          </a:p>
        </p:txBody>
      </p:sp>
      <p:sp>
        <p:nvSpPr>
          <p:cNvPr id="152" name="Google Shape;152;g1e40ffb64df_0_81"/>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g1e40ffb64df_0_81"/>
          <p:cNvPicPr preferRelativeResize="0"/>
          <p:nvPr/>
        </p:nvPicPr>
        <p:blipFill>
          <a:blip r:embed="rId4">
            <a:alphaModFix/>
          </a:blip>
          <a:stretch>
            <a:fillRect/>
          </a:stretch>
        </p:blipFill>
        <p:spPr>
          <a:xfrm>
            <a:off x="1053172" y="1338513"/>
            <a:ext cx="6136001" cy="7375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e40ffb64df_0_73"/>
          <p:cNvPicPr preferRelativeResize="0"/>
          <p:nvPr/>
        </p:nvPicPr>
        <p:blipFill rotWithShape="1">
          <a:blip r:embed="rId3">
            <a:alphaModFix amt="10000"/>
          </a:blip>
          <a:srcRect b="7870" l="0" r="0" t="7862"/>
          <a:stretch/>
        </p:blipFill>
        <p:spPr>
          <a:xfrm>
            <a:off x="0" y="0"/>
            <a:ext cx="18288000" cy="10286998"/>
          </a:xfrm>
          <a:prstGeom prst="rect">
            <a:avLst/>
          </a:prstGeom>
          <a:noFill/>
          <a:ln>
            <a:noFill/>
          </a:ln>
        </p:spPr>
      </p:pic>
      <p:sp>
        <p:nvSpPr>
          <p:cNvPr id="159" name="Google Shape;159;g1e40ffb64df_0_73"/>
          <p:cNvSpPr txBox="1"/>
          <p:nvPr/>
        </p:nvSpPr>
        <p:spPr>
          <a:xfrm>
            <a:off x="937650" y="2292725"/>
            <a:ext cx="16412700" cy="485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GPT-4 is a large multimodal model (accepting text inputs and emitting text outputs today, with image inputs coming in the future) that can solve difficult problems with greater accuracy than any of OpenAI previous models,</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900">
                <a:solidFill>
                  <a:srgbClr val="14110F"/>
                </a:solidFill>
                <a:latin typeface="Roboto"/>
                <a:ea typeface="Roboto"/>
                <a:cs typeface="Roboto"/>
                <a:sym typeface="Roboto"/>
              </a:rPr>
              <a:t> </a:t>
            </a:r>
            <a:endParaRPr sz="2900">
              <a:solidFill>
                <a:srgbClr val="14110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br>
              <a:rPr lang="en-US" sz="2900">
                <a:solidFill>
                  <a:srgbClr val="14110F"/>
                </a:solidFill>
                <a:latin typeface="Roboto"/>
                <a:ea typeface="Roboto"/>
                <a:cs typeface="Roboto"/>
                <a:sym typeface="Roboto"/>
              </a:rPr>
            </a:b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3200"/>
              <a:buFont typeface="Arial"/>
              <a:buNone/>
            </a:pPr>
            <a:r>
              <a:t/>
            </a:r>
            <a:endParaRPr sz="2900">
              <a:solidFill>
                <a:srgbClr val="14110F"/>
              </a:solidFill>
              <a:latin typeface="Roboto"/>
              <a:ea typeface="Roboto"/>
              <a:cs typeface="Roboto"/>
              <a:sym typeface="Roboto"/>
            </a:endParaRPr>
          </a:p>
        </p:txBody>
      </p:sp>
      <p:sp>
        <p:nvSpPr>
          <p:cNvPr id="160" name="Google Shape;160;g1e40ffb64df_0_73"/>
          <p:cNvSpPr/>
          <p:nvPr/>
        </p:nvSpPr>
        <p:spPr>
          <a:xfrm>
            <a:off x="9412" y="8870247"/>
            <a:ext cx="18278700" cy="1416900"/>
          </a:xfrm>
          <a:prstGeom prst="rect">
            <a:avLst/>
          </a:prstGeom>
          <a:solidFill>
            <a:srgbClr val="1411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e40ffb64df_0_73"/>
          <p:cNvSpPr txBox="1"/>
          <p:nvPr/>
        </p:nvSpPr>
        <p:spPr>
          <a:xfrm>
            <a:off x="937650" y="770541"/>
            <a:ext cx="6558300" cy="985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400"/>
              <a:buFont typeface="Arial"/>
              <a:buNone/>
            </a:pPr>
            <a:r>
              <a:rPr b="1" lang="en-US" sz="6400">
                <a:solidFill>
                  <a:srgbClr val="14110F"/>
                </a:solidFill>
                <a:latin typeface="Roboto"/>
                <a:ea typeface="Roboto"/>
                <a:cs typeface="Roboto"/>
                <a:sym typeface="Roboto"/>
              </a:rPr>
              <a:t>GPT - 4 Model</a:t>
            </a:r>
            <a:endParaRPr b="0" i="0" sz="1400" u="none" cap="none" strike="noStrike">
              <a:solidFill>
                <a:srgbClr val="000000"/>
              </a:solidFill>
              <a:latin typeface="Arial"/>
              <a:ea typeface="Arial"/>
              <a:cs typeface="Arial"/>
              <a:sym typeface="Arial"/>
            </a:endParaRPr>
          </a:p>
        </p:txBody>
      </p:sp>
      <p:sp>
        <p:nvSpPr>
          <p:cNvPr id="162" name="Google Shape;162;g1e40ffb64df_0_73"/>
          <p:cNvSpPr/>
          <p:nvPr/>
        </p:nvSpPr>
        <p:spPr>
          <a:xfrm>
            <a:off x="9412" y="8870247"/>
            <a:ext cx="18278700" cy="1416900"/>
          </a:xfrm>
          <a:prstGeom prst="rect">
            <a:avLst/>
          </a:prstGeom>
          <a:solidFill>
            <a:srgbClr val="7744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Rehan</dc:creator>
</cp:coreProperties>
</file>