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sldIdLst>
    <p:sldId id="256" r:id="rId2"/>
    <p:sldId id="292" r:id="rId3"/>
    <p:sldId id="293" r:id="rId4"/>
    <p:sldId id="294" r:id="rId5"/>
    <p:sldId id="303" r:id="rId6"/>
    <p:sldId id="295" r:id="rId7"/>
    <p:sldId id="296" r:id="rId8"/>
    <p:sldId id="304" r:id="rId9"/>
    <p:sldId id="300" r:id="rId10"/>
    <p:sldId id="301" r:id="rId11"/>
    <p:sldId id="302" r:id="rId12"/>
    <p:sldId id="298" r:id="rId13"/>
    <p:sldId id="299" r:id="rId1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95"/>
    <a:srgbClr val="9EC5F5"/>
    <a:srgbClr val="006AB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4637"/>
  </p:normalViewPr>
  <p:slideViewPr>
    <p:cSldViewPr snapToGrid="0" snapToObjects="1">
      <p:cViewPr varScale="1">
        <p:scale>
          <a:sx n="41" d="100"/>
          <a:sy n="4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26">
            <a:extLst>
              <a:ext uri="{FF2B5EF4-FFF2-40B4-BE49-F238E27FC236}">
                <a16:creationId xmlns:a16="http://schemas.microsoft.com/office/drawing/2014/main" id="{15B5FDBF-7832-2CCB-34BA-D8F25055BED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Shape 27">
            <a:extLst>
              <a:ext uri="{FF2B5EF4-FFF2-40B4-BE49-F238E27FC236}">
                <a16:creationId xmlns:a16="http://schemas.microsoft.com/office/drawing/2014/main" id="{A1243DB1-2E1F-1515-F151-FF73E57B52A6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Helvetica Neue" panose="020005030000000200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86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910" y="2895601"/>
            <a:ext cx="17651316" cy="6659162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910" y="9554760"/>
            <a:ext cx="17651316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44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9601174"/>
            <a:ext cx="1765131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910" y="1371600"/>
            <a:ext cx="17651316" cy="72813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12" y="10734650"/>
            <a:ext cx="17651312" cy="98742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905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9" y="2895600"/>
            <a:ext cx="17651318" cy="3962400"/>
          </a:xfrm>
        </p:spPr>
        <p:txBody>
          <a:bodyPr/>
          <a:lstStyle>
            <a:lvl1pPr>
              <a:defRPr sz="9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7651318" cy="47244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771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3" y="2895600"/>
            <a:ext cx="15998630" cy="4646748"/>
          </a:xfrm>
        </p:spPr>
        <p:txBody>
          <a:bodyPr/>
          <a:lstStyle>
            <a:lvl1pPr>
              <a:defRPr sz="9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860801" y="7542348"/>
            <a:ext cx="14559298" cy="6843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8701314"/>
            <a:ext cx="17651318" cy="33528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12" name="TextBox 11"/>
          <p:cNvSpPr txBox="1"/>
          <p:nvPr/>
        </p:nvSpPr>
        <p:spPr>
          <a:xfrm>
            <a:off x="1796590" y="1942507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0980" y="5227575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34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8" y="6248402"/>
            <a:ext cx="17651320" cy="330636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09" y="9554762"/>
            <a:ext cx="17651318" cy="1720800"/>
          </a:xfrm>
        </p:spPr>
        <p:txBody>
          <a:bodyPr anchor="t"/>
          <a:lstStyle>
            <a:lvl1pPr marL="0" indent="0" algn="l">
              <a:buNone/>
              <a:defRPr sz="4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701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894" y="3962400"/>
            <a:ext cx="589373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04926" y="5334000"/>
            <a:ext cx="5854700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7319" y="3962400"/>
            <a:ext cx="587248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46212" y="5334000"/>
            <a:ext cx="5893588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3962400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249401" y="5334000"/>
            <a:ext cx="5864226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137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926" y="8501898"/>
            <a:ext cx="588010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4926" y="4419600"/>
            <a:ext cx="588010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04926" y="9654423"/>
            <a:ext cx="5880100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8751" y="8501898"/>
            <a:ext cx="586105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78749" y="4419600"/>
            <a:ext cx="586105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76044" y="9654421"/>
            <a:ext cx="5868812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8501898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249399" y="4419600"/>
            <a:ext cx="5864226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249151" y="9654417"/>
            <a:ext cx="5871994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6436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593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08425" y="860427"/>
            <a:ext cx="3505202" cy="1165225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4927" y="1774828"/>
            <a:ext cx="14846298" cy="1073784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933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>
            <a:extLst>
              <a:ext uri="{FF2B5EF4-FFF2-40B4-BE49-F238E27FC236}">
                <a16:creationId xmlns:a16="http://schemas.microsoft.com/office/drawing/2014/main" id="{C8074A9B-4D49-57B5-EF47-CBC2E81D3FC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425AE-DA99-CF41-A2E4-E8A4EA6E383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26955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36E33F-58A3-2C41-B672-6E3E68DA1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43213" y="2524401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F47CD3BD-A387-7F40-ACF5-2B1B39BE1E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621" y="2524400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B8396492-B780-D240-829F-00D97E6796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0029" y="2524401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861B9A0E-31C6-9346-9D37-EF10F3CAFF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03437" y="2524400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36143BAE-5E2C-7F41-BC81-09098781A6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56845" y="2524400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8C8D1548-9593-4C43-A993-E2E4FC2FDF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110253" y="2524399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DA6B0B96-6DA7-6A44-BF0F-324E5C36EA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43213" y="5738053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DD7233C-789B-F645-9A93-0902FD37E3F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621" y="5738052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D930F49C-53E0-C34B-A26B-D3B43ED98E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50029" y="5738053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5F6CE79E-0A3F-7B4A-9BE6-2ADCFAD4BDF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603437" y="5738052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83E167CB-CF06-A64A-9F6D-FD99857D648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856845" y="5738052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6632B09F-922C-7547-AEFA-D41EE26742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9110253" y="5738051"/>
            <a:ext cx="2862262" cy="286226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" name="Номер слайда">
            <a:extLst>
              <a:ext uri="{FF2B5EF4-FFF2-40B4-BE49-F238E27FC236}">
                <a16:creationId xmlns:a16="http://schemas.microsoft.com/office/drawing/2014/main" id="{78967487-F150-E2F7-97F8-E790FEF9506C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E488F-29DF-384E-B20A-AB1E2FACA1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859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4887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36E33F-58A3-2C41-B672-6E3E68DA1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1623" y="3038751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3B2B5356-D75D-4F42-BCA3-3EA90378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6753" y="3038751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837EB3C7-4AD3-4741-AF17-C9D8B4CE4C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11883" y="3038751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1C67F7C5-10B0-744C-AE47-1BB7F2C463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57013" y="3038751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32A1A0A-E2A3-F845-BBC3-793DD16C0F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02143" y="3038751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FE1C41BC-E172-B044-8023-5C089A5687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147273" y="3038751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3" name="Рисунок 2">
            <a:extLst>
              <a:ext uri="{FF2B5EF4-FFF2-40B4-BE49-F238E27FC236}">
                <a16:creationId xmlns:a16="http://schemas.microsoft.com/office/drawing/2014/main" id="{B6C615F0-3A31-C240-997E-FEC17ECFE1B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21623" y="5084463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4" name="Рисунок 2">
            <a:extLst>
              <a:ext uri="{FF2B5EF4-FFF2-40B4-BE49-F238E27FC236}">
                <a16:creationId xmlns:a16="http://schemas.microsoft.com/office/drawing/2014/main" id="{3881F6F7-9883-E140-9C25-C7AB0977C9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66753" y="5084463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5" name="Рисунок 2">
            <a:extLst>
              <a:ext uri="{FF2B5EF4-FFF2-40B4-BE49-F238E27FC236}">
                <a16:creationId xmlns:a16="http://schemas.microsoft.com/office/drawing/2014/main" id="{B1F31A74-229A-EF4C-BCE8-7DE84B4ADB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11883" y="5084463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6" name="Рисунок 2">
            <a:extLst>
              <a:ext uri="{FF2B5EF4-FFF2-40B4-BE49-F238E27FC236}">
                <a16:creationId xmlns:a16="http://schemas.microsoft.com/office/drawing/2014/main" id="{3CD5F662-C087-A148-B3BF-1557D6696A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257013" y="5084463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7" name="Рисунок 2">
            <a:extLst>
              <a:ext uri="{FF2B5EF4-FFF2-40B4-BE49-F238E27FC236}">
                <a16:creationId xmlns:a16="http://schemas.microsoft.com/office/drawing/2014/main" id="{AEE8F5D1-FA84-E849-A0F8-194E15C7AF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202143" y="5084463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8" name="Рисунок 2">
            <a:extLst>
              <a:ext uri="{FF2B5EF4-FFF2-40B4-BE49-F238E27FC236}">
                <a16:creationId xmlns:a16="http://schemas.microsoft.com/office/drawing/2014/main" id="{203EBA19-EF70-4C44-ACAC-C6E2CA4D87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147273" y="5084463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9" name="Рисунок 2">
            <a:extLst>
              <a:ext uri="{FF2B5EF4-FFF2-40B4-BE49-F238E27FC236}">
                <a16:creationId xmlns:a16="http://schemas.microsoft.com/office/drawing/2014/main" id="{091600B4-215C-B64B-99D1-199C5DDA245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21623" y="7130175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30" name="Рисунок 2">
            <a:extLst>
              <a:ext uri="{FF2B5EF4-FFF2-40B4-BE49-F238E27FC236}">
                <a16:creationId xmlns:a16="http://schemas.microsoft.com/office/drawing/2014/main" id="{64C4E337-ADD3-BB41-B198-45738D967E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66753" y="7130175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id="{27E259D7-419F-444C-90F8-75E8BCA89F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11883" y="7130175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32" name="Рисунок 2">
            <a:extLst>
              <a:ext uri="{FF2B5EF4-FFF2-40B4-BE49-F238E27FC236}">
                <a16:creationId xmlns:a16="http://schemas.microsoft.com/office/drawing/2014/main" id="{45C8F71B-F599-8849-AEEB-43D51CE9CC0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257013" y="7130175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id="{F02BDC7C-1317-2148-AB84-D5A5F5B7F9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202143" y="7130175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6B685AEF-9E1D-084E-868D-7D14C94FA1E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8147273" y="7130175"/>
            <a:ext cx="2602931" cy="1773537"/>
          </a:xfrm>
          <a:prstGeom prst="roundRect">
            <a:avLst>
              <a:gd name="adj" fmla="val 8074"/>
            </a:avLst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noProof="0">
                <a:sym typeface="Open Sans"/>
              </a:rPr>
              <a:t>Вставка рисунка</a:t>
            </a:r>
            <a:endParaRPr lang="en-US" noProof="0" dirty="0">
              <a:sym typeface="Open Sans"/>
            </a:endParaRPr>
          </a:p>
        </p:txBody>
      </p:sp>
      <p:sp>
        <p:nvSpPr>
          <p:cNvPr id="2" name="Номер слайда">
            <a:extLst>
              <a:ext uri="{FF2B5EF4-FFF2-40B4-BE49-F238E27FC236}">
                <a16:creationId xmlns:a16="http://schemas.microsoft.com/office/drawing/2014/main" id="{1429F281-E7E8-8589-0AE5-2B314FE815AC}"/>
              </a:ext>
            </a:extLst>
          </p:cNvPr>
          <p:cNvSpPr txBox="1">
            <a:spLocks noGrp="1" noChangeArrowheads="1"/>
          </p:cNvSpPr>
          <p:nvPr>
            <p:ph type="sldNum" sz="quarter" idx="2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4D8E2-FC62-7646-9899-12CF889B59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17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5723467"/>
            <a:ext cx="17651314" cy="3831294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10" y="9554762"/>
            <a:ext cx="17651316" cy="1720800"/>
          </a:xfrm>
        </p:spPr>
        <p:txBody>
          <a:bodyPr anchor="t"/>
          <a:lstStyle>
            <a:lvl1pPr marL="0" indent="0" algn="l">
              <a:buNone/>
              <a:defRPr sz="4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414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6625" y="4121151"/>
            <a:ext cx="8792678" cy="839152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987" y="4112185"/>
            <a:ext cx="8792682" cy="840049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932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6" y="3810000"/>
            <a:ext cx="879267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25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08991" y="3810000"/>
            <a:ext cx="8792678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08991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309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939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71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6" y="2895600"/>
            <a:ext cx="6802128" cy="2895600"/>
          </a:xfrm>
        </p:spPr>
        <p:txBody>
          <a:bodyPr anchor="b"/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233" y="2895600"/>
            <a:ext cx="10391994" cy="9144000"/>
          </a:xfrm>
        </p:spPr>
        <p:txBody>
          <a:bodyPr anchor="ctr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7" y="6258561"/>
            <a:ext cx="6802126" cy="5791198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800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814" y="3708384"/>
            <a:ext cx="10185812" cy="3149616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9092" y="2286000"/>
            <a:ext cx="6400800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0169958" cy="2743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36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5339371"/>
            <a:ext cx="8074024" cy="837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5784695"/>
            <a:ext cx="3044824" cy="47309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7218024" y="3352800"/>
            <a:ext cx="5638800" cy="5638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5998825" y="1"/>
            <a:ext cx="3206774" cy="228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7211756" y="12192000"/>
            <a:ext cx="1987468" cy="15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75624" y="0"/>
            <a:ext cx="13716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5" y="4105837"/>
            <a:ext cx="17893082" cy="83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0311279" y="3581403"/>
            <a:ext cx="1981198" cy="609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7903147" y="6450595"/>
            <a:ext cx="7719590" cy="609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705081" y="591459"/>
            <a:ext cx="1676398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6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39FE-C5C1-604B-93A3-FEAB0C4687D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5590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50" r:id="rId19"/>
    <p:sldLayoutId id="214748365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Группа">
            <a:extLst>
              <a:ext uri="{FF2B5EF4-FFF2-40B4-BE49-F238E27FC236}">
                <a16:creationId xmlns:a16="http://schemas.microsoft.com/office/drawing/2014/main" id="{2363838D-2BC9-774F-6491-7FB3E41CE6F9}"/>
              </a:ext>
            </a:extLst>
          </p:cNvPr>
          <p:cNvGrpSpPr>
            <a:grpSpLocks/>
          </p:cNvGrpSpPr>
          <p:nvPr/>
        </p:nvGrpSpPr>
        <p:grpSpPr bwMode="auto">
          <a:xfrm>
            <a:off x="10916816" y="10406036"/>
            <a:ext cx="12260426" cy="2564805"/>
            <a:chOff x="2872875" y="-5765795"/>
            <a:chExt cx="13938355" cy="34980987"/>
          </a:xfrm>
        </p:grpSpPr>
        <p:sp>
          <p:nvSpPr>
            <p:cNvPr id="3075" name="Radiance">
              <a:extLst>
                <a:ext uri="{FF2B5EF4-FFF2-40B4-BE49-F238E27FC236}">
                  <a16:creationId xmlns:a16="http://schemas.microsoft.com/office/drawing/2014/main" id="{26F5F304-E253-879A-A820-83AE040D8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875" y="5272944"/>
              <a:ext cx="102650" cy="164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 eaLnBrk="1"/>
              <a:endParaRPr lang="ru-RU" altLang="ru-RU" sz="10000" b="0" dirty="0">
                <a:solidFill>
                  <a:schemeClr val="tx1"/>
                </a:solidFill>
                <a:latin typeface="Maven Pro Bold" pitchFamily="2" charset="0"/>
                <a:ea typeface="Maven Pro Bold" pitchFamily="2" charset="0"/>
                <a:cs typeface="Maven Pro Bold" pitchFamily="2" charset="0"/>
                <a:sym typeface="Maven Pro Bold" pitchFamily="2" charset="0"/>
              </a:endParaRPr>
            </a:p>
          </p:txBody>
        </p:sp>
        <p:sp>
          <p:nvSpPr>
            <p:cNvPr id="3076" name="PowerPoint, Keynote, Google Slides Template">
              <a:extLst>
                <a:ext uri="{FF2B5EF4-FFF2-40B4-BE49-F238E27FC236}">
                  <a16:creationId xmlns:a16="http://schemas.microsoft.com/office/drawing/2014/main" id="{9F35EDB1-D7B5-47A7-7F58-25E05402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9260" y="-5765795"/>
              <a:ext cx="10751970" cy="349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lang="ru-RU" sz="3200" dirty="0">
                  <a:latin typeface="+mn-lt"/>
                </a:rPr>
                <a:t>Студент: </a:t>
              </a:r>
              <a:r>
                <a:rPr lang="ru-RU" sz="3200" dirty="0"/>
                <a:t>Смирнов Константин Вадимович</a:t>
              </a:r>
              <a:endParaRPr lang="ru-RU" sz="3200" dirty="0">
                <a:latin typeface="+mn-lt"/>
              </a:endParaRPr>
            </a:p>
            <a:p>
              <a:r>
                <a:rPr lang="ru-RU" sz="3200" dirty="0">
                  <a:latin typeface="+mn-lt"/>
                </a:rPr>
                <a:t>Группа: ПКС-</a:t>
              </a:r>
              <a:r>
                <a:rPr lang="en-US" sz="3200" dirty="0">
                  <a:latin typeface="+mn-lt"/>
                </a:rPr>
                <a:t>4</a:t>
              </a:r>
              <a:r>
                <a:rPr lang="ru-RU" sz="3200" dirty="0">
                  <a:latin typeface="+mn-lt"/>
                </a:rPr>
                <a:t>03</a:t>
              </a:r>
            </a:p>
            <a:p>
              <a:r>
                <a:rPr lang="ru-RU" sz="3200" dirty="0">
                  <a:latin typeface="+mn-lt"/>
                </a:rPr>
                <a:t>Руководитель:</a:t>
              </a:r>
              <a:r>
                <a:rPr lang="en-US" sz="3200" dirty="0">
                  <a:latin typeface="+mn-lt"/>
                </a:rPr>
                <a:t> </a:t>
              </a:r>
              <a:r>
                <a:rPr lang="ru-RU" sz="3200" dirty="0">
                  <a:latin typeface="+mn-lt"/>
                </a:rPr>
                <a:t>Кузьменко Светлана Юрьевна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8295CA-FD9F-8954-0A0F-6C4C32FA9A15}"/>
              </a:ext>
            </a:extLst>
          </p:cNvPr>
          <p:cNvSpPr txBox="1"/>
          <p:nvPr/>
        </p:nvSpPr>
        <p:spPr>
          <a:xfrm>
            <a:off x="761999" y="1177688"/>
            <a:ext cx="22860000" cy="4844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algn="ctr">
              <a:lnSpc>
                <a:spcPct val="120000"/>
              </a:lnSpc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sz="3200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УЧРЕЖДЕНИЕ ВЫСШЕГО ОБРАЗОВАНИЯ «МОСКОВСКИЙ ГОСУДАРСТВЕННЫЙ УНИВЕРСИТЕТ ТЕХНОЛОГИЙ И УПРАВЛЕНИЯ ИМЕНИ К.Г. РАЗУМОВСКОГО (ПЕРВЫЙ КАЗАЧИЙ УНИВЕРСИТЕТ)»</a:t>
            </a:r>
            <a:endParaRPr lang="ru-RU" sz="3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2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(ФГБОУ ВО «МГУТУ ИМ. К.Г. РАЗУМОВСКОГО (ПКУ)»)</a:t>
            </a:r>
          </a:p>
          <a:p>
            <a:pPr algn="ctr">
              <a:lnSpc>
                <a:spcPct val="120000"/>
              </a:lnSpc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 </a:t>
            </a:r>
            <a:endParaRPr lang="ru-RU" sz="3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УНИВЕРСИТЕТСКИЙ КОЛЛЕДЖ ИНФОРМАЦИОННЫХ ТЕХНОЛОГИЙ</a:t>
            </a:r>
            <a:endParaRPr lang="ru-RU" sz="32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ctr"/>
            <a:endParaRPr lang="ru-R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0FD0D-1933-45A5-AF5E-E9465FA0718A}"/>
              </a:ext>
            </a:extLst>
          </p:cNvPr>
          <p:cNvSpPr txBox="1"/>
          <p:nvPr/>
        </p:nvSpPr>
        <p:spPr>
          <a:xfrm>
            <a:off x="4869857" y="6633585"/>
            <a:ext cx="14644285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Тема проекта: Разработка</a:t>
            </a:r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обучающей программы по теме </a:t>
            </a:r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</a:rPr>
              <a:t>«Криптография данных»</a:t>
            </a:r>
            <a:endParaRPr lang="ru-RU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A8BA7-36C8-465E-9F76-2126358BA26D}"/>
              </a:ext>
            </a:extLst>
          </p:cNvPr>
          <p:cNvSpPr txBox="1"/>
          <p:nvPr/>
        </p:nvSpPr>
        <p:spPr>
          <a:xfrm>
            <a:off x="5809130" y="431351"/>
            <a:ext cx="13178117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ru-RU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Helvetica Neue"/>
                <a:cs typeface="Times New Roman" panose="02020603050405020304" pitchFamily="18" charset="0"/>
                <a:sym typeface="Helvetica Neue"/>
              </a:rPr>
              <a:t>Практическая часть приложения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r>
              <a:rPr lang="ru-RU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Helvetica Neue"/>
                <a:cs typeface="Times New Roman" panose="02020603050405020304" pitchFamily="18" charset="0"/>
                <a:sym typeface="Helvetica Neue"/>
              </a:rPr>
              <a:t>в виде реализации шифровальной машины </a:t>
            </a:r>
            <a:r>
              <a:rPr lang="ru-RU" sz="4000" dirty="0">
                <a:effectLst/>
                <a:ea typeface="Times New Roman" panose="02020603050405020304" pitchFamily="18" charset="0"/>
              </a:rPr>
              <a:t>«</a:t>
            </a:r>
            <a:r>
              <a:rPr lang="ru-RU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Helvetica Neue"/>
                <a:cs typeface="Times New Roman" panose="02020603050405020304" pitchFamily="18" charset="0"/>
                <a:sym typeface="Helvetica Neue"/>
              </a:rPr>
              <a:t>Энигм</a:t>
            </a:r>
            <a:r>
              <a:rPr lang="ru-RU" sz="4000" dirty="0">
                <a:effectLst/>
                <a:ea typeface="Times New Roman" panose="02020603050405020304" pitchFamily="18" charset="0"/>
              </a:rPr>
              <a:t>»</a:t>
            </a:r>
            <a:endParaRPr kumimoji="0" lang="ru-RU" sz="4800" i="0" u="none" strike="noStrike" cap="none" spc="0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FillTx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1DBD42-B58C-0645-48F4-096435CB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06" y="2673792"/>
            <a:ext cx="17896114" cy="101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854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C8C81-DA86-4931-A694-7668D3139797}"/>
              </a:ext>
            </a:extLst>
          </p:cNvPr>
          <p:cNvSpPr txBox="1"/>
          <p:nvPr/>
        </p:nvSpPr>
        <p:spPr>
          <a:xfrm>
            <a:off x="6508376" y="685914"/>
            <a:ext cx="114300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Управление пользователями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1EF98C6-DFC1-CF15-56CC-CAE5C361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92" y="2708649"/>
            <a:ext cx="18246611" cy="102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200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0D9C03-4245-43F8-A736-16A5CDCE0059}"/>
              </a:ext>
            </a:extLst>
          </p:cNvPr>
          <p:cNvSpPr txBox="1"/>
          <p:nvPr/>
        </p:nvSpPr>
        <p:spPr>
          <a:xfrm>
            <a:off x="6096000" y="1493260"/>
            <a:ext cx="12192000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8ECB3-F7C8-4541-9833-3EDE95F7AE77}"/>
              </a:ext>
            </a:extLst>
          </p:cNvPr>
          <p:cNvSpPr txBox="1"/>
          <p:nvPr/>
        </p:nvSpPr>
        <p:spPr>
          <a:xfrm>
            <a:off x="1548882" y="3051687"/>
            <a:ext cx="20359396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ru-RU" sz="3600" dirty="0"/>
              <a:t>Разработанное приложение полностью выполняет поставленные задачи</a:t>
            </a:r>
            <a:r>
              <a:rPr lang="en-US" sz="3600" dirty="0"/>
              <a:t>, </a:t>
            </a:r>
            <a:r>
              <a:rPr lang="ru-RU" sz="3600" dirty="0"/>
              <a:t>реализуя теоретическую часть для ознакомления с криптографией данных и практическую</a:t>
            </a:r>
            <a:r>
              <a:rPr lang="en-US" sz="3600" dirty="0"/>
              <a:t>, </a:t>
            </a:r>
            <a:r>
              <a:rPr lang="ru-RU" sz="3600" dirty="0"/>
              <a:t>в которой представлена реализация шифровальной машины. Удобный интерфейс и созданная база данных позволяет обеспечить удобное использование всем пользователям.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19C238-CD87-8CA2-C23A-14B7D4829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97" y="6858000"/>
            <a:ext cx="1134427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524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7C040-95AC-44F5-9FA3-AEABEDEF0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24384001" cy="13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97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78BADF7-C44A-41EE-8271-5FF9237131F6}"/>
              </a:ext>
            </a:extLst>
          </p:cNvPr>
          <p:cNvSpPr txBox="1"/>
          <p:nvPr/>
        </p:nvSpPr>
        <p:spPr>
          <a:xfrm>
            <a:off x="1460698" y="3722533"/>
            <a:ext cx="12192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800" dirty="0"/>
              <a:t>Управление пользователями  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5DA47-D395-4649-B2ED-350B780B509B}"/>
              </a:ext>
            </a:extLst>
          </p:cNvPr>
          <p:cNvSpPr txBox="1"/>
          <p:nvPr/>
        </p:nvSpPr>
        <p:spPr>
          <a:xfrm>
            <a:off x="1460698" y="5156060"/>
            <a:ext cx="12192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800" dirty="0"/>
              <a:t>Ознакомление с теорией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B030E-6B25-4FD9-99C6-38A79219AF3C}"/>
              </a:ext>
            </a:extLst>
          </p:cNvPr>
          <p:cNvSpPr txBox="1"/>
          <p:nvPr/>
        </p:nvSpPr>
        <p:spPr>
          <a:xfrm>
            <a:off x="1460698" y="6589588"/>
            <a:ext cx="7440706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800" dirty="0"/>
              <a:t>Ознакомление с реализацией шифровальной машины Энигма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81E9C12-8E33-8030-359C-8AF13C6D77EF}"/>
              </a:ext>
            </a:extLst>
          </p:cNvPr>
          <p:cNvSpPr txBox="1">
            <a:spLocks/>
          </p:cNvSpPr>
          <p:nvPr/>
        </p:nvSpPr>
        <p:spPr>
          <a:xfrm>
            <a:off x="646111" y="853444"/>
            <a:ext cx="19515512" cy="15165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8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 pitchFamily="34" charset="0"/>
              </a:rPr>
              <a:t>Цель курсовой работы</a:t>
            </a:r>
            <a:endParaRPr lang="ru-RU" sz="8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DBDBD6-84F4-9E40-700C-F1A87DA3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11" y="3537228"/>
            <a:ext cx="10133046" cy="85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4B3D43-11BF-EDC4-DEAC-909B954E9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071" y="11104438"/>
            <a:ext cx="3953426" cy="18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02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FFE8B-8138-4EF6-A998-B062D61C44FB}"/>
              </a:ext>
            </a:extLst>
          </p:cNvPr>
          <p:cNvSpPr txBox="1"/>
          <p:nvPr/>
        </p:nvSpPr>
        <p:spPr>
          <a:xfrm>
            <a:off x="5504329" y="1474326"/>
            <a:ext cx="1215614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Физическая модель базы данных </a:t>
            </a:r>
          </a:p>
        </p:txBody>
      </p:sp>
      <p:sp>
        <p:nvSpPr>
          <p:cNvPr id="5" name="AutoShape 4" descr="NBA логотип PNG">
            <a:extLst>
              <a:ext uri="{FF2B5EF4-FFF2-40B4-BE49-F238E27FC236}">
                <a16:creationId xmlns:a16="http://schemas.microsoft.com/office/drawing/2014/main" id="{3B14F5B6-E922-4738-9182-6C63DDED7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5F03E1-768D-9B25-58A4-BBCA5961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94" y="3723837"/>
            <a:ext cx="15770447" cy="8126041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97FA7EDC-CC2C-2AAD-886A-8A4722B43F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0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BC92D0-4A1E-41CD-DB9C-1D944283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071" y="11104438"/>
            <a:ext cx="3953426" cy="18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15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F5B23-1E54-475F-9F4A-E25C6FF51F5C}"/>
              </a:ext>
            </a:extLst>
          </p:cNvPr>
          <p:cNvSpPr txBox="1"/>
          <p:nvPr/>
        </p:nvSpPr>
        <p:spPr>
          <a:xfrm>
            <a:off x="5585012" y="1509698"/>
            <a:ext cx="1321397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Архитектура информационной системы</a:t>
            </a:r>
            <a:endParaRPr kumimoji="0" lang="ru-RU" sz="4400" b="1" i="0" u="none" strike="noStrike" cap="none" spc="0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AutoShape 2" descr="Слои, Луковицы, Гексогоны, Порты и Адаптеры — всё это об одном / Хабр">
            <a:extLst>
              <a:ext uri="{FF2B5EF4-FFF2-40B4-BE49-F238E27FC236}">
                <a16:creationId xmlns:a16="http://schemas.microsoft.com/office/drawing/2014/main" id="{1E745BC0-660D-4CC3-917C-A466D455E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96282" y="6705600"/>
            <a:ext cx="1748118" cy="17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724BDF-C997-447B-BEDF-7A9CA7F01C19}"/>
              </a:ext>
            </a:extLst>
          </p:cNvPr>
          <p:cNvSpPr txBox="1"/>
          <p:nvPr/>
        </p:nvSpPr>
        <p:spPr>
          <a:xfrm>
            <a:off x="11295529" y="4233645"/>
            <a:ext cx="12718768" cy="369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74320" indent="0" algn="just">
              <a:lnSpc>
                <a:spcPct val="150000"/>
              </a:lnSpc>
              <a:buNone/>
            </a:pPr>
            <a:r>
              <a:rPr lang="ru-RU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 архитектуру включены несколько компонентов.</a:t>
            </a:r>
            <a:endParaRPr lang="ru-RU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 algn="just">
              <a:lnSpc>
                <a:spcPct val="150000"/>
              </a:lnSpc>
              <a:buNone/>
            </a:pPr>
            <a:r>
              <a:rPr lang="ru-RU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Основные:</a:t>
            </a:r>
            <a:endParaRPr lang="ru-RU" sz="3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indent="-342900" algn="just">
              <a:lnSpc>
                <a:spcPct val="150000"/>
              </a:lnSpc>
            </a:pPr>
            <a:r>
              <a:rPr lang="ru-RU" sz="3200" kern="100" dirty="0">
                <a:ea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риложение на языке </a:t>
            </a:r>
            <a:r>
              <a:rPr lang="en-US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использующее</a:t>
            </a:r>
          </a:p>
          <a:p>
            <a:pPr marL="617220" indent="-342900" algn="just">
              <a:lnSpc>
                <a:spcPct val="150000"/>
              </a:lnSpc>
            </a:pPr>
            <a:r>
              <a:rPr lang="ru-RU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платформу </a:t>
            </a:r>
            <a:r>
              <a:rPr lang="en-US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WPF</a:t>
            </a:r>
            <a:r>
              <a:rPr lang="ru-RU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и технологию </a:t>
            </a:r>
            <a:r>
              <a:rPr lang="en-US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Entity Framework</a:t>
            </a:r>
            <a:endParaRPr lang="ru-RU" sz="3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indent="-342900" algn="just">
              <a:lnSpc>
                <a:spcPct val="150000"/>
              </a:lnSpc>
            </a:pPr>
            <a:r>
              <a:rPr lang="ru-RU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База данных </a:t>
            </a:r>
            <a:r>
              <a:rPr lang="en-US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MS SQL Server</a:t>
            </a:r>
            <a:r>
              <a:rPr lang="ru-RU" sz="3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BC0032-F087-FC6C-D333-FF7D8D8E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071" y="11104438"/>
            <a:ext cx="3953426" cy="184334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1E81318-7557-AE2C-82DE-84165402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0" y="2716506"/>
            <a:ext cx="8255942" cy="42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EABC3B9-11A3-D456-701D-CB706ED27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0" y="7405970"/>
            <a:ext cx="7722451" cy="57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154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5894D-1D29-D637-B264-83BC8D32482E}"/>
              </a:ext>
            </a:extLst>
          </p:cNvPr>
          <p:cNvSpPr txBox="1"/>
          <p:nvPr/>
        </p:nvSpPr>
        <p:spPr>
          <a:xfrm>
            <a:off x="5150498" y="1470538"/>
            <a:ext cx="1313750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4400" b="1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Использованные средства разработки: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587A-0A0E-DDE5-7888-188771CE746A}"/>
              </a:ext>
            </a:extLst>
          </p:cNvPr>
          <p:cNvSpPr txBox="1"/>
          <p:nvPr/>
        </p:nvSpPr>
        <p:spPr>
          <a:xfrm>
            <a:off x="6369391" y="8106850"/>
            <a:ext cx="1282394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b="0" dirty="0"/>
              <a:t>C#</a:t>
            </a:r>
            <a:endParaRPr lang="ru-RU" sz="3200" b="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8D8C052-4C5B-A239-88A3-103428D3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98" y="4439603"/>
            <a:ext cx="3538540" cy="35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3FA61B-1AAF-1A10-4053-D5C0F871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050" y="4364665"/>
            <a:ext cx="6557183" cy="368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1AAA3-5C55-D220-BC7D-9BDB79AB8420}"/>
              </a:ext>
            </a:extLst>
          </p:cNvPr>
          <p:cNvSpPr txBox="1"/>
          <p:nvPr/>
        </p:nvSpPr>
        <p:spPr>
          <a:xfrm>
            <a:off x="14569444" y="8259250"/>
            <a:ext cx="1282394" cy="584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/>
              <a:t>SQL</a:t>
            </a:r>
            <a:endParaRPr lang="ru-RU" sz="3200" b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FDBDA2-ABE7-091E-E270-201423EF8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071" y="11104438"/>
            <a:ext cx="3953426" cy="18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756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526004-21C6-4CA6-8423-F57FAC5E188A}"/>
              </a:ext>
            </a:extLst>
          </p:cNvPr>
          <p:cNvSpPr txBox="1"/>
          <p:nvPr/>
        </p:nvSpPr>
        <p:spPr>
          <a:xfrm>
            <a:off x="5150498" y="1470538"/>
            <a:ext cx="1313750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4400" b="1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Использованные программные продукты: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869E1-2F91-467F-83F5-D8511B265D3F}"/>
              </a:ext>
            </a:extLst>
          </p:cNvPr>
          <p:cNvSpPr txBox="1"/>
          <p:nvPr/>
        </p:nvSpPr>
        <p:spPr>
          <a:xfrm>
            <a:off x="16452081" y="8726507"/>
            <a:ext cx="5139353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/>
              <a:t>MS SQL</a:t>
            </a:r>
            <a:endParaRPr lang="ru-RU" sz="32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71BE6-717D-4947-A79B-A91D30D0BCB3}"/>
              </a:ext>
            </a:extLst>
          </p:cNvPr>
          <p:cNvSpPr txBox="1"/>
          <p:nvPr/>
        </p:nvSpPr>
        <p:spPr>
          <a:xfrm>
            <a:off x="3716145" y="8693693"/>
            <a:ext cx="286870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/>
              <a:t>Visual Studio</a:t>
            </a:r>
            <a:endParaRPr lang="ru-RU" sz="3200" b="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FCC654-9CDC-AF0F-6FC8-7AC96E74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071" y="11104438"/>
            <a:ext cx="3953426" cy="1843344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1C8E5D0-CBCC-04B1-91B9-21646C97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07" y="4856963"/>
            <a:ext cx="7270102" cy="36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17A75D-7416-D8D5-9807-C5DC0AB9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4989493"/>
            <a:ext cx="9790290" cy="35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41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238E33B-D350-49CE-8AAB-1D29A1A67BC2}"/>
              </a:ext>
            </a:extLst>
          </p:cNvPr>
          <p:cNvSpPr txBox="1"/>
          <p:nvPr/>
        </p:nvSpPr>
        <p:spPr>
          <a:xfrm>
            <a:off x="1933629" y="3649107"/>
            <a:ext cx="5288265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800" dirty="0"/>
              <a:t>Содержит теоретическую часть для ознакомления с криптографией данных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BAF4DE-F5B5-429D-8B4E-F42DB574C0C1}"/>
              </a:ext>
            </a:extLst>
          </p:cNvPr>
          <p:cNvSpPr txBox="1"/>
          <p:nvPr/>
        </p:nvSpPr>
        <p:spPr>
          <a:xfrm>
            <a:off x="7528881" y="3606183"/>
            <a:ext cx="6069105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800" dirty="0"/>
              <a:t>Содержит практическую часть для ознакомления с приложением по шифрованию</a:t>
            </a:r>
            <a:r>
              <a:rPr lang="en-US" sz="2800" dirty="0"/>
              <a:t>/</a:t>
            </a:r>
            <a:r>
              <a:rPr lang="ru-RU" sz="2800" dirty="0"/>
              <a:t>дешифрованию данных</a:t>
            </a:r>
            <a:endParaRPr lang="ru-RU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5B4935-90B4-4548-8226-1209E05C9EAC}"/>
              </a:ext>
            </a:extLst>
          </p:cNvPr>
          <p:cNvSpPr txBox="1"/>
          <p:nvPr/>
        </p:nvSpPr>
        <p:spPr>
          <a:xfrm>
            <a:off x="13904973" y="3649107"/>
            <a:ext cx="5075854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800" dirty="0"/>
              <a:t>Управление пользователями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1B974-0679-48BE-8587-AF2C90115AFE}"/>
              </a:ext>
            </a:extLst>
          </p:cNvPr>
          <p:cNvSpPr txBox="1"/>
          <p:nvPr/>
        </p:nvSpPr>
        <p:spPr>
          <a:xfrm>
            <a:off x="7602072" y="1094252"/>
            <a:ext cx="9233646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Функциональность приложения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32EFFF-B56A-433B-AABD-7DF640B05919}"/>
              </a:ext>
            </a:extLst>
          </p:cNvPr>
          <p:cNvSpPr txBox="1"/>
          <p:nvPr/>
        </p:nvSpPr>
        <p:spPr>
          <a:xfrm>
            <a:off x="18097098" y="3649106"/>
            <a:ext cx="5810399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800" dirty="0"/>
              <a:t>Сохраняет результат шифрования</a:t>
            </a:r>
            <a:r>
              <a:rPr lang="en-US" sz="2800" dirty="0"/>
              <a:t>/</a:t>
            </a:r>
            <a:r>
              <a:rPr lang="ru-RU" sz="2800" dirty="0"/>
              <a:t>дешифрования 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F633E-4AD8-4EA0-B0DA-4CBC8C545FE6}"/>
              </a:ext>
            </a:extLst>
          </p:cNvPr>
          <p:cNvSpPr txBox="1"/>
          <p:nvPr/>
        </p:nvSpPr>
        <p:spPr>
          <a:xfrm>
            <a:off x="2951999" y="2181245"/>
            <a:ext cx="184800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4000" b="1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Приложение реализует главную задачу проекта</a:t>
            </a:r>
            <a:endParaRPr kumimoji="0" lang="ru-RU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7F08B9-5EA4-F7E6-3694-0CCBCB2E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071" y="11104438"/>
            <a:ext cx="3953426" cy="18433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D892EA-9C19-6486-886C-193F82A04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28" y="6602669"/>
            <a:ext cx="8421942" cy="59260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D83217-4CC6-E3D0-FDB9-AB8D4CA55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551" y="6625522"/>
            <a:ext cx="7981277" cy="59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995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308F7-A33D-5B2E-7B22-1D2F76565C30}"/>
              </a:ext>
            </a:extLst>
          </p:cNvPr>
          <p:cNvSpPr txBox="1"/>
          <p:nvPr/>
        </p:nvSpPr>
        <p:spPr>
          <a:xfrm>
            <a:off x="8143248" y="1710072"/>
            <a:ext cx="923364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UML </a:t>
            </a:r>
            <a:r>
              <a:rPr lang="ru-RU" sz="5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диаграмма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7B0812-DDE9-51BC-8456-B967624C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67" y="3404477"/>
            <a:ext cx="12471400" cy="98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41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7CD38-0AA8-459B-AA6A-8ED80FBDA6BD}"/>
              </a:ext>
            </a:extLst>
          </p:cNvPr>
          <p:cNvSpPr txBox="1"/>
          <p:nvPr/>
        </p:nvSpPr>
        <p:spPr>
          <a:xfrm>
            <a:off x="5698793" y="914078"/>
            <a:ext cx="1159136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Helvetica Neue"/>
                <a:cs typeface="Times New Roman" panose="02020603050405020304" pitchFamily="18" charset="0"/>
                <a:sym typeface="Helvetica Neue"/>
              </a:rPr>
              <a:t>Теоретическая часть приложения</a:t>
            </a:r>
            <a:r>
              <a:rPr kumimoji="0" lang="ru-RU" sz="5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C701ED-309D-5A8A-FAB9-4E79DC91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01" y="2723440"/>
            <a:ext cx="17580550" cy="97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3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803</TotalTime>
  <Words>236</Words>
  <Application>Microsoft Office PowerPoint</Application>
  <PresentationFormat>Произвольный</PresentationFormat>
  <Paragraphs>40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Helvetica Neue</vt:lpstr>
      <vt:lpstr>Maven Pro Bold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Matvey</dc:creator>
  <cp:lastModifiedBy>Constantine Smirnov</cp:lastModifiedBy>
  <cp:revision>71</cp:revision>
  <dcterms:modified xsi:type="dcterms:W3CDTF">2023-12-14T17:18:15Z</dcterms:modified>
</cp:coreProperties>
</file>