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9EC3-8748-559A-1289-4452EF6AC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DD832-B82C-113A-BE73-C79DE6C19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3D9B23-8289-8ADC-F7FE-4A0E63048AC1}"/>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5" name="Footer Placeholder 4">
            <a:extLst>
              <a:ext uri="{FF2B5EF4-FFF2-40B4-BE49-F238E27FC236}">
                <a16:creationId xmlns:a16="http://schemas.microsoft.com/office/drawing/2014/main" id="{A5E3B937-59C3-69FE-172C-CF67CFDFC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E9025-87F0-1A64-CE2C-1CF4FBA6A04D}"/>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131083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56BC-9379-4E64-928D-0CF62FA7C6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4C652B-76F0-E0C8-3E54-4A95EE544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0660D-4D26-4800-BCC9-C7F79AD27496}"/>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5" name="Footer Placeholder 4">
            <a:extLst>
              <a:ext uri="{FF2B5EF4-FFF2-40B4-BE49-F238E27FC236}">
                <a16:creationId xmlns:a16="http://schemas.microsoft.com/office/drawing/2014/main" id="{38C6F256-93BE-620E-4BB5-25DD4129B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BF4AE-900F-23C4-51AC-BE6F45D9F811}"/>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287954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DAA3C-24BA-C595-0154-ED9AE4474A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CEF50F-35C2-9CC1-A244-7DF4742CF8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C9232-CF2C-0E37-525A-8CB2CB40BE82}"/>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5" name="Footer Placeholder 4">
            <a:extLst>
              <a:ext uri="{FF2B5EF4-FFF2-40B4-BE49-F238E27FC236}">
                <a16:creationId xmlns:a16="http://schemas.microsoft.com/office/drawing/2014/main" id="{797E2DC5-D597-F090-2D3A-47FE4F117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80569-2F1C-C2AD-E18C-17A42B61BFE3}"/>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95464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CB4B-45CA-CD38-9117-464B3E350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F0F84C-8185-8FC8-CEFD-B089FEEC18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80F11-91A4-583B-F01A-628EA73D0D5E}"/>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5" name="Footer Placeholder 4">
            <a:extLst>
              <a:ext uri="{FF2B5EF4-FFF2-40B4-BE49-F238E27FC236}">
                <a16:creationId xmlns:a16="http://schemas.microsoft.com/office/drawing/2014/main" id="{65730D4D-7723-0939-7597-7DB324BD2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3C1DD-D5C7-56D1-22F8-46D77A59B19B}"/>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18305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B634-B1AA-56B6-193E-22CF2A726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FBE165-D53A-2137-2C9C-A9E669925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8FC44A-D9B4-ED8F-8B09-080806AB960D}"/>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5" name="Footer Placeholder 4">
            <a:extLst>
              <a:ext uri="{FF2B5EF4-FFF2-40B4-BE49-F238E27FC236}">
                <a16:creationId xmlns:a16="http://schemas.microsoft.com/office/drawing/2014/main" id="{55878A14-C7E4-8D56-0E89-D13BE08C4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D2378-C5FF-F1D4-9141-12E33CE2BD98}"/>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301636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F27A-EB91-B1D0-0ACF-3468EDCDEC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C44EDF-3974-CE78-080A-397AF3E66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E0C6ED-69B0-E56E-8E4E-77A6AC72B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C72BB7-290F-7757-BF0F-64A6882E65A7}"/>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6" name="Footer Placeholder 5">
            <a:extLst>
              <a:ext uri="{FF2B5EF4-FFF2-40B4-BE49-F238E27FC236}">
                <a16:creationId xmlns:a16="http://schemas.microsoft.com/office/drawing/2014/main" id="{F7FF9B3F-3260-8C4F-FAA4-299191054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54EB5-90F1-5C56-8910-A3DB112F3B6B}"/>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38445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80-BC60-3A5B-4512-4E6EB14BBA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EEFFCB-CD11-CC15-CA96-D8F998E98F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08EF11-C797-7691-2E71-D590949A6E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FDF226-DD59-85FE-35F4-6F3FA4363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19CE64-7A64-8C34-2777-3CBCF917A5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F502C-56D6-63F6-8071-F5BC736B124C}"/>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8" name="Footer Placeholder 7">
            <a:extLst>
              <a:ext uri="{FF2B5EF4-FFF2-40B4-BE49-F238E27FC236}">
                <a16:creationId xmlns:a16="http://schemas.microsoft.com/office/drawing/2014/main" id="{01D6FC35-382B-A792-7F4A-1DD1CAE42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1B39F1-A716-8716-629C-A41A7C9432D6}"/>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323461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650F-816D-6723-95DD-87DE3D64C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6103D6-898D-6A4F-6CDA-BE1F6DB471F1}"/>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4" name="Footer Placeholder 3">
            <a:extLst>
              <a:ext uri="{FF2B5EF4-FFF2-40B4-BE49-F238E27FC236}">
                <a16:creationId xmlns:a16="http://schemas.microsoft.com/office/drawing/2014/main" id="{32D061BC-755B-D2D5-8B88-241839B05A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53316D-E9ED-488F-B287-856307CE322C}"/>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193897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F817C4-0F8C-CE90-02A3-32612B7D0877}"/>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3" name="Footer Placeholder 2">
            <a:extLst>
              <a:ext uri="{FF2B5EF4-FFF2-40B4-BE49-F238E27FC236}">
                <a16:creationId xmlns:a16="http://schemas.microsoft.com/office/drawing/2014/main" id="{3DE983E6-6DB4-C6D5-6636-B43D30E694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E45155-19A5-045E-0563-F72FE3EE79CF}"/>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403389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F540-C39F-16DC-2F81-AC42A66F3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F6B609-8911-27BD-D964-00A01FB4C1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7A88EA-D807-BBA9-296D-E9F3D9A6A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FB152-600D-7960-77E9-0097713A1ACA}"/>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6" name="Footer Placeholder 5">
            <a:extLst>
              <a:ext uri="{FF2B5EF4-FFF2-40B4-BE49-F238E27FC236}">
                <a16:creationId xmlns:a16="http://schemas.microsoft.com/office/drawing/2014/main" id="{E6AB59EB-C986-A2EE-5D0C-CD84C5B06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2707C-03E0-9470-9DE3-CC962CD6F29B}"/>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39123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7FF9-AC51-A101-664D-7C7A93523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8734F-8202-884A-02E1-48C3333B5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438B4-0844-7846-5A70-B687A71B0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51AC4-F30F-30A6-B1A5-392E2913DD47}"/>
              </a:ext>
            </a:extLst>
          </p:cNvPr>
          <p:cNvSpPr>
            <a:spLocks noGrp="1"/>
          </p:cNvSpPr>
          <p:nvPr>
            <p:ph type="dt" sz="half" idx="10"/>
          </p:nvPr>
        </p:nvSpPr>
        <p:spPr/>
        <p:txBody>
          <a:bodyPr/>
          <a:lstStyle/>
          <a:p>
            <a:fld id="{2A4769F2-C83E-40FE-9E07-DECCE84BE0C4}" type="datetimeFigureOut">
              <a:rPr lang="en-US" smtClean="0"/>
              <a:t>11/21/2023</a:t>
            </a:fld>
            <a:endParaRPr lang="en-US"/>
          </a:p>
        </p:txBody>
      </p:sp>
      <p:sp>
        <p:nvSpPr>
          <p:cNvPr id="6" name="Footer Placeholder 5">
            <a:extLst>
              <a:ext uri="{FF2B5EF4-FFF2-40B4-BE49-F238E27FC236}">
                <a16:creationId xmlns:a16="http://schemas.microsoft.com/office/drawing/2014/main" id="{6E9D9660-BC01-53B4-529A-85C712615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468A8-84B0-CCD8-7F97-843BF82ADCA5}"/>
              </a:ext>
            </a:extLst>
          </p:cNvPr>
          <p:cNvSpPr>
            <a:spLocks noGrp="1"/>
          </p:cNvSpPr>
          <p:nvPr>
            <p:ph type="sldNum" sz="quarter" idx="12"/>
          </p:nvPr>
        </p:nvSpPr>
        <p:spPr/>
        <p:txBody>
          <a:bodyPr/>
          <a:lstStyle/>
          <a:p>
            <a:fld id="{F554C028-C48F-4347-A11C-159104359D28}" type="slidenum">
              <a:rPr lang="en-US" smtClean="0"/>
              <a:t>‹#›</a:t>
            </a:fld>
            <a:endParaRPr lang="en-US"/>
          </a:p>
        </p:txBody>
      </p:sp>
    </p:spTree>
    <p:extLst>
      <p:ext uri="{BB962C8B-B14F-4D97-AF65-F5344CB8AC3E}">
        <p14:creationId xmlns:p14="http://schemas.microsoft.com/office/powerpoint/2010/main" val="363918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0C2569-2ECF-B113-0F7E-C1C73BCF4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C0A435-D226-E9FD-6DC5-39732963A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39CA5-E89A-23D8-85D1-1EE786E25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769F2-C83E-40FE-9E07-DECCE84BE0C4}" type="datetimeFigureOut">
              <a:rPr lang="en-US" smtClean="0"/>
              <a:t>11/21/2023</a:t>
            </a:fld>
            <a:endParaRPr lang="en-US"/>
          </a:p>
        </p:txBody>
      </p:sp>
      <p:sp>
        <p:nvSpPr>
          <p:cNvPr id="5" name="Footer Placeholder 4">
            <a:extLst>
              <a:ext uri="{FF2B5EF4-FFF2-40B4-BE49-F238E27FC236}">
                <a16:creationId xmlns:a16="http://schemas.microsoft.com/office/drawing/2014/main" id="{84A636F0-AF59-89C3-AB3A-669716B05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094E75-738B-A163-8893-D010A4D10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4C028-C48F-4347-A11C-159104359D28}" type="slidenum">
              <a:rPr lang="en-US" smtClean="0"/>
              <a:t>‹#›</a:t>
            </a:fld>
            <a:endParaRPr lang="en-US"/>
          </a:p>
        </p:txBody>
      </p:sp>
    </p:spTree>
    <p:extLst>
      <p:ext uri="{BB962C8B-B14F-4D97-AF65-F5344CB8AC3E}">
        <p14:creationId xmlns:p14="http://schemas.microsoft.com/office/powerpoint/2010/main" val="568379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nstharshit.github.io/" TargetMode="External"/><Relationship Id="rId2" Type="http://schemas.openxmlformats.org/officeDocument/2006/relationships/hyperlink" Target="https://www.linkedin.com/in/harshitkumarja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mrpantherson/metal-by-n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6928-EFD9-532F-1686-A78C2470C482}"/>
              </a:ext>
            </a:extLst>
          </p:cNvPr>
          <p:cNvSpPr>
            <a:spLocks noGrp="1"/>
          </p:cNvSpPr>
          <p:nvPr>
            <p:ph type="ctrTitle"/>
          </p:nvPr>
        </p:nvSpPr>
        <p:spPr>
          <a:xfrm>
            <a:off x="1323220" y="1006325"/>
            <a:ext cx="9144000" cy="1236058"/>
          </a:xfrm>
        </p:spPr>
        <p:txBody>
          <a:bodyPr/>
          <a:lstStyle/>
          <a:p>
            <a:r>
              <a:rPr lang="en-US" dirty="0"/>
              <a:t>Naïve DB</a:t>
            </a:r>
          </a:p>
        </p:txBody>
      </p:sp>
      <p:sp>
        <p:nvSpPr>
          <p:cNvPr id="3" name="Subtitle 2">
            <a:extLst>
              <a:ext uri="{FF2B5EF4-FFF2-40B4-BE49-F238E27FC236}">
                <a16:creationId xmlns:a16="http://schemas.microsoft.com/office/drawing/2014/main" id="{4B0FD570-F284-8683-D730-44851E3B672E}"/>
              </a:ext>
            </a:extLst>
          </p:cNvPr>
          <p:cNvSpPr>
            <a:spLocks noGrp="1"/>
          </p:cNvSpPr>
          <p:nvPr>
            <p:ph type="subTitle" idx="1"/>
          </p:nvPr>
        </p:nvSpPr>
        <p:spPr>
          <a:xfrm>
            <a:off x="1432076" y="2702152"/>
            <a:ext cx="9144000" cy="1655762"/>
          </a:xfrm>
        </p:spPr>
        <p:txBody>
          <a:bodyPr/>
          <a:lstStyle/>
          <a:p>
            <a:r>
              <a:rPr lang="en-US" dirty="0"/>
              <a:t>A Simple Database system</a:t>
            </a:r>
          </a:p>
          <a:p>
            <a:r>
              <a:rPr lang="en-US" dirty="0"/>
              <a:t>Foundations of Data Management by Professor. Wensheng Wu</a:t>
            </a:r>
          </a:p>
        </p:txBody>
      </p:sp>
      <p:sp>
        <p:nvSpPr>
          <p:cNvPr id="4" name="TextBox 3">
            <a:extLst>
              <a:ext uri="{FF2B5EF4-FFF2-40B4-BE49-F238E27FC236}">
                <a16:creationId xmlns:a16="http://schemas.microsoft.com/office/drawing/2014/main" id="{E90992D5-46F0-2F34-96F0-0243A7226748}"/>
              </a:ext>
            </a:extLst>
          </p:cNvPr>
          <p:cNvSpPr txBox="1"/>
          <p:nvPr/>
        </p:nvSpPr>
        <p:spPr>
          <a:xfrm>
            <a:off x="442685" y="5055810"/>
            <a:ext cx="4671181" cy="1477328"/>
          </a:xfrm>
          <a:prstGeom prst="rect">
            <a:avLst/>
          </a:prstGeom>
          <a:noFill/>
        </p:spPr>
        <p:txBody>
          <a:bodyPr wrap="square" rtlCol="0">
            <a:spAutoFit/>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Harshit Kumar Jain </a:t>
            </a:r>
          </a:p>
          <a:p>
            <a:r>
              <a:rPr lang="en-US" sz="1800" b="0" i="0" u="none" strike="noStrike" baseline="0" dirty="0">
                <a:solidFill>
                  <a:srgbClr val="000000"/>
                </a:solidFill>
                <a:latin typeface="Calibri" panose="020F0502020204030204" pitchFamily="34" charset="0"/>
              </a:rPr>
              <a:t>M.S Computer Science </a:t>
            </a:r>
          </a:p>
          <a:p>
            <a:r>
              <a:rPr lang="en-US" sz="1800" b="0" i="0" u="none" strike="noStrike" baseline="0" dirty="0">
                <a:solidFill>
                  <a:srgbClr val="0462C1"/>
                </a:solidFill>
                <a:latin typeface="Calibri" panose="020F0502020204030204" pitchFamily="34" charset="0"/>
                <a:hlinkClick r:id="rId2"/>
              </a:rPr>
              <a:t>https://www.linkedin.com/in/harshitkumarjain/</a:t>
            </a:r>
            <a:r>
              <a:rPr lang="en-US" sz="1800" b="0" i="0" u="none" strike="noStrike" baseline="0" dirty="0">
                <a:solidFill>
                  <a:srgbClr val="0462C1"/>
                </a:solidFill>
                <a:latin typeface="Calibri" panose="020F0502020204030204" pitchFamily="34" charset="0"/>
              </a:rPr>
              <a:t> </a:t>
            </a:r>
          </a:p>
          <a:p>
            <a:r>
              <a:rPr lang="en-US" sz="1800" b="0" i="0" u="none" strike="noStrike" baseline="0" dirty="0">
                <a:solidFill>
                  <a:srgbClr val="0462C1"/>
                </a:solidFill>
                <a:latin typeface="Calibri" panose="020F0502020204030204" pitchFamily="34" charset="0"/>
                <a:hlinkClick r:id="rId3"/>
              </a:rPr>
              <a:t>https://constharshit.github.io/ </a:t>
            </a:r>
            <a:endParaRPr lang="en-US" dirty="0"/>
          </a:p>
        </p:txBody>
      </p:sp>
    </p:spTree>
    <p:extLst>
      <p:ext uri="{BB962C8B-B14F-4D97-AF65-F5344CB8AC3E}">
        <p14:creationId xmlns:p14="http://schemas.microsoft.com/office/powerpoint/2010/main" val="2955765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C772-384B-EE92-0CCD-FCA22904090A}"/>
              </a:ext>
            </a:extLst>
          </p:cNvPr>
          <p:cNvSpPr>
            <a:spLocks noGrp="1"/>
          </p:cNvSpPr>
          <p:nvPr>
            <p:ph type="title"/>
          </p:nvPr>
        </p:nvSpPr>
        <p:spPr/>
        <p:txBody>
          <a:bodyPr/>
          <a:lstStyle/>
          <a:p>
            <a:r>
              <a:rPr lang="en-US" b="1" dirty="0"/>
              <a:t>Examples of Querying </a:t>
            </a:r>
            <a:r>
              <a:rPr lang="en-US" b="1" dirty="0" err="1"/>
              <a:t>NaiveDB</a:t>
            </a:r>
            <a:r>
              <a:rPr lang="en-US" b="1" dirty="0"/>
              <a:t> (continued.)</a:t>
            </a:r>
            <a:endParaRPr lang="en-US" dirty="0"/>
          </a:p>
        </p:txBody>
      </p:sp>
      <p:sp>
        <p:nvSpPr>
          <p:cNvPr id="3" name="Content Placeholder 2">
            <a:extLst>
              <a:ext uri="{FF2B5EF4-FFF2-40B4-BE49-F238E27FC236}">
                <a16:creationId xmlns:a16="http://schemas.microsoft.com/office/drawing/2014/main" id="{1611D940-5881-A551-5455-8B8ACC82ACC3}"/>
              </a:ext>
            </a:extLst>
          </p:cNvPr>
          <p:cNvSpPr>
            <a:spLocks noGrp="1"/>
          </p:cNvSpPr>
          <p:nvPr>
            <p:ph idx="1"/>
          </p:nvPr>
        </p:nvSpPr>
        <p:spPr/>
        <p:txBody>
          <a:bodyPr>
            <a:normAutofit/>
          </a:bodyPr>
          <a:lstStyle/>
          <a:p>
            <a:r>
              <a:rPr lang="en-US" dirty="0"/>
              <a:t>The Query in SQL:</a:t>
            </a:r>
          </a:p>
          <a:p>
            <a:pPr marL="0" indent="0">
              <a:buNone/>
            </a:pPr>
            <a:r>
              <a:rPr lang="en-US" sz="2000" dirty="0"/>
              <a:t>Select * from </a:t>
            </a:r>
            <a:r>
              <a:rPr lang="en-US" sz="2000" dirty="0" err="1"/>
              <a:t>metal_bands</a:t>
            </a:r>
            <a:endParaRPr lang="en-US" sz="2000" dirty="0"/>
          </a:p>
          <a:p>
            <a:pPr marL="0" indent="0">
              <a:buNone/>
            </a:pPr>
            <a:r>
              <a:rPr lang="en-US" sz="2000" dirty="0"/>
              <a:t>join s1 on metal_bands.id = s1.id</a:t>
            </a:r>
          </a:p>
          <a:p>
            <a:pPr marL="0" indent="0">
              <a:buNone/>
            </a:pPr>
            <a:r>
              <a:rPr lang="en-US" sz="2000" dirty="0"/>
              <a:t>where fans &gt; 2000</a:t>
            </a:r>
          </a:p>
          <a:p>
            <a:pPr marL="0" indent="0">
              <a:buNone/>
            </a:pPr>
            <a:r>
              <a:rPr lang="en-US" sz="2000" dirty="0"/>
              <a:t>Group by origin</a:t>
            </a:r>
          </a:p>
          <a:p>
            <a:r>
              <a:rPr lang="en-US" dirty="0"/>
              <a:t>The same query in </a:t>
            </a:r>
            <a:r>
              <a:rPr lang="en-US" dirty="0" err="1"/>
              <a:t>NaiveDB</a:t>
            </a:r>
            <a:r>
              <a:rPr lang="en-US" dirty="0"/>
              <a:t>:</a:t>
            </a:r>
          </a:p>
          <a:p>
            <a:pPr marL="0" indent="0">
              <a:buNone/>
            </a:pPr>
            <a:r>
              <a:rPr lang="en-US" sz="2000" dirty="0"/>
              <a:t>getCommon|metal_bands|s1|id|id</a:t>
            </a:r>
          </a:p>
          <a:p>
            <a:pPr marL="0" indent="0">
              <a:buNone/>
            </a:pPr>
            <a:r>
              <a:rPr lang="en-US" sz="2000" dirty="0"/>
              <a:t>filter|joined|table1_fans|2000|biggerThan</a:t>
            </a:r>
          </a:p>
          <a:p>
            <a:pPr marL="0" indent="0">
              <a:buNone/>
            </a:pPr>
            <a:r>
              <a:rPr lang="en-US" sz="2000" dirty="0"/>
              <a:t>formGroups|filtered|table1_origin</a:t>
            </a:r>
          </a:p>
          <a:p>
            <a:pPr marL="0" indent="0">
              <a:buNone/>
            </a:pPr>
            <a:r>
              <a:rPr lang="en-US" sz="2000" dirty="0" err="1"/>
              <a:t>showColumns|grouped|all</a:t>
            </a:r>
            <a:endParaRPr lang="en-US" sz="2000" dirty="0"/>
          </a:p>
          <a:p>
            <a:pPr marL="0" indent="0">
              <a:buNone/>
            </a:pPr>
            <a:endParaRPr lang="en-US" dirty="0"/>
          </a:p>
        </p:txBody>
      </p:sp>
    </p:spTree>
    <p:extLst>
      <p:ext uri="{BB962C8B-B14F-4D97-AF65-F5344CB8AC3E}">
        <p14:creationId xmlns:p14="http://schemas.microsoft.com/office/powerpoint/2010/main" val="3139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7265-9165-8597-1981-30809B3C00A1}"/>
              </a:ext>
            </a:extLst>
          </p:cNvPr>
          <p:cNvSpPr>
            <a:spLocks noGrp="1"/>
          </p:cNvSpPr>
          <p:nvPr>
            <p:ph type="title"/>
          </p:nvPr>
        </p:nvSpPr>
        <p:spPr/>
        <p:txBody>
          <a:bodyPr/>
          <a:lstStyle/>
          <a:p>
            <a:r>
              <a:rPr lang="en-US" b="1" dirty="0"/>
              <a:t>Examples of Querying </a:t>
            </a:r>
            <a:r>
              <a:rPr lang="en-US" b="1" dirty="0" err="1"/>
              <a:t>NaiveDB</a:t>
            </a:r>
            <a:r>
              <a:rPr lang="en-US" b="1" dirty="0"/>
              <a:t> (continued.)</a:t>
            </a:r>
            <a:endParaRPr lang="en-US" dirty="0"/>
          </a:p>
        </p:txBody>
      </p:sp>
      <p:sp>
        <p:nvSpPr>
          <p:cNvPr id="3" name="Content Placeholder 2">
            <a:extLst>
              <a:ext uri="{FF2B5EF4-FFF2-40B4-BE49-F238E27FC236}">
                <a16:creationId xmlns:a16="http://schemas.microsoft.com/office/drawing/2014/main" id="{45F25C2F-7EAA-3BFC-FF0B-5C13ACAA4942}"/>
              </a:ext>
            </a:extLst>
          </p:cNvPr>
          <p:cNvSpPr>
            <a:spLocks noGrp="1"/>
          </p:cNvSpPr>
          <p:nvPr>
            <p:ph idx="1"/>
          </p:nvPr>
        </p:nvSpPr>
        <p:spPr/>
        <p:txBody>
          <a:bodyPr/>
          <a:lstStyle/>
          <a:p>
            <a:r>
              <a:rPr lang="en-US" dirty="0"/>
              <a:t>Updating the column fans = 1234 where </a:t>
            </a:r>
            <a:r>
              <a:rPr lang="en-US" dirty="0" err="1"/>
              <a:t>band_name</a:t>
            </a:r>
            <a:r>
              <a:rPr lang="en-US" dirty="0"/>
              <a:t> = Cenotaph</a:t>
            </a:r>
            <a:r>
              <a:rPr lang="en-US" b="0" dirty="0">
                <a:effectLst/>
              </a:rPr>
              <a:t> from s2</a:t>
            </a:r>
          </a:p>
          <a:p>
            <a:r>
              <a:rPr lang="en-US" dirty="0"/>
              <a:t>In </a:t>
            </a:r>
            <a:r>
              <a:rPr lang="en-US" dirty="0" err="1"/>
              <a:t>NaiveDB</a:t>
            </a:r>
            <a:r>
              <a:rPr lang="en-US" dirty="0"/>
              <a:t>:</a:t>
            </a:r>
          </a:p>
          <a:p>
            <a:pPr marL="0" indent="0">
              <a:buNone/>
            </a:pPr>
            <a:r>
              <a:rPr lang="en-US" b="0" dirty="0">
                <a:effectLst/>
              </a:rPr>
              <a:t>  set</a:t>
            </a:r>
            <a:r>
              <a:rPr lang="en-US" dirty="0"/>
              <a:t>|s2|band_name|Cenotaph|fans|1234</a:t>
            </a:r>
          </a:p>
          <a:p>
            <a:pPr marL="0" indent="0">
              <a:buNone/>
            </a:pPr>
            <a:r>
              <a:rPr lang="en-US" b="0" dirty="0">
                <a:effectLst/>
              </a:rPr>
              <a:t>  Check:</a:t>
            </a:r>
          </a:p>
          <a:p>
            <a:pPr marL="0" indent="0">
              <a:buNone/>
            </a:pPr>
            <a:r>
              <a:rPr lang="en-US" dirty="0"/>
              <a:t>  filter|s2|band_name|Cenotaph|equalTo</a:t>
            </a:r>
          </a:p>
          <a:p>
            <a:pPr marL="0" indent="0">
              <a:buNone/>
            </a:pPr>
            <a:r>
              <a:rPr lang="en-US" b="0" dirty="0">
                <a:effectLst/>
              </a:rPr>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7852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9905-3D54-5413-3A82-5F8BE46DCE6B}"/>
              </a:ext>
            </a:extLst>
          </p:cNvPr>
          <p:cNvSpPr>
            <a:spLocks noGrp="1"/>
          </p:cNvSpPr>
          <p:nvPr>
            <p:ph type="title"/>
          </p:nvPr>
        </p:nvSpPr>
        <p:spPr/>
        <p:txBody>
          <a:bodyPr/>
          <a:lstStyle/>
          <a:p>
            <a:r>
              <a:rPr lang="en-US" b="1" dirty="0"/>
              <a:t>Future scope</a:t>
            </a:r>
          </a:p>
        </p:txBody>
      </p:sp>
      <p:sp>
        <p:nvSpPr>
          <p:cNvPr id="3" name="Content Placeholder 2">
            <a:extLst>
              <a:ext uri="{FF2B5EF4-FFF2-40B4-BE49-F238E27FC236}">
                <a16:creationId xmlns:a16="http://schemas.microsoft.com/office/drawing/2014/main" id="{67EC5595-FB86-0654-DAD6-9F084BACCE07}"/>
              </a:ext>
            </a:extLst>
          </p:cNvPr>
          <p:cNvSpPr>
            <a:spLocks noGrp="1"/>
          </p:cNvSpPr>
          <p:nvPr>
            <p:ph idx="1"/>
          </p:nvPr>
        </p:nvSpPr>
        <p:spPr/>
        <p:txBody>
          <a:bodyPr/>
          <a:lstStyle/>
          <a:p>
            <a:r>
              <a:rPr lang="en-US" dirty="0"/>
              <a:t>Be able to take multiple lines as a single query and parse it to perform the functions.</a:t>
            </a:r>
          </a:p>
          <a:p>
            <a:r>
              <a:rPr lang="en-US" dirty="0"/>
              <a:t>Support multiple types of joins.</a:t>
            </a:r>
          </a:p>
          <a:p>
            <a:r>
              <a:rPr lang="en-US" dirty="0"/>
              <a:t>Be able to join more than two tables.</a:t>
            </a:r>
          </a:p>
          <a:p>
            <a:r>
              <a:rPr lang="en-US" dirty="0"/>
              <a:t>Be able to select the column name the user likes for primary key.</a:t>
            </a:r>
          </a:p>
          <a:p>
            <a:r>
              <a:rPr lang="en-US" dirty="0"/>
              <a:t>Design a frontend web application and take the query from there and process it and send back the result to the user.</a:t>
            </a:r>
          </a:p>
          <a:p>
            <a:r>
              <a:rPr lang="en-US" dirty="0"/>
              <a:t>Beautify the output shown to the user.</a:t>
            </a:r>
          </a:p>
          <a:p>
            <a:r>
              <a:rPr lang="en-US" dirty="0"/>
              <a:t>Improvise the aggregation, sort by adding additional functionality.</a:t>
            </a:r>
          </a:p>
          <a:p>
            <a:endParaRPr lang="en-US" dirty="0"/>
          </a:p>
        </p:txBody>
      </p:sp>
    </p:spTree>
    <p:extLst>
      <p:ext uri="{BB962C8B-B14F-4D97-AF65-F5344CB8AC3E}">
        <p14:creationId xmlns:p14="http://schemas.microsoft.com/office/powerpoint/2010/main" val="241262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C248-6FA3-6DE7-263C-53D5EF9188EA}"/>
              </a:ext>
            </a:extLst>
          </p:cNvPr>
          <p:cNvSpPr>
            <a:spLocks noGrp="1"/>
          </p:cNvSpPr>
          <p:nvPr>
            <p:ph type="title"/>
          </p:nvPr>
        </p:nvSpPr>
        <p:spPr>
          <a:xfrm>
            <a:off x="881743" y="2430991"/>
            <a:ext cx="10515600" cy="1325563"/>
          </a:xfrm>
        </p:spPr>
        <p:txBody>
          <a:bodyPr>
            <a:normAutofit/>
          </a:bodyPr>
          <a:lstStyle/>
          <a:p>
            <a:pPr algn="ctr"/>
            <a:r>
              <a:rPr lang="en-US" sz="6600" b="1" dirty="0"/>
              <a:t>Thank you </a:t>
            </a:r>
            <a:r>
              <a:rPr lang="en-US" sz="6600" b="1" dirty="0">
                <a:sym typeface="Wingdings" panose="05000000000000000000" pitchFamily="2" charset="2"/>
              </a:rPr>
              <a:t></a:t>
            </a:r>
            <a:endParaRPr lang="en-US" sz="6600" b="1" dirty="0"/>
          </a:p>
        </p:txBody>
      </p:sp>
    </p:spTree>
    <p:extLst>
      <p:ext uri="{BB962C8B-B14F-4D97-AF65-F5344CB8AC3E}">
        <p14:creationId xmlns:p14="http://schemas.microsoft.com/office/powerpoint/2010/main" val="230960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06D7-524B-A260-D221-433C4B49A86A}"/>
              </a:ext>
            </a:extLst>
          </p:cNvPr>
          <p:cNvSpPr>
            <a:spLocks noGrp="1"/>
          </p:cNvSpPr>
          <p:nvPr>
            <p:ph type="title"/>
          </p:nvPr>
        </p:nvSpPr>
        <p:spPr/>
        <p:txBody>
          <a:bodyPr/>
          <a:lstStyle/>
          <a:p>
            <a:r>
              <a:rPr lang="en-US" b="1" dirty="0"/>
              <a:t>Dataset</a:t>
            </a:r>
          </a:p>
        </p:txBody>
      </p:sp>
      <p:sp>
        <p:nvSpPr>
          <p:cNvPr id="3" name="Content Placeholder 2">
            <a:extLst>
              <a:ext uri="{FF2B5EF4-FFF2-40B4-BE49-F238E27FC236}">
                <a16:creationId xmlns:a16="http://schemas.microsoft.com/office/drawing/2014/main" id="{84A147B2-4CBA-4C56-6A25-5A5DDF00E348}"/>
              </a:ext>
            </a:extLst>
          </p:cNvPr>
          <p:cNvSpPr>
            <a:spLocks noGrp="1"/>
          </p:cNvSpPr>
          <p:nvPr>
            <p:ph idx="1"/>
          </p:nvPr>
        </p:nvSpPr>
        <p:spPr/>
        <p:txBody>
          <a:bodyPr/>
          <a:lstStyle/>
          <a:p>
            <a:r>
              <a:rPr lang="en-US" dirty="0"/>
              <a:t>Real – world Dataset from Kaggle consisting of information about Metal Bands of 5000 rows.</a:t>
            </a:r>
          </a:p>
          <a:p>
            <a:r>
              <a:rPr lang="en-US" b="0" i="0" u="none" strike="noStrike" baseline="0" dirty="0">
                <a:solidFill>
                  <a:srgbClr val="0D0F1A"/>
                </a:solidFill>
              </a:rPr>
              <a:t>Here is the link : </a:t>
            </a:r>
          </a:p>
          <a:p>
            <a:pPr marL="0" indent="0">
              <a:buNone/>
            </a:pPr>
            <a:r>
              <a:rPr lang="en-US" dirty="0">
                <a:solidFill>
                  <a:srgbClr val="0D0F1A"/>
                </a:solidFill>
              </a:rPr>
              <a:t>    </a:t>
            </a:r>
            <a:r>
              <a:rPr lang="en-US" b="0" i="0" u="none" strike="noStrike" baseline="0" dirty="0">
                <a:solidFill>
                  <a:srgbClr val="496DDF"/>
                </a:solidFill>
                <a:hlinkClick r:id="rId2"/>
              </a:rPr>
              <a:t>https://www.kaggle.com/datasets/mrpantherson/metal-by-nation </a:t>
            </a:r>
            <a:endParaRPr lang="en-US" b="0" i="0" u="none" strike="noStrike" baseline="0" dirty="0">
              <a:solidFill>
                <a:srgbClr val="496DDF"/>
              </a:solidFill>
            </a:endParaRPr>
          </a:p>
          <a:p>
            <a:r>
              <a:rPr lang="en-US" b="0" i="0" u="none" strike="noStrike" baseline="0" dirty="0">
                <a:solidFill>
                  <a:srgbClr val="0D0F1A"/>
                </a:solidFill>
              </a:rPr>
              <a:t>It has 5000 rows and the columns id, name, </a:t>
            </a:r>
            <a:r>
              <a:rPr lang="en-US" b="0" i="0" u="none" strike="noStrike" baseline="0" dirty="0" err="1">
                <a:solidFill>
                  <a:srgbClr val="0D0F1A"/>
                </a:solidFill>
              </a:rPr>
              <a:t>band_name</a:t>
            </a:r>
            <a:r>
              <a:rPr lang="en-US" b="0" i="0" u="none" strike="noStrike" baseline="0" dirty="0">
                <a:solidFill>
                  <a:srgbClr val="0D0F1A"/>
                </a:solidFill>
              </a:rPr>
              <a:t>, formed, origin, split, and style.</a:t>
            </a:r>
          </a:p>
          <a:p>
            <a:r>
              <a:rPr lang="en-US" dirty="0">
                <a:solidFill>
                  <a:srgbClr val="0D0F1A"/>
                </a:solidFill>
              </a:rPr>
              <a:t>The ‘id’ column is considered as the primary key.</a:t>
            </a:r>
            <a:endParaRPr lang="en-US" dirty="0"/>
          </a:p>
        </p:txBody>
      </p:sp>
    </p:spTree>
    <p:extLst>
      <p:ext uri="{BB962C8B-B14F-4D97-AF65-F5344CB8AC3E}">
        <p14:creationId xmlns:p14="http://schemas.microsoft.com/office/powerpoint/2010/main" val="242126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0B7F3-7DE0-9A38-776D-B97211F4BC22}"/>
              </a:ext>
            </a:extLst>
          </p:cNvPr>
          <p:cNvSpPr>
            <a:spLocks noGrp="1"/>
          </p:cNvSpPr>
          <p:nvPr>
            <p:ph type="title"/>
          </p:nvPr>
        </p:nvSpPr>
        <p:spPr/>
        <p:txBody>
          <a:bodyPr/>
          <a:lstStyle/>
          <a:p>
            <a:r>
              <a:rPr lang="en-US" b="1" dirty="0"/>
              <a:t>Approach</a:t>
            </a:r>
          </a:p>
        </p:txBody>
      </p:sp>
      <p:sp>
        <p:nvSpPr>
          <p:cNvPr id="3" name="Content Placeholder 2">
            <a:extLst>
              <a:ext uri="{FF2B5EF4-FFF2-40B4-BE49-F238E27FC236}">
                <a16:creationId xmlns:a16="http://schemas.microsoft.com/office/drawing/2014/main" id="{64A3E9BB-453A-CCE7-1C67-8E868C994446}"/>
              </a:ext>
            </a:extLst>
          </p:cNvPr>
          <p:cNvSpPr>
            <a:spLocks noGrp="1"/>
          </p:cNvSpPr>
          <p:nvPr>
            <p:ph idx="1"/>
          </p:nvPr>
        </p:nvSpPr>
        <p:spPr/>
        <p:txBody>
          <a:bodyPr/>
          <a:lstStyle/>
          <a:p>
            <a:r>
              <a:rPr lang="en-US" dirty="0"/>
              <a:t>All tables are stored as CSV files in the same working directory as our Naïve DB.</a:t>
            </a:r>
          </a:p>
          <a:p>
            <a:r>
              <a:rPr lang="en-US" dirty="0"/>
              <a:t>Each table the user creates is stored by creating a CSV file with the name of the table that user enters.</a:t>
            </a:r>
          </a:p>
          <a:p>
            <a:pPr marL="0" indent="0">
              <a:buNone/>
            </a:pPr>
            <a:r>
              <a:rPr lang="en-US" dirty="0"/>
              <a:t>Ex: If the user enters the query </a:t>
            </a:r>
            <a:r>
              <a:rPr lang="en-US" b="1" dirty="0"/>
              <a:t>newTable|dsci551|id, name, grade</a:t>
            </a:r>
            <a:r>
              <a:rPr lang="en-US" dirty="0"/>
              <a:t>      the Naive DB creates a new CSV file named dsci551.csv with the column names id, name, grade.</a:t>
            </a:r>
          </a:p>
          <a:p>
            <a:pPr marL="0" indent="0">
              <a:buNone/>
            </a:pPr>
            <a:r>
              <a:rPr lang="en-US" dirty="0">
                <a:solidFill>
                  <a:srgbClr val="FF0000"/>
                </a:solidFill>
              </a:rPr>
              <a:t>Note:</a:t>
            </a:r>
            <a:r>
              <a:rPr lang="en-US" dirty="0"/>
              <a:t> Naïve DB always requires ‘id’ column in a table the user creates because it is the default column name that is considered as a primary key.</a:t>
            </a:r>
          </a:p>
        </p:txBody>
      </p:sp>
    </p:spTree>
    <p:extLst>
      <p:ext uri="{BB962C8B-B14F-4D97-AF65-F5344CB8AC3E}">
        <p14:creationId xmlns:p14="http://schemas.microsoft.com/office/powerpoint/2010/main" val="32832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AACF-595A-3EC3-1541-BC923282520E}"/>
              </a:ext>
            </a:extLst>
          </p:cNvPr>
          <p:cNvSpPr>
            <a:spLocks noGrp="1"/>
          </p:cNvSpPr>
          <p:nvPr>
            <p:ph type="title"/>
          </p:nvPr>
        </p:nvSpPr>
        <p:spPr/>
        <p:txBody>
          <a:bodyPr/>
          <a:lstStyle/>
          <a:p>
            <a:r>
              <a:rPr lang="en-US" b="1" dirty="0"/>
              <a:t>How did we handle Dataset larger than main memory ?</a:t>
            </a:r>
          </a:p>
        </p:txBody>
      </p:sp>
      <p:sp>
        <p:nvSpPr>
          <p:cNvPr id="3" name="Content Placeholder 2">
            <a:extLst>
              <a:ext uri="{FF2B5EF4-FFF2-40B4-BE49-F238E27FC236}">
                <a16:creationId xmlns:a16="http://schemas.microsoft.com/office/drawing/2014/main" id="{A5A81552-5986-07D1-760B-3738ECD5F0BE}"/>
              </a:ext>
            </a:extLst>
          </p:cNvPr>
          <p:cNvSpPr>
            <a:spLocks noGrp="1"/>
          </p:cNvSpPr>
          <p:nvPr>
            <p:ph idx="1"/>
          </p:nvPr>
        </p:nvSpPr>
        <p:spPr/>
        <p:txBody>
          <a:bodyPr/>
          <a:lstStyle/>
          <a:p>
            <a:r>
              <a:rPr lang="en-US" dirty="0" err="1"/>
              <a:t>NaiveDB</a:t>
            </a:r>
            <a:r>
              <a:rPr lang="en-US" dirty="0"/>
              <a:t> assumes through out the execution that the memory size is such that it can hold only 500 rows at once at any given point of time.</a:t>
            </a:r>
          </a:p>
          <a:p>
            <a:r>
              <a:rPr lang="en-US" dirty="0"/>
              <a:t>This was achieved using algorithms like External Merge Sorting, Nested Loop joins. </a:t>
            </a:r>
          </a:p>
          <a:p>
            <a:r>
              <a:rPr lang="en-US" dirty="0"/>
              <a:t>For functions like projection and filtering, we took 500 rows operated on them and moved to the next 500 rows while writing the results to a csv file. </a:t>
            </a:r>
          </a:p>
          <a:p>
            <a:r>
              <a:rPr lang="en-US" dirty="0"/>
              <a:t>This approach would however not be possible for Joins, Sorting, Grouping. </a:t>
            </a:r>
          </a:p>
        </p:txBody>
      </p:sp>
    </p:spTree>
    <p:extLst>
      <p:ext uri="{BB962C8B-B14F-4D97-AF65-F5344CB8AC3E}">
        <p14:creationId xmlns:p14="http://schemas.microsoft.com/office/powerpoint/2010/main" val="80167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FE92-6513-F022-C9EA-15D8F2E85A22}"/>
              </a:ext>
            </a:extLst>
          </p:cNvPr>
          <p:cNvSpPr>
            <a:spLocks noGrp="1"/>
          </p:cNvSpPr>
          <p:nvPr>
            <p:ph type="title"/>
          </p:nvPr>
        </p:nvSpPr>
        <p:spPr/>
        <p:txBody>
          <a:bodyPr/>
          <a:lstStyle/>
          <a:p>
            <a:r>
              <a:rPr lang="en-US" b="1" dirty="0"/>
              <a:t>How did we Sort ?</a:t>
            </a:r>
          </a:p>
        </p:txBody>
      </p:sp>
      <p:sp>
        <p:nvSpPr>
          <p:cNvPr id="3" name="Content Placeholder 2">
            <a:extLst>
              <a:ext uri="{FF2B5EF4-FFF2-40B4-BE49-F238E27FC236}">
                <a16:creationId xmlns:a16="http://schemas.microsoft.com/office/drawing/2014/main" id="{96A3CA04-8127-6F6F-1463-E2886F69058D}"/>
              </a:ext>
            </a:extLst>
          </p:cNvPr>
          <p:cNvSpPr>
            <a:spLocks noGrp="1"/>
          </p:cNvSpPr>
          <p:nvPr>
            <p:ph idx="1"/>
          </p:nvPr>
        </p:nvSpPr>
        <p:spPr/>
        <p:txBody>
          <a:bodyPr/>
          <a:lstStyle/>
          <a:p>
            <a:r>
              <a:rPr lang="en-US" dirty="0"/>
              <a:t>As our dataset had 5000 rows, and the memory that Naïve DB assumes is 500 rows. </a:t>
            </a:r>
          </a:p>
          <a:p>
            <a:r>
              <a:rPr lang="en-US" dirty="0"/>
              <a:t>So, we create 10 sorted chunks of 500 rows each. Although, the chunks were sorted individually we needed all of them to be sorted relatively. </a:t>
            </a:r>
          </a:p>
          <a:p>
            <a:r>
              <a:rPr lang="en-US" dirty="0"/>
              <a:t>This was achieved using on the fly execution wherein we generate results on the fly. We use an iterator, and, In each iteration, we yield the next smallest element from the sorted chunks and keep writing them to a CSV file.</a:t>
            </a:r>
          </a:p>
        </p:txBody>
      </p:sp>
    </p:spTree>
    <p:extLst>
      <p:ext uri="{BB962C8B-B14F-4D97-AF65-F5344CB8AC3E}">
        <p14:creationId xmlns:p14="http://schemas.microsoft.com/office/powerpoint/2010/main" val="111715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8090-E74C-E55B-2262-EF5DD9C9A2CF}"/>
              </a:ext>
            </a:extLst>
          </p:cNvPr>
          <p:cNvSpPr>
            <a:spLocks noGrp="1"/>
          </p:cNvSpPr>
          <p:nvPr>
            <p:ph type="title"/>
          </p:nvPr>
        </p:nvSpPr>
        <p:spPr/>
        <p:txBody>
          <a:bodyPr/>
          <a:lstStyle/>
          <a:p>
            <a:r>
              <a:rPr lang="en-US" b="1" dirty="0"/>
              <a:t>How did we group ?</a:t>
            </a:r>
          </a:p>
        </p:txBody>
      </p:sp>
      <p:sp>
        <p:nvSpPr>
          <p:cNvPr id="3" name="Content Placeholder 2">
            <a:extLst>
              <a:ext uri="{FF2B5EF4-FFF2-40B4-BE49-F238E27FC236}">
                <a16:creationId xmlns:a16="http://schemas.microsoft.com/office/drawing/2014/main" id="{9EE47A5E-BA7E-F15E-D4FE-EF391BA953BA}"/>
              </a:ext>
            </a:extLst>
          </p:cNvPr>
          <p:cNvSpPr>
            <a:spLocks noGrp="1"/>
          </p:cNvSpPr>
          <p:nvPr>
            <p:ph idx="1"/>
          </p:nvPr>
        </p:nvSpPr>
        <p:spPr/>
        <p:txBody>
          <a:bodyPr/>
          <a:lstStyle/>
          <a:p>
            <a:r>
              <a:rPr lang="en-US" dirty="0"/>
              <a:t>Based on the column to be grouped we create different csv files for every group and read each row from the dataset.</a:t>
            </a:r>
          </a:p>
          <a:p>
            <a:pPr marL="0" indent="0">
              <a:buNone/>
            </a:pPr>
            <a:r>
              <a:rPr lang="en-US" dirty="0"/>
              <a:t>Ex: If the column that needs to be grouped has values USA, India, China, Japan. Naïve DB creates files named USA.csv, India.csv, China.csv, Japan.csv. Now, suppose we come across a row from dataset that has China as the value for the target column we send it to China.csv. In the end we traverse all these temp files and write them to CSV file.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966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A2E7-1BC7-EE88-E2F4-E430B432E1AA}"/>
              </a:ext>
            </a:extLst>
          </p:cNvPr>
          <p:cNvSpPr>
            <a:spLocks noGrp="1"/>
          </p:cNvSpPr>
          <p:nvPr>
            <p:ph type="title"/>
          </p:nvPr>
        </p:nvSpPr>
        <p:spPr/>
        <p:txBody>
          <a:bodyPr/>
          <a:lstStyle/>
          <a:p>
            <a:r>
              <a:rPr lang="en-US" b="1" dirty="0"/>
              <a:t>How did we Join ? </a:t>
            </a:r>
          </a:p>
        </p:txBody>
      </p:sp>
      <p:sp>
        <p:nvSpPr>
          <p:cNvPr id="3" name="Content Placeholder 2">
            <a:extLst>
              <a:ext uri="{FF2B5EF4-FFF2-40B4-BE49-F238E27FC236}">
                <a16:creationId xmlns:a16="http://schemas.microsoft.com/office/drawing/2014/main" id="{C835FA5B-7D76-C798-F426-3C0573820EC8}"/>
              </a:ext>
            </a:extLst>
          </p:cNvPr>
          <p:cNvSpPr>
            <a:spLocks noGrp="1"/>
          </p:cNvSpPr>
          <p:nvPr>
            <p:ph idx="1"/>
          </p:nvPr>
        </p:nvSpPr>
        <p:spPr/>
        <p:txBody>
          <a:bodyPr/>
          <a:lstStyle/>
          <a:p>
            <a:r>
              <a:rPr lang="en-US" dirty="0"/>
              <a:t>Naïve DB uses a Nested loop join way wherein it takes a chunk of 500 rows from a Table 1 and compares it with each row of Table 2. </a:t>
            </a:r>
          </a:p>
          <a:p>
            <a:r>
              <a:rPr lang="en-US" dirty="0"/>
              <a:t>If it’s a match, then it creates a row and writes it to a new csv file.</a:t>
            </a:r>
          </a:p>
          <a:p>
            <a:r>
              <a:rPr lang="en-US" dirty="0"/>
              <a:t>Naïve DB adds the respective </a:t>
            </a:r>
            <a:r>
              <a:rPr lang="en-US" dirty="0" err="1"/>
              <a:t>tablename</a:t>
            </a:r>
            <a:r>
              <a:rPr lang="en-US" dirty="0"/>
              <a:t>_{</a:t>
            </a:r>
            <a:r>
              <a:rPr lang="en-US" dirty="0" err="1"/>
              <a:t>colName</a:t>
            </a:r>
            <a:r>
              <a:rPr lang="en-US" dirty="0"/>
              <a:t>} in the combined row.</a:t>
            </a:r>
          </a:p>
          <a:p>
            <a:r>
              <a:rPr lang="en-US" dirty="0"/>
              <a:t>As soon as the first table loads 500 rows in the chunk it starts processing them by comparing each row from the chunk to each row from Table 2. This ensures that every row of Table 1 is compared to every Row of Table 2.</a:t>
            </a:r>
          </a:p>
          <a:p>
            <a:pPr marL="0" indent="0">
              <a:buNone/>
            </a:pPr>
            <a:endParaRPr lang="en-US" dirty="0"/>
          </a:p>
        </p:txBody>
      </p:sp>
    </p:spTree>
    <p:extLst>
      <p:ext uri="{BB962C8B-B14F-4D97-AF65-F5344CB8AC3E}">
        <p14:creationId xmlns:p14="http://schemas.microsoft.com/office/powerpoint/2010/main" val="210478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2A69-4165-409F-2C6A-FE54FC1CCA6F}"/>
              </a:ext>
            </a:extLst>
          </p:cNvPr>
          <p:cNvSpPr>
            <a:spLocks noGrp="1"/>
          </p:cNvSpPr>
          <p:nvPr>
            <p:ph type="title"/>
          </p:nvPr>
        </p:nvSpPr>
        <p:spPr/>
        <p:txBody>
          <a:bodyPr/>
          <a:lstStyle/>
          <a:p>
            <a:r>
              <a:rPr lang="en-US" b="1" dirty="0"/>
              <a:t>Challenges</a:t>
            </a:r>
          </a:p>
        </p:txBody>
      </p:sp>
      <p:sp>
        <p:nvSpPr>
          <p:cNvPr id="3" name="Content Placeholder 2">
            <a:extLst>
              <a:ext uri="{FF2B5EF4-FFF2-40B4-BE49-F238E27FC236}">
                <a16:creationId xmlns:a16="http://schemas.microsoft.com/office/drawing/2014/main" id="{585F5535-D5D1-BE4C-1AF2-0D73CFDDF17C}"/>
              </a:ext>
            </a:extLst>
          </p:cNvPr>
          <p:cNvSpPr>
            <a:spLocks noGrp="1"/>
          </p:cNvSpPr>
          <p:nvPr>
            <p:ph idx="1"/>
          </p:nvPr>
        </p:nvSpPr>
        <p:spPr/>
        <p:txBody>
          <a:bodyPr/>
          <a:lstStyle/>
          <a:p>
            <a:r>
              <a:rPr lang="en-US" dirty="0"/>
              <a:t>Sorting the data relatively was very difficult as we were able to get sorted chunks, but the data needed to be relatively sorted.</a:t>
            </a:r>
          </a:p>
          <a:p>
            <a:r>
              <a:rPr lang="en-US" dirty="0"/>
              <a:t>Joining the tables was complex as the data we deal with during joins was more than the size of our dataset as it is two tables.</a:t>
            </a:r>
          </a:p>
          <a:p>
            <a:r>
              <a:rPr lang="en-US" dirty="0"/>
              <a:t>The process of developing the thinking for the query language as it had to be different from the existing ones was something that needed a lot of work.</a:t>
            </a:r>
          </a:p>
          <a:p>
            <a:endParaRPr lang="en-US" dirty="0"/>
          </a:p>
          <a:p>
            <a:pPr marL="0" indent="0">
              <a:buNone/>
            </a:pPr>
            <a:endParaRPr lang="en-US" dirty="0"/>
          </a:p>
        </p:txBody>
      </p:sp>
    </p:spTree>
    <p:extLst>
      <p:ext uri="{BB962C8B-B14F-4D97-AF65-F5344CB8AC3E}">
        <p14:creationId xmlns:p14="http://schemas.microsoft.com/office/powerpoint/2010/main" val="257292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B894-4BC1-E0B8-DDC4-A5E59645ABAD}"/>
              </a:ext>
            </a:extLst>
          </p:cNvPr>
          <p:cNvSpPr>
            <a:spLocks noGrp="1"/>
          </p:cNvSpPr>
          <p:nvPr>
            <p:ph type="title"/>
          </p:nvPr>
        </p:nvSpPr>
        <p:spPr/>
        <p:txBody>
          <a:bodyPr/>
          <a:lstStyle/>
          <a:p>
            <a:r>
              <a:rPr lang="en-US" b="1" dirty="0"/>
              <a:t>Examples of Querying </a:t>
            </a:r>
            <a:r>
              <a:rPr lang="en-US" b="1" dirty="0" err="1"/>
              <a:t>NaiveDB</a:t>
            </a:r>
            <a:endParaRPr lang="en-US" b="1" dirty="0"/>
          </a:p>
        </p:txBody>
      </p:sp>
      <p:sp>
        <p:nvSpPr>
          <p:cNvPr id="3" name="Content Placeholder 2">
            <a:extLst>
              <a:ext uri="{FF2B5EF4-FFF2-40B4-BE49-F238E27FC236}">
                <a16:creationId xmlns:a16="http://schemas.microsoft.com/office/drawing/2014/main" id="{A87AFEB9-1B42-219A-5C1B-274B4712F540}"/>
              </a:ext>
            </a:extLst>
          </p:cNvPr>
          <p:cNvSpPr>
            <a:spLocks noGrp="1"/>
          </p:cNvSpPr>
          <p:nvPr>
            <p:ph idx="1"/>
          </p:nvPr>
        </p:nvSpPr>
        <p:spPr/>
        <p:txBody>
          <a:bodyPr/>
          <a:lstStyle/>
          <a:p>
            <a:r>
              <a:rPr lang="en-US" dirty="0"/>
              <a:t>The query in SQL : </a:t>
            </a:r>
          </a:p>
          <a:p>
            <a:pPr marL="0" indent="0">
              <a:buNone/>
            </a:pPr>
            <a:r>
              <a:rPr lang="en-US" sz="2000" dirty="0"/>
              <a:t>select fans, origin from </a:t>
            </a:r>
            <a:r>
              <a:rPr lang="en-US" sz="2000" dirty="0" err="1"/>
              <a:t>metal_bands</a:t>
            </a:r>
            <a:endParaRPr lang="en-US" sz="2000" dirty="0"/>
          </a:p>
          <a:p>
            <a:pPr marL="0" indent="0">
              <a:buNone/>
            </a:pPr>
            <a:r>
              <a:rPr lang="en-US" sz="2000" dirty="0"/>
              <a:t>where fans &gt; 1000</a:t>
            </a:r>
          </a:p>
          <a:p>
            <a:pPr marL="0" indent="0">
              <a:buNone/>
            </a:pPr>
            <a:r>
              <a:rPr lang="en-US" sz="2000" dirty="0"/>
              <a:t>order by fans</a:t>
            </a:r>
          </a:p>
          <a:p>
            <a:r>
              <a:rPr lang="en-US" dirty="0"/>
              <a:t>The same query in </a:t>
            </a:r>
            <a:r>
              <a:rPr lang="en-US" dirty="0" err="1"/>
              <a:t>NaiveDB</a:t>
            </a:r>
            <a:r>
              <a:rPr lang="en-US" dirty="0"/>
              <a:t>:</a:t>
            </a:r>
          </a:p>
          <a:p>
            <a:pPr marL="0" indent="0">
              <a:buNone/>
            </a:pPr>
            <a:r>
              <a:rPr lang="en-US" sz="2000" dirty="0"/>
              <a:t>filter|metal_bands|fans|1000|biggerThan</a:t>
            </a:r>
          </a:p>
          <a:p>
            <a:pPr marL="0" indent="0">
              <a:buNone/>
            </a:pPr>
            <a:r>
              <a:rPr lang="en-US" sz="2000" dirty="0" err="1"/>
              <a:t>sort|filtered|fans</a:t>
            </a:r>
            <a:endParaRPr lang="en-US" sz="2000" dirty="0"/>
          </a:p>
          <a:p>
            <a:pPr marL="0" indent="0">
              <a:buNone/>
            </a:pPr>
            <a:r>
              <a:rPr lang="en-US" sz="2000" dirty="0" err="1"/>
              <a:t>showColumns|ordered|fans,origin</a:t>
            </a:r>
            <a:endParaRPr lang="en-US" sz="2000" dirty="0"/>
          </a:p>
          <a:p>
            <a:pPr marL="0" indent="0">
              <a:buNone/>
            </a:pPr>
            <a:endParaRPr lang="en-US" dirty="0"/>
          </a:p>
        </p:txBody>
      </p:sp>
    </p:spTree>
    <p:extLst>
      <p:ext uri="{BB962C8B-B14F-4D97-AF65-F5344CB8AC3E}">
        <p14:creationId xmlns:p14="http://schemas.microsoft.com/office/powerpoint/2010/main" val="1934029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1006</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Naïve DB</vt:lpstr>
      <vt:lpstr>Dataset</vt:lpstr>
      <vt:lpstr>Approach</vt:lpstr>
      <vt:lpstr>How did we handle Dataset larger than main memory ?</vt:lpstr>
      <vt:lpstr>How did we Sort ?</vt:lpstr>
      <vt:lpstr>How did we group ?</vt:lpstr>
      <vt:lpstr>How did we Join ? </vt:lpstr>
      <vt:lpstr>Challenges</vt:lpstr>
      <vt:lpstr>Examples of Querying NaiveDB</vt:lpstr>
      <vt:lpstr>Examples of Querying NaiveDB (continued.)</vt:lpstr>
      <vt:lpstr>Examples of Querying NaiveDB (continued.)</vt:lpstr>
      <vt:lpstr>Future scope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DB</dc:title>
  <dc:creator>Harshit Kumar Jain</dc:creator>
  <cp:lastModifiedBy>Harshit Kumar Jain</cp:lastModifiedBy>
  <cp:revision>2</cp:revision>
  <dcterms:created xsi:type="dcterms:W3CDTF">2023-11-19T21:43:34Z</dcterms:created>
  <dcterms:modified xsi:type="dcterms:W3CDTF">2023-11-21T17:05:27Z</dcterms:modified>
</cp:coreProperties>
</file>