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Why do we care?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120;p27" descr=""/>
          <p:cNvPicPr/>
          <p:nvPr/>
        </p:nvPicPr>
        <p:blipFill>
          <a:blip r:embed="rId1"/>
          <a:stretch/>
        </p:blipFill>
        <p:spPr>
          <a:xfrm>
            <a:off x="3891600" y="2257920"/>
            <a:ext cx="6188760" cy="3569400"/>
          </a:xfrm>
          <a:prstGeom prst="rect">
            <a:avLst/>
          </a:prstGeom>
          <a:ln>
            <a:noFill/>
          </a:ln>
        </p:spPr>
      </p:pic>
      <p:pic>
        <p:nvPicPr>
          <p:cNvPr id="80" name="Google Shape;121;p27" descr=""/>
          <p:cNvPicPr/>
          <p:nvPr/>
        </p:nvPicPr>
        <p:blipFill>
          <a:blip r:embed="rId2"/>
          <a:srcRect l="16368" t="11577" r="12460" b="14613"/>
          <a:stretch/>
        </p:blipFill>
        <p:spPr>
          <a:xfrm>
            <a:off x="38160" y="432900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1" name="Google Shape;122;p27" descr=""/>
          <p:cNvPicPr/>
          <p:nvPr/>
        </p:nvPicPr>
        <p:blipFill>
          <a:blip r:embed="rId3"/>
          <a:srcRect l="16368" t="11577" r="12460" b="14613"/>
          <a:stretch/>
        </p:blipFill>
        <p:spPr>
          <a:xfrm>
            <a:off x="969120" y="376092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2" name="Google Shape;123;p27" descr=""/>
          <p:cNvPicPr/>
          <p:nvPr/>
        </p:nvPicPr>
        <p:blipFill>
          <a:blip r:embed="rId4"/>
          <a:srcRect l="16368" t="11577" r="12460" b="14613"/>
          <a:stretch/>
        </p:blipFill>
        <p:spPr>
          <a:xfrm>
            <a:off x="969120" y="48621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3" name="Google Shape;124;p27" descr=""/>
          <p:cNvPicPr/>
          <p:nvPr/>
        </p:nvPicPr>
        <p:blipFill>
          <a:blip r:embed="rId5"/>
          <a:srcRect l="16368" t="11577" r="12460" b="14613"/>
          <a:stretch/>
        </p:blipFill>
        <p:spPr>
          <a:xfrm>
            <a:off x="1967760" y="27579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4" name="Google Shape;125;p27" descr=""/>
          <p:cNvPicPr/>
          <p:nvPr/>
        </p:nvPicPr>
        <p:blipFill>
          <a:blip r:embed="rId6"/>
          <a:srcRect l="16368" t="11577" r="12460" b="14613"/>
          <a:stretch/>
        </p:blipFill>
        <p:spPr>
          <a:xfrm>
            <a:off x="1967760" y="38595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5" name="Google Shape;126;p27" descr=""/>
          <p:cNvPicPr/>
          <p:nvPr/>
        </p:nvPicPr>
        <p:blipFill>
          <a:blip r:embed="rId7"/>
          <a:srcRect l="16368" t="11577" r="12460" b="14613"/>
          <a:stretch/>
        </p:blipFill>
        <p:spPr>
          <a:xfrm>
            <a:off x="1967760" y="48621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27;p27" descr=""/>
          <p:cNvPicPr/>
          <p:nvPr/>
        </p:nvPicPr>
        <p:blipFill>
          <a:blip r:embed="rId8"/>
          <a:srcRect l="16368" t="11577" r="12460" b="14613"/>
          <a:stretch/>
        </p:blipFill>
        <p:spPr>
          <a:xfrm>
            <a:off x="1967760" y="59637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28;p27" descr=""/>
          <p:cNvPicPr/>
          <p:nvPr/>
        </p:nvPicPr>
        <p:blipFill>
          <a:blip r:embed="rId9"/>
          <a:srcRect l="16368" t="11577" r="12460" b="14613"/>
          <a:stretch/>
        </p:blipFill>
        <p:spPr>
          <a:xfrm>
            <a:off x="2980080" y="19443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8" name="Google Shape;129;p27" descr=""/>
          <p:cNvPicPr/>
          <p:nvPr/>
        </p:nvPicPr>
        <p:blipFill>
          <a:blip r:embed="rId10"/>
          <a:srcRect l="16368" t="11577" r="12460" b="14613"/>
          <a:stretch/>
        </p:blipFill>
        <p:spPr>
          <a:xfrm>
            <a:off x="2980080" y="260352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89" name="Google Shape;130;p27" descr=""/>
          <p:cNvPicPr/>
          <p:nvPr/>
        </p:nvPicPr>
        <p:blipFill>
          <a:blip r:embed="rId11"/>
          <a:srcRect l="16368" t="11577" r="12460" b="14613"/>
          <a:stretch/>
        </p:blipFill>
        <p:spPr>
          <a:xfrm>
            <a:off x="2966760" y="322740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31;p27" descr=""/>
          <p:cNvPicPr/>
          <p:nvPr/>
        </p:nvPicPr>
        <p:blipFill>
          <a:blip r:embed="rId12"/>
          <a:srcRect l="16368" t="11577" r="12460" b="14613"/>
          <a:stretch/>
        </p:blipFill>
        <p:spPr>
          <a:xfrm>
            <a:off x="2966760" y="38757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91" name="Google Shape;132;p27" descr=""/>
          <p:cNvPicPr/>
          <p:nvPr/>
        </p:nvPicPr>
        <p:blipFill>
          <a:blip r:embed="rId13"/>
          <a:srcRect l="16368" t="11577" r="12460" b="14613"/>
          <a:stretch/>
        </p:blipFill>
        <p:spPr>
          <a:xfrm>
            <a:off x="2986560" y="451044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92" name="Google Shape;133;p27" descr=""/>
          <p:cNvPicPr/>
          <p:nvPr/>
        </p:nvPicPr>
        <p:blipFill>
          <a:blip r:embed="rId14"/>
          <a:srcRect l="16368" t="11577" r="12460" b="14613"/>
          <a:stretch/>
        </p:blipFill>
        <p:spPr>
          <a:xfrm>
            <a:off x="2986560" y="516996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34;p27" descr=""/>
          <p:cNvPicPr/>
          <p:nvPr/>
        </p:nvPicPr>
        <p:blipFill>
          <a:blip r:embed="rId15"/>
          <a:srcRect l="16368" t="11577" r="12460" b="14613"/>
          <a:stretch/>
        </p:blipFill>
        <p:spPr>
          <a:xfrm>
            <a:off x="2973240" y="5793840"/>
            <a:ext cx="799560" cy="89244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35;p27" descr=""/>
          <p:cNvPicPr/>
          <p:nvPr/>
        </p:nvPicPr>
        <p:blipFill>
          <a:blip r:embed="rId16"/>
          <a:srcRect l="16368" t="11577" r="12460" b="14613"/>
          <a:stretch/>
        </p:blipFill>
        <p:spPr>
          <a:xfrm>
            <a:off x="2973240" y="6441840"/>
            <a:ext cx="799560" cy="8924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408920" y="1399680"/>
            <a:ext cx="567144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Exponential Growth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08920" y="5963760"/>
            <a:ext cx="29887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30000"/>
              </a:lnSpc>
            </a:pPr>
            <a:r>
              <a:rPr b="0" lang="en-US" sz="3000" spc="-1" strike="noStrike">
                <a:solidFill>
                  <a:srgbClr val="555555"/>
                </a:solidFill>
                <a:latin typeface="Arial"/>
                <a:ea typeface="Arial"/>
              </a:rPr>
              <a:t>Confirmed: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4050" spc="-1" strike="noStrike">
                <a:solidFill>
                  <a:srgbClr val="aaaaaa"/>
                </a:solidFill>
                <a:latin typeface="Arial"/>
                <a:ea typeface="Arial"/>
              </a:rPr>
              <a:t>1,677,286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932520" y="596376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30000"/>
              </a:lnSpc>
            </a:pPr>
            <a:r>
              <a:rPr b="0" lang="en-US" sz="3000" spc="-1" strike="noStrike">
                <a:solidFill>
                  <a:srgbClr val="555555"/>
                </a:solidFill>
                <a:latin typeface="Arial"/>
                <a:ea typeface="Arial"/>
              </a:rPr>
              <a:t>Deaths: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4050" spc="-1" strike="noStrike">
                <a:solidFill>
                  <a:srgbClr val="696969"/>
                </a:solidFill>
                <a:latin typeface="Arial"/>
                <a:ea typeface="Arial"/>
              </a:rPr>
              <a:t>101,576</a:t>
            </a:r>
            <a:endParaRPr b="0" lang="en-US" sz="4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-46440"/>
            <a:ext cx="885528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Appendix III - State Curve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Google Shape;217;p36" descr=""/>
          <p:cNvPicPr/>
          <p:nvPr/>
        </p:nvPicPr>
        <p:blipFill>
          <a:blip r:embed="rId1"/>
          <a:stretch/>
        </p:blipFill>
        <p:spPr>
          <a:xfrm>
            <a:off x="974880" y="1718280"/>
            <a:ext cx="8168760" cy="5505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-46440"/>
            <a:ext cx="885528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Real takeaway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Stay at home as much as you can.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Wear a mask and bring a hand sanitizer if you must go out.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Avoid close contact.</a:t>
            </a:r>
            <a:endParaRPr b="0" lang="en-US" sz="2800" spc="-1" strike="noStrike">
              <a:latin typeface="Arial"/>
            </a:endParaRPr>
          </a:p>
          <a:p>
            <a:pPr marL="432000" indent="-243720"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ef2929"/>
              </a:buClr>
              <a:buFont typeface="Noto Sans Symbols"/>
              <a:buChar char="●"/>
            </a:pPr>
            <a:r>
              <a:rPr b="1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Share information with people you love.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92000" y="3724920"/>
            <a:ext cx="8567640" cy="21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Arial"/>
                <a:ea typeface="Arial"/>
              </a:rPr>
              <a:t>A Quick Look on </a:t>
            </a:r>
            <a:br/>
            <a:r>
              <a:rPr b="1" lang="en-US" sz="4800" spc="-1" strike="noStrike">
                <a:solidFill>
                  <a:srgbClr val="333333"/>
                </a:solidFill>
                <a:latin typeface="Arial"/>
                <a:ea typeface="Arial"/>
              </a:rPr>
              <a:t>COVID-19 in US and </a:t>
            </a:r>
            <a:br/>
            <a:r>
              <a:rPr b="1" lang="en-US" sz="4800" spc="-1" strike="noStrike">
                <a:solidFill>
                  <a:srgbClr val="333333"/>
                </a:solidFill>
                <a:latin typeface="Arial"/>
                <a:ea typeface="Arial"/>
              </a:rPr>
              <a:t>Your Neighborhood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92000" y="6064920"/>
            <a:ext cx="8567640" cy="14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By Vince Pan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GitHub: https://github.com/constiny/COVID19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-46440"/>
            <a:ext cx="885528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55052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"The death of one man is a tragedy. The death of millions is a statistic." 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- Original by Kurt Tucholsky as a Joke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2" name="Google Shape;151;p29" descr=""/>
          <p:cNvPicPr/>
          <p:nvPr/>
        </p:nvPicPr>
        <p:blipFill>
          <a:blip r:embed="rId1"/>
          <a:stretch/>
        </p:blipFill>
        <p:spPr>
          <a:xfrm>
            <a:off x="272880" y="3094560"/>
            <a:ext cx="7581240" cy="273312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52;p29" descr=""/>
          <p:cNvPicPr/>
          <p:nvPr/>
        </p:nvPicPr>
        <p:blipFill>
          <a:blip r:embed="rId2"/>
          <a:stretch/>
        </p:blipFill>
        <p:spPr>
          <a:xfrm>
            <a:off x="1170360" y="3472560"/>
            <a:ext cx="6683760" cy="353736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53;p29" descr=""/>
          <p:cNvPicPr/>
          <p:nvPr/>
        </p:nvPicPr>
        <p:blipFill>
          <a:blip r:embed="rId3"/>
          <a:stretch/>
        </p:blipFill>
        <p:spPr>
          <a:xfrm>
            <a:off x="2761560" y="4225680"/>
            <a:ext cx="6491880" cy="3748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20360" y="3371400"/>
            <a:ext cx="8639640" cy="438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The objective of this project is to </a:t>
            </a:r>
            <a:endParaRPr b="0" lang="en-US" sz="2800" spc="-1" strike="noStrike">
              <a:latin typeface="Arial"/>
            </a:endParaRPr>
          </a:p>
          <a:p>
            <a:pPr marL="432000" indent="-243720"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Provide </a:t>
            </a:r>
            <a:r>
              <a:rPr b="1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relevant</a:t>
            </a: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 and </a:t>
            </a:r>
            <a:r>
              <a:rPr b="1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precise</a:t>
            </a: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 information to people.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DATA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47640" y="2230200"/>
            <a:ext cx="1298160" cy="4978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33440" y="2230200"/>
            <a:ext cx="1411560" cy="4978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RAW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5618880" y="2230200"/>
            <a:ext cx="3584520" cy="4978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47640" y="3395160"/>
            <a:ext cx="1298160" cy="28360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Organized by JHU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.csv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CDC/PHD Press Release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.html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3133440" y="3395160"/>
            <a:ext cx="1411560" cy="28360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Pandas DataFrames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Pandas DataFrames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2179800" y="3737160"/>
            <a:ext cx="739800" cy="34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8"/>
          <p:cNvSpPr/>
          <p:nvPr/>
        </p:nvSpPr>
        <p:spPr>
          <a:xfrm>
            <a:off x="2169720" y="5409000"/>
            <a:ext cx="739800" cy="34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1937160" y="3311640"/>
            <a:ext cx="12049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Download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1947240" y="4856040"/>
            <a:ext cx="12049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Scraping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4767840" y="4638240"/>
            <a:ext cx="739800" cy="34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2"/>
          <p:cNvSpPr/>
          <p:nvPr/>
        </p:nvSpPr>
        <p:spPr>
          <a:xfrm>
            <a:off x="4545360" y="4085640"/>
            <a:ext cx="12049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Pipeline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Cleaning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750280" y="3522600"/>
            <a:ext cx="1298160" cy="28360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Case Data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Testing Data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7291080" y="3522600"/>
            <a:ext cx="1912320" cy="28360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Date, Location,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Long, Lat,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 of Confirm, 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 of Death,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 of Recovery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Date, Location,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 of Positive,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 of Negative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279720"/>
            <a:ext cx="8855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US cases number is still in fast growth.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Google Shape;178;p31" descr=""/>
          <p:cNvPicPr/>
          <p:nvPr/>
        </p:nvPicPr>
        <p:blipFill>
          <a:blip r:embed="rId1"/>
          <a:stretch/>
        </p:blipFill>
        <p:spPr>
          <a:xfrm>
            <a:off x="1554480" y="2194560"/>
            <a:ext cx="7040520" cy="406008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179;p31" descr=""/>
          <p:cNvPicPr/>
          <p:nvPr/>
        </p:nvPicPr>
        <p:blipFill>
          <a:blip r:embed="rId2"/>
          <a:stretch/>
        </p:blipFill>
        <p:spPr>
          <a:xfrm>
            <a:off x="879840" y="1694520"/>
            <a:ext cx="8320680" cy="56073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-46440"/>
            <a:ext cx="885528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Statistically, we reject Mayor’s statement.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0000" y="2160000"/>
            <a:ext cx="8639640" cy="41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Null hypothesis H0: From Mar 27th till Apr 1st (5 days after) LA county has same case level or even higher than NYC in Mar 23rd to Mar 27th.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Alternative hypothesis H1: From Mar 27th till Apr 1st (5 days after) LA county has less case level than NYC in Mar 23rd to Mar 27th.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P-value of the U-test is 0.006.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We reject the null hypotheses on a significance level 0.05.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Google Shape;186;p32" descr=""/>
          <p:cNvPicPr/>
          <p:nvPr/>
        </p:nvPicPr>
        <p:blipFill>
          <a:blip r:embed="rId1"/>
          <a:stretch/>
        </p:blipFill>
        <p:spPr>
          <a:xfrm>
            <a:off x="2597040" y="5158440"/>
            <a:ext cx="4885560" cy="21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-46440"/>
            <a:ext cx="885528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Takeaway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US is still currently the epicenter of COVID-19 and cases are still growth fast.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CA is one of epicenter inside US. The situation in LA showing no trend to be the second New York but it is still too early to be optimized.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Be suspicious on the guess or projection from the media or authority. Do your research.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-46440"/>
            <a:ext cx="885528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Appendix I - Correlation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Google Shape;198;p34" descr=""/>
          <p:cNvPicPr/>
          <p:nvPr/>
        </p:nvPicPr>
        <p:blipFill>
          <a:blip r:embed="rId1"/>
          <a:stretch/>
        </p:blipFill>
        <p:spPr>
          <a:xfrm>
            <a:off x="135360" y="2635920"/>
            <a:ext cx="4754520" cy="45666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91520" y="1858680"/>
            <a:ext cx="47545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All other cases indicator show a positive relationship with confirmed.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35360" y="3724560"/>
            <a:ext cx="1420920" cy="3585960"/>
          </a:xfrm>
          <a:prstGeom prst="rect">
            <a:avLst/>
          </a:prstGeom>
          <a:noFill/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201;p34" descr=""/>
          <p:cNvPicPr/>
          <p:nvPr/>
        </p:nvPicPr>
        <p:blipFill>
          <a:blip r:embed="rId2"/>
          <a:stretch/>
        </p:blipFill>
        <p:spPr>
          <a:xfrm>
            <a:off x="5368680" y="2667600"/>
            <a:ext cx="4629240" cy="456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5243400" y="1847520"/>
            <a:ext cx="49190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Unfortunately, we didn’t find strong relationship between testing quantity and case.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7835040" y="5816880"/>
            <a:ext cx="1231200" cy="1493640"/>
          </a:xfrm>
          <a:prstGeom prst="rect">
            <a:avLst/>
          </a:prstGeom>
          <a:noFill/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1746720" y="1474200"/>
            <a:ext cx="142092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Case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7049520" y="1474200"/>
            <a:ext cx="153828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Testing Data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Arial"/>
                <a:ea typeface="Arial"/>
              </a:rPr>
              <a:t>Appendix II - What’s next?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The U test has an assumption on the sample from i.i.d. while we did not have time to test it. The Chow's test on time series might be a good try if time allows.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ef2929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333333"/>
                </a:solidFill>
                <a:latin typeface="Arial"/>
                <a:ea typeface="Arial"/>
              </a:rPr>
              <a:t>Create an automatic system to update data and update maps.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2020-04-10T13:55:28Z</dcterms:modified>
  <cp:revision>2</cp:revision>
  <dc:subject/>
  <dc:title/>
</cp:coreProperties>
</file>