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3367d8d66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3367d8d66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3367d8d66_0_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3367d8d66_0_4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3367d8d66_0_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73367d8d66_0_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3367d8d66_0_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3367d8d66_0_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4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5"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6"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720000" y="300960"/>
            <a:ext cx="8855700" cy="126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400">
                <a:solidFill>
                  <a:srgbClr val="333333"/>
                </a:solidFill>
              </a:rPr>
              <a:t>Why do we care?</a:t>
            </a:r>
            <a:endParaRPr b="1" sz="4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425" y="2257800"/>
            <a:ext cx="6189209" cy="3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7"/>
          <p:cNvPicPr preferRelativeResize="0"/>
          <p:nvPr/>
        </p:nvPicPr>
        <p:blipFill rotWithShape="1">
          <a:blip r:embed="rId4">
            <a:alphaModFix/>
          </a:blip>
          <a:srcRect b="14606" l="16371" r="12449" t="11587"/>
          <a:stretch/>
        </p:blipFill>
        <p:spPr>
          <a:xfrm>
            <a:off x="38150" y="4329013"/>
            <a:ext cx="800025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7"/>
          <p:cNvPicPr preferRelativeResize="0"/>
          <p:nvPr/>
        </p:nvPicPr>
        <p:blipFill rotWithShape="1">
          <a:blip r:embed="rId4">
            <a:alphaModFix/>
          </a:blip>
          <a:srcRect b="14606" l="16371" r="12449" t="11587"/>
          <a:stretch/>
        </p:blipFill>
        <p:spPr>
          <a:xfrm>
            <a:off x="969025" y="3760863"/>
            <a:ext cx="800025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7"/>
          <p:cNvPicPr preferRelativeResize="0"/>
          <p:nvPr/>
        </p:nvPicPr>
        <p:blipFill rotWithShape="1">
          <a:blip r:embed="rId4">
            <a:alphaModFix/>
          </a:blip>
          <a:srcRect b="14606" l="16371" r="12449" t="11587"/>
          <a:stretch/>
        </p:blipFill>
        <p:spPr>
          <a:xfrm>
            <a:off x="969025" y="4862338"/>
            <a:ext cx="800025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7"/>
          <p:cNvPicPr preferRelativeResize="0"/>
          <p:nvPr/>
        </p:nvPicPr>
        <p:blipFill rotWithShape="1">
          <a:blip r:embed="rId4">
            <a:alphaModFix/>
          </a:blip>
          <a:srcRect b="14606" l="16371" r="12449" t="11587"/>
          <a:stretch/>
        </p:blipFill>
        <p:spPr>
          <a:xfrm>
            <a:off x="1967825" y="2757950"/>
            <a:ext cx="800025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7"/>
          <p:cNvPicPr preferRelativeResize="0"/>
          <p:nvPr/>
        </p:nvPicPr>
        <p:blipFill rotWithShape="1">
          <a:blip r:embed="rId4">
            <a:alphaModFix/>
          </a:blip>
          <a:srcRect b="14606" l="16371" r="12449" t="11587"/>
          <a:stretch/>
        </p:blipFill>
        <p:spPr>
          <a:xfrm>
            <a:off x="1967825" y="3859425"/>
            <a:ext cx="800025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/>
          <p:cNvPicPr preferRelativeResize="0"/>
          <p:nvPr/>
        </p:nvPicPr>
        <p:blipFill rotWithShape="1">
          <a:blip r:embed="rId4">
            <a:alphaModFix/>
          </a:blip>
          <a:srcRect b="14606" l="16371" r="12449" t="11587"/>
          <a:stretch/>
        </p:blipFill>
        <p:spPr>
          <a:xfrm>
            <a:off x="1967825" y="4862338"/>
            <a:ext cx="800025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14606" l="16371" r="12449" t="11587"/>
          <a:stretch/>
        </p:blipFill>
        <p:spPr>
          <a:xfrm>
            <a:off x="1967825" y="5963813"/>
            <a:ext cx="800025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7"/>
          <p:cNvPicPr preferRelativeResize="0"/>
          <p:nvPr/>
        </p:nvPicPr>
        <p:blipFill rotWithShape="1">
          <a:blip r:embed="rId4">
            <a:alphaModFix/>
          </a:blip>
          <a:srcRect b="14606" l="16371" r="12449" t="11587"/>
          <a:stretch/>
        </p:blipFill>
        <p:spPr>
          <a:xfrm>
            <a:off x="2979900" y="1944338"/>
            <a:ext cx="800025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7"/>
          <p:cNvPicPr preferRelativeResize="0"/>
          <p:nvPr/>
        </p:nvPicPr>
        <p:blipFill rotWithShape="1">
          <a:blip r:embed="rId4">
            <a:alphaModFix/>
          </a:blip>
          <a:srcRect b="14606" l="16371" r="12449" t="11587"/>
          <a:stretch/>
        </p:blipFill>
        <p:spPr>
          <a:xfrm>
            <a:off x="2979900" y="2603538"/>
            <a:ext cx="800025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7"/>
          <p:cNvPicPr preferRelativeResize="0"/>
          <p:nvPr/>
        </p:nvPicPr>
        <p:blipFill rotWithShape="1">
          <a:blip r:embed="rId4">
            <a:alphaModFix/>
          </a:blip>
          <a:srcRect b="14606" l="16371" r="12449" t="11587"/>
          <a:stretch/>
        </p:blipFill>
        <p:spPr>
          <a:xfrm>
            <a:off x="2966625" y="3227463"/>
            <a:ext cx="800025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 rotWithShape="1">
          <a:blip r:embed="rId4">
            <a:alphaModFix/>
          </a:blip>
          <a:srcRect b="14606" l="16371" r="12449" t="11587"/>
          <a:stretch/>
        </p:blipFill>
        <p:spPr>
          <a:xfrm>
            <a:off x="2966625" y="3875638"/>
            <a:ext cx="800025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 rotWithShape="1">
          <a:blip r:embed="rId4">
            <a:alphaModFix/>
          </a:blip>
          <a:srcRect b="14606" l="16371" r="12449" t="11587"/>
          <a:stretch/>
        </p:blipFill>
        <p:spPr>
          <a:xfrm>
            <a:off x="2986537" y="4510588"/>
            <a:ext cx="800025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7"/>
          <p:cNvPicPr preferRelativeResize="0"/>
          <p:nvPr/>
        </p:nvPicPr>
        <p:blipFill rotWithShape="1">
          <a:blip r:embed="rId4">
            <a:alphaModFix/>
          </a:blip>
          <a:srcRect b="14606" l="16371" r="12449" t="11587"/>
          <a:stretch/>
        </p:blipFill>
        <p:spPr>
          <a:xfrm>
            <a:off x="2986537" y="5169788"/>
            <a:ext cx="800025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7"/>
          <p:cNvPicPr preferRelativeResize="0"/>
          <p:nvPr/>
        </p:nvPicPr>
        <p:blipFill rotWithShape="1">
          <a:blip r:embed="rId4">
            <a:alphaModFix/>
          </a:blip>
          <a:srcRect b="14606" l="16371" r="12449" t="11587"/>
          <a:stretch/>
        </p:blipFill>
        <p:spPr>
          <a:xfrm>
            <a:off x="2973262" y="5793713"/>
            <a:ext cx="800025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/>
          <p:cNvPicPr preferRelativeResize="0"/>
          <p:nvPr/>
        </p:nvPicPr>
        <p:blipFill rotWithShape="1">
          <a:blip r:embed="rId4">
            <a:alphaModFix/>
          </a:blip>
          <a:srcRect b="14606" l="16371" r="12449" t="11587"/>
          <a:stretch/>
        </p:blipFill>
        <p:spPr>
          <a:xfrm>
            <a:off x="2973262" y="6441888"/>
            <a:ext cx="800025" cy="8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/>
        </p:nvSpPr>
        <p:spPr>
          <a:xfrm>
            <a:off x="4408825" y="1399550"/>
            <a:ext cx="56718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33333"/>
                </a:solidFill>
              </a:rPr>
              <a:t>Exponential</a:t>
            </a:r>
            <a:r>
              <a:rPr b="1" lang="en-US" sz="4400">
                <a:solidFill>
                  <a:srgbClr val="333333"/>
                </a:solidFill>
              </a:rPr>
              <a:t> Growth</a:t>
            </a:r>
            <a:endParaRPr b="1" sz="4400">
              <a:solidFill>
                <a:srgbClr val="333333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4408825" y="5963825"/>
            <a:ext cx="2989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55555"/>
                </a:solidFill>
                <a:highlight>
                  <a:srgbClr val="FFFFFF"/>
                </a:highlight>
              </a:rPr>
              <a:t>Confirmed</a:t>
            </a:r>
            <a:r>
              <a:rPr lang="en-US" sz="3000">
                <a:solidFill>
                  <a:srgbClr val="555555"/>
                </a:solidFill>
                <a:highlight>
                  <a:srgbClr val="FFFFFF"/>
                </a:highlight>
              </a:rPr>
              <a:t>:</a:t>
            </a:r>
            <a:endParaRPr sz="3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50">
                <a:solidFill>
                  <a:srgbClr val="AAAAAA"/>
                </a:solidFill>
                <a:highlight>
                  <a:srgbClr val="FFFFFF"/>
                </a:highlight>
              </a:rPr>
              <a:t>1,677,286</a:t>
            </a:r>
            <a:endParaRPr b="1" sz="4050">
              <a:solidFill>
                <a:srgbClr val="AAAAAA"/>
              </a:solidFill>
              <a:highlight>
                <a:srgbClr val="FFFFFF"/>
              </a:highlight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6932525" y="5963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55555"/>
                </a:solidFill>
                <a:highlight>
                  <a:srgbClr val="FFFFFF"/>
                </a:highlight>
              </a:rPr>
              <a:t>Deaths:</a:t>
            </a:r>
            <a:endParaRPr sz="3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50">
                <a:solidFill>
                  <a:srgbClr val="696969"/>
                </a:solidFill>
                <a:highlight>
                  <a:srgbClr val="FFFFFF"/>
                </a:highlight>
              </a:rPr>
              <a:t>101,576</a:t>
            </a:r>
            <a:endParaRPr b="1" sz="4050">
              <a:solidFill>
                <a:srgbClr val="69696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/>
        </p:nvSpPr>
        <p:spPr>
          <a:xfrm>
            <a:off x="720000" y="-46440"/>
            <a:ext cx="885564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>
                <a:solidFill>
                  <a:srgbClr val="333333"/>
                </a:solidFill>
              </a:rPr>
              <a:t>Appendix III - State Curve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880" y="1718280"/>
            <a:ext cx="8169120" cy="550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/>
        </p:nvSpPr>
        <p:spPr>
          <a:xfrm>
            <a:off x="720000" y="-46440"/>
            <a:ext cx="885564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Real takeaway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Stay at </a:t>
            </a:r>
            <a:r>
              <a:rPr lang="en-US" sz="2800">
                <a:solidFill>
                  <a:srgbClr val="333333"/>
                </a:solidFill>
              </a:rPr>
              <a:t>home</a:t>
            </a: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as much as you can.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Wear a mask and bring a hand sanitizer if you must go out.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Avoid close contact.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1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Share information to people you love. 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/>
        </p:nvSpPr>
        <p:spPr>
          <a:xfrm>
            <a:off x="792000" y="3724920"/>
            <a:ext cx="8568000" cy="2126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Quick Look on </a:t>
            </a:r>
            <a:br>
              <a:rPr b="0" i="0" lang="en-US" sz="1800" u="none" cap="none" strike="noStrike"/>
            </a:br>
            <a:r>
              <a:rPr b="1" i="0" lang="en-US" sz="4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COVID-19 in US and </a:t>
            </a:r>
            <a:br>
              <a:rPr b="0" i="0" lang="en-US" sz="1800" u="none" cap="none" strike="noStrike"/>
            </a:br>
            <a:r>
              <a:rPr b="1" i="0" lang="en-US" sz="4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Your Neighborhood</a:t>
            </a:r>
            <a:endParaRPr b="1" sz="4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792000" y="6065040"/>
            <a:ext cx="85680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By Vince Pan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GitHub: https://github.com/constiny/COVID19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720000" y="-46440"/>
            <a:ext cx="885564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720000" y="15504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"The death of one man is a tragedy. The death of millions is a statistic." 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414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Original by Kurt Tucholsky as a Joke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20" y="3094500"/>
            <a:ext cx="7581600" cy="273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0495" y="3472390"/>
            <a:ext cx="6684121" cy="35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1640" y="4225725"/>
            <a:ext cx="6492240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720313" y="3371454"/>
            <a:ext cx="8640000" cy="43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objective of this </a:t>
            </a:r>
            <a:r>
              <a:rPr lang="en-US" sz="2800">
                <a:solidFill>
                  <a:srgbClr val="333333"/>
                </a:solidFill>
              </a:rPr>
              <a:t>project</a:t>
            </a: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is to 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Provid</a:t>
            </a:r>
            <a:r>
              <a:rPr lang="en-US" sz="2800">
                <a:solidFill>
                  <a:srgbClr val="333333"/>
                </a:solidFill>
              </a:rPr>
              <a:t>e</a:t>
            </a: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relevant</a:t>
            </a: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precise</a:t>
            </a: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information to people.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720000" y="300960"/>
            <a:ext cx="8855700" cy="126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33333"/>
                </a:solidFill>
              </a:rPr>
              <a:t>DATA</a:t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647750" y="2230100"/>
            <a:ext cx="1298400" cy="49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Source</a:t>
            </a:r>
            <a:endParaRPr b="1"/>
          </a:p>
        </p:txBody>
      </p:sp>
      <p:sp>
        <p:nvSpPr>
          <p:cNvPr id="161" name="Google Shape;161;p30"/>
          <p:cNvSpPr/>
          <p:nvPr/>
        </p:nvSpPr>
        <p:spPr>
          <a:xfrm>
            <a:off x="3133401" y="2230100"/>
            <a:ext cx="1411800" cy="49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RAW</a:t>
            </a:r>
            <a:endParaRPr b="1"/>
          </a:p>
        </p:txBody>
      </p:sp>
      <p:sp>
        <p:nvSpPr>
          <p:cNvPr id="162" name="Google Shape;162;p30"/>
          <p:cNvSpPr/>
          <p:nvPr/>
        </p:nvSpPr>
        <p:spPr>
          <a:xfrm>
            <a:off x="5619009" y="2230100"/>
            <a:ext cx="3584700" cy="49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Dataset</a:t>
            </a:r>
            <a:endParaRPr b="1"/>
          </a:p>
        </p:txBody>
      </p:sp>
      <p:sp>
        <p:nvSpPr>
          <p:cNvPr id="163" name="Google Shape;163;p30"/>
          <p:cNvSpPr/>
          <p:nvPr/>
        </p:nvSpPr>
        <p:spPr>
          <a:xfrm>
            <a:off x="647750" y="3395150"/>
            <a:ext cx="1298400" cy="283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Organized by JHU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.csv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CDC/PHD Press Release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.html</a:t>
            </a:r>
            <a:endParaRPr b="1"/>
          </a:p>
        </p:txBody>
      </p:sp>
      <p:sp>
        <p:nvSpPr>
          <p:cNvPr id="164" name="Google Shape;164;p30"/>
          <p:cNvSpPr/>
          <p:nvPr/>
        </p:nvSpPr>
        <p:spPr>
          <a:xfrm>
            <a:off x="3133409" y="3395150"/>
            <a:ext cx="1411800" cy="283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Pandas DataFrames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Pandas DataFrames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2179625" y="3737050"/>
            <a:ext cx="740100" cy="34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2169725" y="5408850"/>
            <a:ext cx="740100" cy="34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1937225" y="3311800"/>
            <a:ext cx="1205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Download</a:t>
            </a:r>
            <a:endParaRPr/>
          </a:p>
        </p:txBody>
      </p:sp>
      <p:sp>
        <p:nvSpPr>
          <p:cNvPr id="168" name="Google Shape;168;p30"/>
          <p:cNvSpPr txBox="1"/>
          <p:nvPr/>
        </p:nvSpPr>
        <p:spPr>
          <a:xfrm>
            <a:off x="1947125" y="4856125"/>
            <a:ext cx="1205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Web Scraping</a:t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4767900" y="4638363"/>
            <a:ext cx="740100" cy="34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4545300" y="4085638"/>
            <a:ext cx="1205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Pipeline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Cleaning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5750400" y="3522625"/>
            <a:ext cx="1298400" cy="283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Case Data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Testing Data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2" name="Google Shape;172;p30"/>
          <p:cNvSpPr/>
          <p:nvPr/>
        </p:nvSpPr>
        <p:spPr>
          <a:xfrm>
            <a:off x="7291200" y="3522625"/>
            <a:ext cx="1912500" cy="283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Date, Location,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Long, Lat,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# of Confirm, 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# of Death,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# of Recovery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Date, Location,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# of Positive,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# of Negative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 cases number is still in fast growth.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4480" y="2194560"/>
            <a:ext cx="7040880" cy="40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9790" y="1694570"/>
            <a:ext cx="8321040" cy="560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/>
        </p:nvSpPr>
        <p:spPr>
          <a:xfrm>
            <a:off x="720000" y="-46440"/>
            <a:ext cx="885564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Statistically, we reject Mayor’s statement.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720000" y="2160000"/>
            <a:ext cx="8640000" cy="4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Null hypothesis H0: From </a:t>
            </a:r>
            <a:r>
              <a:rPr lang="en-US" sz="1800">
                <a:solidFill>
                  <a:srgbClr val="333333"/>
                </a:solidFill>
              </a:rPr>
              <a:t>Mar 27th</a:t>
            </a:r>
            <a:r>
              <a:rPr b="0" lang="en-US" sz="1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till Apr 1st (5 days after) LA county has same case level or even higher than NYC in Mar 23rd to Mar 27th.</a:t>
            </a:r>
            <a:endParaRPr b="0" sz="1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Alternative hypothesis H1: From </a:t>
            </a:r>
            <a:r>
              <a:rPr lang="en-US" sz="1800">
                <a:solidFill>
                  <a:srgbClr val="333333"/>
                </a:solidFill>
              </a:rPr>
              <a:t>Mar 27th</a:t>
            </a:r>
            <a:r>
              <a:rPr b="0" lang="en-US" sz="1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till Apr 1st (5 days after) LA county has less case level than NYC in Mar 23rd to Mar 27th.</a:t>
            </a:r>
            <a:endParaRPr b="0" sz="1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P-value of the U-test is 0.006.</a:t>
            </a:r>
            <a:endParaRPr b="0" sz="1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reject the null hypotheses on a </a:t>
            </a:r>
            <a:r>
              <a:rPr lang="en-US" sz="1800">
                <a:solidFill>
                  <a:srgbClr val="333333"/>
                </a:solidFill>
              </a:rPr>
              <a:t>significance</a:t>
            </a:r>
            <a:r>
              <a:rPr b="0" lang="en-US" sz="1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level 0.05.</a:t>
            </a:r>
            <a:endParaRPr b="0" sz="1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38" y="5158335"/>
            <a:ext cx="4885920" cy="213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720000" y="-46440"/>
            <a:ext cx="885564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Takeaway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 is still currently the epicenter of COVID-19 and cases are still growth fast.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 is one of epicenter inside US. The situation in LA showing no trend to be the second New York but it is still too early to be optimized.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Be suspicious on the guess or projection from the media or authority. D</a:t>
            </a:r>
            <a:r>
              <a:rPr lang="en-US" sz="2800">
                <a:solidFill>
                  <a:srgbClr val="333333"/>
                </a:solidFill>
              </a:rPr>
              <a:t>o</a:t>
            </a: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your research.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/>
        </p:nvSpPr>
        <p:spPr>
          <a:xfrm>
            <a:off x="720000" y="-46440"/>
            <a:ext cx="8855700" cy="19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400">
                <a:solidFill>
                  <a:srgbClr val="333333"/>
                </a:solidFill>
              </a:rPr>
              <a:t>Appendix I - Correlation</a:t>
            </a:r>
            <a:endParaRPr b="1" sz="4400">
              <a:solidFill>
                <a:srgbClr val="333333"/>
              </a:solidFill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25" y="2636050"/>
            <a:ext cx="4754701" cy="456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191550" y="1858600"/>
            <a:ext cx="47547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</a:rPr>
              <a:t>All other cases indicator show a positive relationship with confirmed.</a:t>
            </a:r>
            <a:endParaRPr sz="1800"/>
          </a:p>
        </p:txBody>
      </p:sp>
      <p:sp>
        <p:nvSpPr>
          <p:cNvPr id="200" name="Google Shape;200;p34"/>
          <p:cNvSpPr/>
          <p:nvPr/>
        </p:nvSpPr>
        <p:spPr>
          <a:xfrm>
            <a:off x="135525" y="3724600"/>
            <a:ext cx="1421400" cy="3586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758" y="2667575"/>
            <a:ext cx="4629592" cy="4567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/>
        </p:nvSpPr>
        <p:spPr>
          <a:xfrm>
            <a:off x="5243350" y="1847625"/>
            <a:ext cx="4919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</a:rPr>
              <a:t>Unfortunately, we didn’t find strong relationship between testing quantity and case. </a:t>
            </a:r>
            <a:endParaRPr sz="1800"/>
          </a:p>
        </p:txBody>
      </p:sp>
      <p:sp>
        <p:nvSpPr>
          <p:cNvPr id="203" name="Google Shape;203;p34"/>
          <p:cNvSpPr/>
          <p:nvPr/>
        </p:nvSpPr>
        <p:spPr>
          <a:xfrm>
            <a:off x="7835175" y="5816800"/>
            <a:ext cx="1231500" cy="1494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1746550" y="1474050"/>
            <a:ext cx="1421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33"/>
                </a:solidFill>
              </a:rPr>
              <a:t>Case Data</a:t>
            </a:r>
            <a:endParaRPr b="1"/>
          </a:p>
        </p:txBody>
      </p:sp>
      <p:sp>
        <p:nvSpPr>
          <p:cNvPr id="205" name="Google Shape;205;p34"/>
          <p:cNvSpPr txBox="1"/>
          <p:nvPr/>
        </p:nvSpPr>
        <p:spPr>
          <a:xfrm>
            <a:off x="7049650" y="1474050"/>
            <a:ext cx="153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33"/>
                </a:solidFill>
              </a:rPr>
              <a:t>Testing</a:t>
            </a:r>
            <a:r>
              <a:rPr b="1" lang="en-US" sz="1800">
                <a:solidFill>
                  <a:srgbClr val="333333"/>
                </a:solidFill>
              </a:rPr>
              <a:t> Data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720000" y="300960"/>
            <a:ext cx="8855700" cy="126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33333"/>
                </a:solidFill>
              </a:rPr>
              <a:t>Appendix II - </a:t>
            </a:r>
            <a:r>
              <a:rPr b="1" lang="en-US" sz="4400">
                <a:solidFill>
                  <a:srgbClr val="333333"/>
                </a:solidFill>
              </a:rPr>
              <a:t>What’s next?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333333"/>
                </a:solidFill>
              </a:rPr>
              <a:t>The U test has an assumption on the sample from i.i.d. while we did not have time to test it. The Chow's test on time series might be a good try if time allows.</a:t>
            </a:r>
            <a:endParaRPr sz="2800">
              <a:solidFill>
                <a:srgbClr val="333333"/>
              </a:solidFill>
            </a:endParaRPr>
          </a:p>
          <a:p>
            <a:pPr indent="-323999" lvl="0" marL="431999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333333"/>
                </a:solidFill>
              </a:rPr>
              <a:t>Create an automatic system to update data and update maps.</a:t>
            </a:r>
            <a:endParaRPr sz="2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