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5240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CPU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990600"/>
            <a:ext cx="88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8956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内存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42672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页交换文件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38862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磁盘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81200" y="11430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1981200"/>
            <a:ext cx="1066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981200" y="35052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 rot="5400000" flipH="1" flipV="1">
            <a:off x="2508062" y="3530848"/>
            <a:ext cx="895290" cy="425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81400" y="32766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3581400" y="35052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581400" y="1524000"/>
            <a:ext cx="2057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7400" y="1066800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工作集：位于物理内存中，当前正在</a:t>
            </a:r>
            <a:endParaRPr lang="en-US" altLang="zh-CN" sz="1400" dirty="0" smtClean="0"/>
          </a:p>
          <a:p>
            <a:r>
              <a:rPr lang="zh-CN" altLang="en-US" sz="1400" dirty="0" smtClean="0"/>
              <a:t>访问以及很可能会受到访问的页面保存</a:t>
            </a:r>
            <a:endParaRPr lang="en-US" altLang="zh-CN" sz="1400" dirty="0" smtClean="0"/>
          </a:p>
          <a:p>
            <a:r>
              <a:rPr lang="zh-CN" altLang="en-US" sz="1400" dirty="0" smtClean="0"/>
              <a:t>在物理内存中的大小。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5029200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页交换文件：属于进程，很少受到访问的页面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4572000"/>
            <a:ext cx="19800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检查是否分配使用区间</a:t>
            </a:r>
            <a:endParaRPr lang="en-US" altLang="zh-CN" sz="1400" dirty="0" smtClean="0"/>
          </a:p>
          <a:p>
            <a:r>
              <a:rPr lang="zh-CN" altLang="en-US" sz="1400" dirty="0" smtClean="0"/>
              <a:t>建立映射</a:t>
            </a:r>
            <a:endParaRPr lang="en-US" altLang="zh-CN" sz="1400" dirty="0" smtClean="0"/>
          </a:p>
          <a:p>
            <a:r>
              <a:rPr lang="zh-CN" altLang="en-US" sz="1400" dirty="0" smtClean="0"/>
              <a:t>访问出错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3246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已预订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441960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已调拨物理存储器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1828800" cy="800100"/>
          </a:xfrm>
          <a:prstGeom prst="rect">
            <a:avLst/>
          </a:prstGeom>
        </p:spPr>
      </p:pic>
      <p:pic>
        <p:nvPicPr>
          <p:cNvPr id="5" name="Picture 4" descr="2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304800"/>
            <a:ext cx="5200650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9718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/>
              <a:t>可用内存：被清零的、释放的和待分配的内存。</a:t>
            </a:r>
            <a:endParaRPr lang="en-US" sz="1600" dirty="0" smtClean="0"/>
          </a:p>
          <a:p>
            <a:r>
              <a:rPr lang="zh-CN" altLang="en-US" sz="1600" dirty="0" smtClean="0"/>
              <a:t>备用内存：缓存的文件。</a:t>
            </a:r>
            <a:endParaRPr lang="en-US" sz="1600" dirty="0" smtClean="0"/>
          </a:p>
          <a:p>
            <a:r>
              <a:rPr lang="zh-CN" altLang="en-US" sz="1600" dirty="0" smtClean="0"/>
              <a:t>已修改内存：被修改了的内存。</a:t>
            </a:r>
            <a:endParaRPr lang="en-US" sz="1600" dirty="0" smtClean="0"/>
          </a:p>
          <a:p>
            <a:r>
              <a:rPr lang="zh-CN" altLang="en-US" sz="1600" dirty="0" smtClean="0"/>
              <a:t>有如下计算方式：</a:t>
            </a:r>
            <a:endParaRPr lang="en-US" sz="1600" dirty="0" smtClean="0"/>
          </a:p>
          <a:p>
            <a:r>
              <a:rPr lang="zh-CN" altLang="en-US" sz="1600" dirty="0" smtClean="0"/>
              <a:t>可用内存</a:t>
            </a:r>
            <a:r>
              <a:rPr lang="en-US" sz="1600" dirty="0" smtClean="0"/>
              <a:t> = </a:t>
            </a:r>
            <a:r>
              <a:rPr lang="zh-CN" altLang="en-US" sz="1600" dirty="0" smtClean="0"/>
              <a:t>备用内存</a:t>
            </a:r>
            <a:r>
              <a:rPr lang="en-US" sz="1600" dirty="0" smtClean="0"/>
              <a:t> + </a:t>
            </a:r>
            <a:r>
              <a:rPr lang="zh-CN" altLang="en-US" sz="1600" dirty="0" smtClean="0"/>
              <a:t>可用内存</a:t>
            </a:r>
            <a:endParaRPr lang="en-US" sz="1600" dirty="0" smtClean="0"/>
          </a:p>
          <a:p>
            <a:r>
              <a:rPr lang="zh-CN" altLang="en-US" sz="1600" dirty="0" smtClean="0"/>
              <a:t>缓存 内存</a:t>
            </a:r>
            <a:r>
              <a:rPr lang="en-US" sz="1600" dirty="0" smtClean="0"/>
              <a:t> = </a:t>
            </a:r>
            <a:r>
              <a:rPr lang="zh-CN" altLang="en-US" sz="1600" dirty="0" smtClean="0"/>
              <a:t>备用内存</a:t>
            </a:r>
            <a:r>
              <a:rPr lang="en-US" sz="1600" dirty="0" smtClean="0"/>
              <a:t> + </a:t>
            </a:r>
            <a:r>
              <a:rPr lang="zh-CN" altLang="en-US" sz="1600" dirty="0" smtClean="0"/>
              <a:t>已修改内存</a:t>
            </a:r>
            <a:endParaRPr lang="en-US" sz="1600" dirty="0" smtClean="0"/>
          </a:p>
          <a:p>
            <a:r>
              <a:rPr lang="zh-CN" altLang="en-US" sz="1600" dirty="0" smtClean="0"/>
              <a:t>总数</a:t>
            </a:r>
            <a:r>
              <a:rPr lang="en-US" sz="1600" dirty="0" smtClean="0"/>
              <a:t> = </a:t>
            </a:r>
            <a:r>
              <a:rPr lang="zh-CN" altLang="en-US" sz="1600" dirty="0" smtClean="0"/>
              <a:t>可用内存</a:t>
            </a:r>
            <a:r>
              <a:rPr lang="en-US" sz="1600" dirty="0" smtClean="0"/>
              <a:t> + </a:t>
            </a:r>
            <a:r>
              <a:rPr lang="zh-CN" altLang="en-US" sz="1600" dirty="0" smtClean="0"/>
              <a:t>备用内存</a:t>
            </a:r>
            <a:r>
              <a:rPr lang="en-US" sz="1600" dirty="0" smtClean="0"/>
              <a:t> + </a:t>
            </a:r>
            <a:r>
              <a:rPr lang="zh-CN" altLang="en-US" sz="1600" dirty="0" smtClean="0"/>
              <a:t>已修改内存</a:t>
            </a:r>
            <a:endParaRPr lang="en-US" sz="1600" dirty="0" smtClean="0"/>
          </a:p>
          <a:p>
            <a:r>
              <a:rPr lang="zh-CN" altLang="en-US" sz="1600" dirty="0" smtClean="0"/>
              <a:t>已安装的内存</a:t>
            </a:r>
            <a:r>
              <a:rPr lang="en-US" sz="1600" dirty="0" smtClean="0"/>
              <a:t> = </a:t>
            </a:r>
            <a:r>
              <a:rPr lang="zh-CN" altLang="en-US" sz="1600" dirty="0" smtClean="0"/>
              <a:t>为硬件保留的内存</a:t>
            </a:r>
            <a:r>
              <a:rPr lang="en-US" sz="1600" dirty="0" smtClean="0"/>
              <a:t> + </a:t>
            </a:r>
            <a:r>
              <a:rPr lang="zh-CN" altLang="en-US" sz="1600" dirty="0" smtClean="0"/>
              <a:t>总数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4419600"/>
            <a:ext cx="49119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</a:t>
            </a:r>
            <a:r>
              <a:rPr lang="zh-CN" altLang="en-US" sz="1600" dirty="0" smtClean="0"/>
              <a:t>页面：</a:t>
            </a:r>
            <a:r>
              <a:rPr lang="en-US" altLang="zh-CN" sz="1600" dirty="0" smtClean="0"/>
              <a:t>1MB</a:t>
            </a:r>
          </a:p>
          <a:p>
            <a:r>
              <a:rPr lang="en-US" sz="1600" dirty="0" smtClean="0"/>
              <a:t>FREE</a:t>
            </a:r>
            <a:r>
              <a:rPr lang="zh-CN" altLang="en-US" sz="1600" dirty="0" smtClean="0"/>
              <a:t>：空闲页面</a:t>
            </a:r>
            <a:endParaRPr lang="en-US" altLang="zh-CN" sz="1600" dirty="0" smtClean="0"/>
          </a:p>
          <a:p>
            <a:r>
              <a:rPr lang="en-US" sz="1600" dirty="0" smtClean="0"/>
              <a:t>USED</a:t>
            </a:r>
            <a:r>
              <a:rPr lang="zh-CN" altLang="en-US" sz="1600" dirty="0" smtClean="0"/>
              <a:t>：使用中的页面</a:t>
            </a:r>
            <a:endParaRPr lang="en-US" altLang="zh-CN" sz="1600" dirty="0" smtClean="0"/>
          </a:p>
          <a:p>
            <a:r>
              <a:rPr lang="en-US" sz="1600" dirty="0" smtClean="0"/>
              <a:t>	MC</a:t>
            </a:r>
            <a:r>
              <a:rPr lang="en-US" altLang="zh-CN" sz="1600" dirty="0" smtClean="0"/>
              <a:t>_PPOOL:</a:t>
            </a:r>
            <a:r>
              <a:rPr lang="zh-CN" altLang="en-US" sz="1600" dirty="0" smtClean="0"/>
              <a:t>可以倒换到外存的</a:t>
            </a:r>
            <a:r>
              <a:rPr lang="zh-CN" altLang="en-US" sz="1600" dirty="0" smtClean="0"/>
              <a:t>页面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分页池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r>
              <a:rPr lang="en-US" sz="1600" dirty="0" smtClean="0"/>
              <a:t>	MC</a:t>
            </a:r>
            <a:r>
              <a:rPr lang="en-US" altLang="zh-CN" sz="1600" dirty="0" smtClean="0"/>
              <a:t>_NPPOL:</a:t>
            </a:r>
            <a:r>
              <a:rPr lang="zh-CN" altLang="en-US" sz="1600" dirty="0" smtClean="0"/>
              <a:t>不可以倒换到外存的页面</a:t>
            </a:r>
            <a:endParaRPr lang="en-US" altLang="zh-CN" sz="1600" dirty="0" smtClean="0"/>
          </a:p>
          <a:p>
            <a:r>
              <a:rPr lang="en-US" sz="1600" dirty="0" smtClean="0"/>
              <a:t>	MC</a:t>
            </a:r>
            <a:r>
              <a:rPr lang="en-US" altLang="zh-CN" sz="1600" dirty="0" smtClean="0"/>
              <a:t>_CACHE:</a:t>
            </a:r>
            <a:r>
              <a:rPr lang="zh-CN" altLang="en-US" sz="1600" dirty="0" smtClean="0"/>
              <a:t>用于磁盘内容缓存的页面</a:t>
            </a:r>
            <a:endParaRPr lang="en-US" altLang="zh-CN" sz="1600" dirty="0" smtClean="0"/>
          </a:p>
          <a:p>
            <a:r>
              <a:rPr lang="en-US" sz="1600" dirty="0" smtClean="0"/>
              <a:t>	MC</a:t>
            </a:r>
            <a:r>
              <a:rPr lang="en-US" altLang="zh-CN" sz="1600" dirty="0" smtClean="0"/>
              <a:t>_USER:</a:t>
            </a:r>
            <a:r>
              <a:rPr lang="zh-CN" altLang="en-US" sz="1600" dirty="0" smtClean="0"/>
              <a:t>用于用户空间的映射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638800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分页池：由内核或驱动程序代表进程分配的可分页内核内存的数量。可分页内存是可写入其他存储媒体（例如硬盘）的内存。</a:t>
            </a:r>
            <a:br>
              <a:rPr lang="zh-CN" altLang="en-US" sz="1600" dirty="0" smtClean="0"/>
            </a:b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685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进程空间：       用户空间</a:t>
            </a:r>
            <a:r>
              <a:rPr lang="en-US" altLang="zh-CN" dirty="0" smtClean="0"/>
              <a:t>(2G)   0x80000000   </a:t>
            </a:r>
            <a:r>
              <a:rPr lang="zh-CN" altLang="en-US" dirty="0" smtClean="0"/>
              <a:t>系统空间</a:t>
            </a:r>
            <a:r>
              <a:rPr lang="en-US" altLang="zh-CN" dirty="0" smtClean="0"/>
              <a:t>(2G)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6764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可映射到进程空间的内容：</a:t>
            </a:r>
            <a:endParaRPr lang="en-US" altLang="zh-CN" dirty="0" smtClean="0"/>
          </a:p>
          <a:p>
            <a:r>
              <a:rPr lang="zh-CN" altLang="en-US" dirty="0" smtClean="0"/>
              <a:t>物理内存、页面文件、其他文件自身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3581400"/>
            <a:ext cx="735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用户空间：空指针赋值分区、用户分区、</a:t>
            </a:r>
            <a:r>
              <a:rPr lang="en-US" altLang="zh-CN" dirty="0" smtClean="0"/>
              <a:t>64KB</a:t>
            </a:r>
            <a:r>
              <a:rPr lang="zh-CN" altLang="en-US" dirty="0" smtClean="0"/>
              <a:t>禁入分区、内核模式分区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800600"/>
            <a:ext cx="7067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zh-CN" altLang="en-US" dirty="0" smtClean="0"/>
              <a:t>特权级可以访问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和禁入分区，不放在一起是功能不同，一个</a:t>
            </a:r>
            <a:endParaRPr lang="en-US" altLang="zh-CN" dirty="0" smtClean="0"/>
          </a:p>
          <a:p>
            <a:r>
              <a:rPr lang="zh-CN" altLang="en-US" dirty="0" smtClean="0"/>
              <a:t>捕获指针、一个分开分区用。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057400" y="44196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2590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当用户要求执行一个应用程序时，系统会打开该应用程序对应的</a:t>
            </a:r>
            <a:r>
              <a:rPr lang="en-US" altLang="zh-CN" sz="1200" dirty="0" smtClean="0"/>
              <a:t>.EXE</a:t>
            </a:r>
            <a:r>
              <a:rPr lang="zh-CN" altLang="en-US" sz="1200" dirty="0" smtClean="0"/>
              <a:t>文件并计算出应用程序的代码和数据大小。然后系统会预订一块地址空间，并注明与该区域相关联的物理存储器就是</a:t>
            </a:r>
            <a:r>
              <a:rPr lang="en-US" altLang="zh-CN" sz="1200" dirty="0" smtClean="0"/>
              <a:t>.exe</a:t>
            </a:r>
            <a:r>
              <a:rPr lang="zh-CN" altLang="en-US" sz="1200" dirty="0" smtClean="0"/>
              <a:t>文件本身。</a:t>
            </a:r>
            <a:r>
              <a:rPr lang="en-US" altLang="zh-CN" sz="1200" dirty="0" smtClean="0"/>
              <a:t>(windows</a:t>
            </a:r>
            <a:r>
              <a:rPr lang="zh-CN" altLang="en-US" sz="1200" dirty="0" smtClean="0"/>
              <a:t>核心编程</a:t>
            </a:r>
            <a:r>
              <a:rPr lang="en-US" altLang="zh-CN" sz="1200" dirty="0" smtClean="0"/>
              <a:t>)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191000" y="24384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13360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03860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2133600"/>
            <a:ext cx="3200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3962400"/>
            <a:ext cx="3200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133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-PP—WW------PPP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3886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---PPP---PP-W—W-P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0" y="2895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    </a:t>
            </a:r>
            <a:r>
              <a:rPr lang="en-US" dirty="0" err="1" smtClean="0"/>
              <a:t>exe</a:t>
            </a:r>
            <a:r>
              <a:rPr lang="en-US" dirty="0" smtClean="0"/>
              <a:t>    </a:t>
            </a:r>
            <a:r>
              <a:rPr lang="en-US" dirty="0" err="1" smtClean="0"/>
              <a:t>dll</a:t>
            </a:r>
            <a:r>
              <a:rPr lang="en-US" dirty="0" smtClean="0"/>
              <a:t>      ram   pagefile.sys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2438400" y="2590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2705100" y="35433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3238500" y="34671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29000" y="25146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2"/>
          </p:cNvCxnSpPr>
          <p:nvPr/>
        </p:nvCxnSpPr>
        <p:spPr>
          <a:xfrm rot="5400000" flipH="1" flipV="1">
            <a:off x="3670816" y="3556516"/>
            <a:ext cx="697468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4000500" y="34671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191000" y="24384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4457700" y="34671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19800" y="3048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|--</a:t>
            </a:r>
            <a:r>
              <a:rPr lang="en-US" dirty="0" smtClean="0"/>
              <a:t>PPPPP----WWWWW</a:t>
            </a:r>
            <a:r>
              <a:rPr lang="en-US" altLang="zh-CN" dirty="0" smtClean="0"/>
              <a:t>--|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3505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共享内存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等共享空间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981200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文件映射：内存映射文件的物理存储器来自磁盘上已有的文件，而不是</a:t>
            </a:r>
            <a:endParaRPr lang="en-US" altLang="zh-CN" dirty="0" smtClean="0"/>
          </a:p>
          <a:p>
            <a:r>
              <a:rPr lang="zh-CN" altLang="en-US" dirty="0" smtClean="0"/>
              <a:t>来自系统的页交换文件。一旦把文件映射到地址空间，我们就可以对它</a:t>
            </a:r>
            <a:endParaRPr lang="en-US" altLang="zh-CN" dirty="0" smtClean="0"/>
          </a:p>
          <a:p>
            <a:r>
              <a:rPr lang="zh-CN" altLang="en-US" dirty="0" smtClean="0"/>
              <a:t>进行访问，就好像整个文件都已经载入内存一样。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404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constling(凌星)</dc:creator>
  <cp:lastModifiedBy>constling</cp:lastModifiedBy>
  <cp:revision>19</cp:revision>
  <dcterms:created xsi:type="dcterms:W3CDTF">2006-08-16T00:00:00Z</dcterms:created>
  <dcterms:modified xsi:type="dcterms:W3CDTF">2011-08-22T01:32:04Z</dcterms:modified>
</cp:coreProperties>
</file>