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8" r:id="rId2"/>
    <p:sldId id="372" r:id="rId3"/>
    <p:sldId id="446" r:id="rId4"/>
    <p:sldId id="257" r:id="rId5"/>
    <p:sldId id="449" r:id="rId6"/>
    <p:sldId id="368" r:id="rId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98CF"/>
    <a:srgbClr val="FAB31F"/>
    <a:srgbClr val="34B2E3"/>
    <a:srgbClr val="68CBF2"/>
    <a:srgbClr val="CC2331"/>
    <a:srgbClr val="E24956"/>
    <a:srgbClr val="F16E7A"/>
    <a:srgbClr val="0A4366"/>
    <a:srgbClr val="065280"/>
    <a:srgbClr val="20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6" autoAdjust="0"/>
    <p:restoredTop sz="88608"/>
  </p:normalViewPr>
  <p:slideViewPr>
    <p:cSldViewPr snapToGrid="0">
      <p:cViewPr varScale="1">
        <p:scale>
          <a:sx n="94" d="100"/>
          <a:sy n="94" d="100"/>
        </p:scale>
        <p:origin x="-9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53B400B-13E7-4092-903F-9AB890B23E9A}" type="datetimeFigureOut">
              <a:rPr lang="zh-CN" altLang="en-US"/>
              <a:pPr>
                <a:defRPr/>
              </a:pPr>
              <a:t>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8794712-5904-427E-9D18-2A9E9DE474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94712-5904-427E-9D18-2A9E9DE4742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9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，平台侧</a:t>
            </a:r>
            <a:endParaRPr lang="en-US" altLang="zh-CN" dirty="0"/>
          </a:p>
          <a:p>
            <a:r>
              <a:rPr lang="zh-CN" altLang="en-US" dirty="0"/>
              <a:t>小程序运营工作台（入驻，审核，规则）产品运营：开发者在工作台的交互，开发者接入轻店铺与模板的流程及产品化落地</a:t>
            </a:r>
            <a:endParaRPr lang="en-US" altLang="zh-CN" dirty="0"/>
          </a:p>
          <a:p>
            <a:r>
              <a:rPr lang="zh-CN" altLang="en-US" dirty="0"/>
              <a:t>小程序安全合规体系的完善搭建：包括不同的接入模式下，如何应对监管部门的策略，不同接入的方式的要求（定位是移动应用分发市场，比如实名认证，亮证亮照）</a:t>
            </a:r>
            <a:endParaRPr lang="en-US" altLang="zh-CN" dirty="0"/>
          </a:p>
          <a:p>
            <a:r>
              <a:rPr lang="zh-CN" altLang="en-US" dirty="0"/>
              <a:t>前台分发的链路（整体公私域的场景化打通，搜索穹顶词直达，关注，消息绑定，回访链路）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，垂直侧（小工具，</a:t>
            </a:r>
            <a:r>
              <a:rPr lang="en-US" altLang="zh-CN" dirty="0"/>
              <a:t>BC</a:t>
            </a:r>
            <a:r>
              <a:rPr lang="zh-CN" altLang="en-US" dirty="0"/>
              <a:t>）</a:t>
            </a:r>
            <a:r>
              <a:rPr lang="en-US" altLang="zh-CN" dirty="0"/>
              <a:t>9</a:t>
            </a:r>
            <a:r>
              <a:rPr lang="zh-CN" altLang="en-US" dirty="0"/>
              <a:t>商户和品牌在手淘的经营场景，目前来看营销互动场景）</a:t>
            </a:r>
            <a:endParaRPr lang="en-US" altLang="zh-CN" dirty="0"/>
          </a:p>
          <a:p>
            <a:r>
              <a:rPr lang="zh-CN" altLang="en-US" dirty="0"/>
              <a:t>小工具基础建设</a:t>
            </a:r>
            <a:r>
              <a:rPr lang="en-US" altLang="zh-CN" dirty="0"/>
              <a:t>(</a:t>
            </a:r>
            <a:r>
              <a:rPr lang="zh-CN" altLang="en-US" dirty="0"/>
              <a:t>小程序组件化能力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小工具分发链路（</a:t>
            </a:r>
            <a:r>
              <a:rPr lang="en-US" altLang="zh-CN" dirty="0"/>
              <a:t>BC</a:t>
            </a:r>
            <a:r>
              <a:rPr lang="zh-CN" altLang="en-US" dirty="0"/>
              <a:t>消费者触点）</a:t>
            </a:r>
            <a:endParaRPr lang="en-US" altLang="zh-CN" dirty="0"/>
          </a:p>
          <a:p>
            <a:r>
              <a:rPr lang="zh-CN" altLang="en-US" dirty="0"/>
              <a:t>生态盘点，认证，分层</a:t>
            </a:r>
            <a:endParaRPr lang="en-US" altLang="zh-CN" dirty="0"/>
          </a:p>
          <a:p>
            <a:r>
              <a:rPr lang="zh-CN" altLang="en-US" dirty="0"/>
              <a:t>小工具商业化规模测算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67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无页码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="" xmlns:a16="http://schemas.microsoft.com/office/drawing/2014/main" id="{8CBF16D5-DB8C-4969-A3C9-79A58F4330E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6838085" y="6853768"/>
            <a:ext cx="5422962" cy="1496684"/>
          </a:xfrm>
          <a:custGeom>
            <a:avLst/>
            <a:gdLst>
              <a:gd name="T0" fmla="*/ 167 w 884"/>
              <a:gd name="T1" fmla="*/ 16 h 327"/>
              <a:gd name="T2" fmla="*/ 70 w 884"/>
              <a:gd name="T3" fmla="*/ 60 h 327"/>
              <a:gd name="T4" fmla="*/ 16 w 884"/>
              <a:gd name="T5" fmla="*/ 166 h 327"/>
              <a:gd name="T6" fmla="*/ 0 w 884"/>
              <a:gd name="T7" fmla="*/ 207 h 327"/>
              <a:gd name="T8" fmla="*/ 102 w 884"/>
              <a:gd name="T9" fmla="*/ 154 h 327"/>
              <a:gd name="T10" fmla="*/ 712 w 884"/>
              <a:gd name="T11" fmla="*/ 286 h 327"/>
              <a:gd name="T12" fmla="*/ 770 w 884"/>
              <a:gd name="T13" fmla="*/ 147 h 327"/>
              <a:gd name="T14" fmla="*/ 167 w 884"/>
              <a:gd name="T15" fmla="*/ 1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327">
                <a:moveTo>
                  <a:pt x="167" y="16"/>
                </a:moveTo>
                <a:cubicBezTo>
                  <a:pt x="116" y="22"/>
                  <a:pt x="84" y="38"/>
                  <a:pt x="70" y="60"/>
                </a:cubicBezTo>
                <a:cubicBezTo>
                  <a:pt x="32" y="127"/>
                  <a:pt x="32" y="128"/>
                  <a:pt x="16" y="166"/>
                </a:cubicBezTo>
                <a:cubicBezTo>
                  <a:pt x="0" y="207"/>
                  <a:pt x="0" y="207"/>
                  <a:pt x="0" y="207"/>
                </a:cubicBezTo>
                <a:cubicBezTo>
                  <a:pt x="12" y="179"/>
                  <a:pt x="45" y="161"/>
                  <a:pt x="102" y="154"/>
                </a:cubicBezTo>
                <a:cubicBezTo>
                  <a:pt x="239" y="137"/>
                  <a:pt x="476" y="192"/>
                  <a:pt x="712" y="286"/>
                </a:cubicBezTo>
                <a:cubicBezTo>
                  <a:pt x="820" y="327"/>
                  <a:pt x="884" y="179"/>
                  <a:pt x="770" y="147"/>
                </a:cubicBezTo>
                <a:cubicBezTo>
                  <a:pt x="537" y="54"/>
                  <a:pt x="302" y="0"/>
                  <a:pt x="167" y="16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Freeform 6">
            <a:extLst>
              <a:ext uri="{FF2B5EF4-FFF2-40B4-BE49-F238E27FC236}">
                <a16:creationId xmlns="" xmlns:a16="http://schemas.microsoft.com/office/drawing/2014/main" id="{E2729301-132C-4845-AA95-F6E663CDA6C9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29437" y="921127"/>
            <a:ext cx="1359440" cy="498017"/>
          </a:xfrm>
          <a:custGeom>
            <a:avLst/>
            <a:gdLst>
              <a:gd name="T0" fmla="*/ 72 w 330"/>
              <a:gd name="T1" fmla="*/ 3 h 162"/>
              <a:gd name="T2" fmla="*/ 175 w 330"/>
              <a:gd name="T3" fmla="*/ 9 h 162"/>
              <a:gd name="T4" fmla="*/ 220 w 330"/>
              <a:gd name="T5" fmla="*/ 128 h 162"/>
              <a:gd name="T6" fmla="*/ 102 w 330"/>
              <a:gd name="T7" fmla="*/ 162 h 162"/>
              <a:gd name="T8" fmla="*/ 102 w 330"/>
              <a:gd name="T9" fmla="*/ 162 h 162"/>
              <a:gd name="T10" fmla="*/ 40 w 330"/>
              <a:gd name="T11" fmla="*/ 96 h 162"/>
              <a:gd name="T12" fmla="*/ 72 w 330"/>
              <a:gd name="T13" fmla="*/ 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" h="162">
                <a:moveTo>
                  <a:pt x="72" y="3"/>
                </a:moveTo>
                <a:cubicBezTo>
                  <a:pt x="100" y="0"/>
                  <a:pt x="135" y="2"/>
                  <a:pt x="175" y="9"/>
                </a:cubicBezTo>
                <a:cubicBezTo>
                  <a:pt x="281" y="20"/>
                  <a:pt x="330" y="146"/>
                  <a:pt x="220" y="128"/>
                </a:cubicBezTo>
                <a:cubicBezTo>
                  <a:pt x="194" y="124"/>
                  <a:pt x="53" y="110"/>
                  <a:pt x="102" y="162"/>
                </a:cubicBezTo>
                <a:cubicBezTo>
                  <a:pt x="102" y="162"/>
                  <a:pt x="102" y="162"/>
                  <a:pt x="102" y="162"/>
                </a:cubicBezTo>
                <a:cubicBezTo>
                  <a:pt x="102" y="162"/>
                  <a:pt x="54" y="112"/>
                  <a:pt x="40" y="96"/>
                </a:cubicBezTo>
                <a:cubicBezTo>
                  <a:pt x="0" y="47"/>
                  <a:pt x="8" y="11"/>
                  <a:pt x="72" y="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7">
            <a:extLst>
              <a:ext uri="{FF2B5EF4-FFF2-40B4-BE49-F238E27FC236}">
                <a16:creationId xmlns="" xmlns:a16="http://schemas.microsoft.com/office/drawing/2014/main" id="{1FCB8D98-6673-4EBF-AC16-01EDDC6DEE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518392" y="231440"/>
            <a:ext cx="2266186" cy="734399"/>
          </a:xfrm>
          <a:custGeom>
            <a:avLst/>
            <a:gdLst>
              <a:gd name="T0" fmla="*/ 18 w 550"/>
              <a:gd name="T1" fmla="*/ 94 h 239"/>
              <a:gd name="T2" fmla="*/ 34 w 550"/>
              <a:gd name="T3" fmla="*/ 132 h 239"/>
              <a:gd name="T4" fmla="*/ 95 w 550"/>
              <a:gd name="T5" fmla="*/ 238 h 239"/>
              <a:gd name="T6" fmla="*/ 141 w 550"/>
              <a:gd name="T7" fmla="*/ 151 h 239"/>
              <a:gd name="T8" fmla="*/ 444 w 550"/>
              <a:gd name="T9" fmla="*/ 207 h 239"/>
              <a:gd name="T10" fmla="*/ 466 w 550"/>
              <a:gd name="T11" fmla="*/ 79 h 239"/>
              <a:gd name="T12" fmla="*/ 92 w 550"/>
              <a:gd name="T13" fmla="*/ 11 h 239"/>
              <a:gd name="T14" fmla="*/ 18 w 550"/>
              <a:gd name="T15" fmla="*/ 94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" h="239">
                <a:moveTo>
                  <a:pt x="18" y="94"/>
                </a:moveTo>
                <a:cubicBezTo>
                  <a:pt x="34" y="132"/>
                  <a:pt x="34" y="132"/>
                  <a:pt x="34" y="132"/>
                </a:cubicBezTo>
                <a:cubicBezTo>
                  <a:pt x="63" y="188"/>
                  <a:pt x="66" y="195"/>
                  <a:pt x="95" y="238"/>
                </a:cubicBezTo>
                <a:cubicBezTo>
                  <a:pt x="63" y="192"/>
                  <a:pt x="76" y="158"/>
                  <a:pt x="141" y="151"/>
                </a:cubicBezTo>
                <a:cubicBezTo>
                  <a:pt x="211" y="142"/>
                  <a:pt x="325" y="165"/>
                  <a:pt x="444" y="207"/>
                </a:cubicBezTo>
                <a:cubicBezTo>
                  <a:pt x="518" y="239"/>
                  <a:pt x="550" y="114"/>
                  <a:pt x="466" y="79"/>
                </a:cubicBezTo>
                <a:cubicBezTo>
                  <a:pt x="318" y="28"/>
                  <a:pt x="178" y="0"/>
                  <a:pt x="92" y="11"/>
                </a:cubicBezTo>
                <a:cubicBezTo>
                  <a:pt x="23" y="19"/>
                  <a:pt x="0" y="50"/>
                  <a:pt x="18" y="94"/>
                </a:cubicBezTo>
                <a:close/>
              </a:path>
            </a:pathLst>
          </a:custGeom>
          <a:solidFill>
            <a:srgbClr val="76AFA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8">
            <a:extLst>
              <a:ext uri="{FF2B5EF4-FFF2-40B4-BE49-F238E27FC236}">
                <a16:creationId xmlns="" xmlns:a16="http://schemas.microsoft.com/office/drawing/2014/main" id="{A9CFE351-C3DF-4221-B283-904A9D71FF0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676877" y="-371581"/>
            <a:ext cx="4314156" cy="1431420"/>
          </a:xfrm>
          <a:custGeom>
            <a:avLst/>
            <a:gdLst>
              <a:gd name="T0" fmla="*/ 3 w 1047"/>
              <a:gd name="T1" fmla="*/ 95 h 466"/>
              <a:gd name="T2" fmla="*/ 6 w 1047"/>
              <a:gd name="T3" fmla="*/ 130 h 466"/>
              <a:gd name="T4" fmla="*/ 27 w 1047"/>
              <a:gd name="T5" fmla="*/ 245 h 466"/>
              <a:gd name="T6" fmla="*/ 29 w 1047"/>
              <a:gd name="T7" fmla="*/ 252 h 466"/>
              <a:gd name="T8" fmla="*/ 112 w 1047"/>
              <a:gd name="T9" fmla="*/ 172 h 466"/>
              <a:gd name="T10" fmla="*/ 852 w 1047"/>
              <a:gd name="T11" fmla="*/ 398 h 466"/>
              <a:gd name="T12" fmla="*/ 941 w 1047"/>
              <a:gd name="T13" fmla="*/ 282 h 466"/>
              <a:gd name="T14" fmla="*/ 99 w 1047"/>
              <a:gd name="T15" fmla="*/ 22 h 466"/>
              <a:gd name="T16" fmla="*/ 3 w 1047"/>
              <a:gd name="T17" fmla="*/ 9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" h="466">
                <a:moveTo>
                  <a:pt x="3" y="95"/>
                </a:moveTo>
                <a:cubicBezTo>
                  <a:pt x="6" y="130"/>
                  <a:pt x="6" y="130"/>
                  <a:pt x="6" y="130"/>
                </a:cubicBezTo>
                <a:cubicBezTo>
                  <a:pt x="16" y="201"/>
                  <a:pt x="16" y="204"/>
                  <a:pt x="27" y="245"/>
                </a:cubicBezTo>
                <a:cubicBezTo>
                  <a:pt x="29" y="252"/>
                  <a:pt x="29" y="252"/>
                  <a:pt x="29" y="252"/>
                </a:cubicBezTo>
                <a:cubicBezTo>
                  <a:pt x="17" y="210"/>
                  <a:pt x="43" y="180"/>
                  <a:pt x="112" y="172"/>
                </a:cubicBezTo>
                <a:cubicBezTo>
                  <a:pt x="272" y="152"/>
                  <a:pt x="602" y="252"/>
                  <a:pt x="852" y="398"/>
                </a:cubicBezTo>
                <a:cubicBezTo>
                  <a:pt x="950" y="466"/>
                  <a:pt x="1047" y="334"/>
                  <a:pt x="941" y="282"/>
                </a:cubicBezTo>
                <a:cubicBezTo>
                  <a:pt x="658" y="116"/>
                  <a:pt x="281" y="0"/>
                  <a:pt x="99" y="22"/>
                </a:cubicBezTo>
                <a:cubicBezTo>
                  <a:pt x="32" y="30"/>
                  <a:pt x="0" y="57"/>
                  <a:pt x="3" y="9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9">
            <a:extLst>
              <a:ext uri="{FF2B5EF4-FFF2-40B4-BE49-F238E27FC236}">
                <a16:creationId xmlns="" xmlns:a16="http://schemas.microsoft.com/office/drawing/2014/main" id="{5BBD38EB-E92E-4AFC-B755-918A735B796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-277352" y="-920779"/>
            <a:ext cx="4075610" cy="1222314"/>
          </a:xfrm>
          <a:custGeom>
            <a:avLst/>
            <a:gdLst>
              <a:gd name="T0" fmla="*/ 20 w 989"/>
              <a:gd name="T1" fmla="*/ 81 h 398"/>
              <a:gd name="T2" fmla="*/ 18 w 989"/>
              <a:gd name="T3" fmla="*/ 93 h 398"/>
              <a:gd name="T4" fmla="*/ 1 w 989"/>
              <a:gd name="T5" fmla="*/ 211 h 398"/>
              <a:gd name="T6" fmla="*/ 0 w 989"/>
              <a:gd name="T7" fmla="*/ 241 h 398"/>
              <a:gd name="T8" fmla="*/ 99 w 989"/>
              <a:gd name="T9" fmla="*/ 170 h 398"/>
              <a:gd name="T10" fmla="*/ 799 w 989"/>
              <a:gd name="T11" fmla="*/ 350 h 398"/>
              <a:gd name="T12" fmla="*/ 873 w 989"/>
              <a:gd name="T13" fmla="*/ 215 h 398"/>
              <a:gd name="T14" fmla="*/ 124 w 989"/>
              <a:gd name="T15" fmla="*/ 20 h 398"/>
              <a:gd name="T16" fmla="*/ 20 w 989"/>
              <a:gd name="T17" fmla="*/ 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9" h="398">
                <a:moveTo>
                  <a:pt x="20" y="81"/>
                </a:moveTo>
                <a:cubicBezTo>
                  <a:pt x="18" y="93"/>
                  <a:pt x="18" y="93"/>
                  <a:pt x="18" y="93"/>
                </a:cubicBezTo>
                <a:cubicBezTo>
                  <a:pt x="4" y="167"/>
                  <a:pt x="3" y="169"/>
                  <a:pt x="1" y="211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04"/>
                  <a:pt x="32" y="179"/>
                  <a:pt x="99" y="170"/>
                </a:cubicBezTo>
                <a:cubicBezTo>
                  <a:pt x="252" y="152"/>
                  <a:pt x="540" y="229"/>
                  <a:pt x="799" y="350"/>
                </a:cubicBezTo>
                <a:cubicBezTo>
                  <a:pt x="894" y="398"/>
                  <a:pt x="989" y="269"/>
                  <a:pt x="873" y="215"/>
                </a:cubicBezTo>
                <a:cubicBezTo>
                  <a:pt x="597" y="83"/>
                  <a:pt x="288" y="0"/>
                  <a:pt x="124" y="20"/>
                </a:cubicBezTo>
                <a:cubicBezTo>
                  <a:pt x="62" y="28"/>
                  <a:pt x="28" y="49"/>
                  <a:pt x="20" y="81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2">
            <a:extLst>
              <a:ext uri="{FF2B5EF4-FFF2-40B4-BE49-F238E27FC236}">
                <a16:creationId xmlns="" xmlns:a16="http://schemas.microsoft.com/office/drawing/2014/main" id="{7627EDD4-27CA-4515-8EE3-CB7F6D0BDACB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7551815" y="6220883"/>
            <a:ext cx="4393669" cy="1089044"/>
          </a:xfrm>
          <a:custGeom>
            <a:avLst/>
            <a:gdLst>
              <a:gd name="T0" fmla="*/ 185 w 716"/>
              <a:gd name="T1" fmla="*/ 13 h 238"/>
              <a:gd name="T2" fmla="*/ 108 w 716"/>
              <a:gd name="T3" fmla="*/ 40 h 238"/>
              <a:gd name="T4" fmla="*/ 70 w 716"/>
              <a:gd name="T5" fmla="*/ 76 h 238"/>
              <a:gd name="T6" fmla="*/ 0 w 716"/>
              <a:gd name="T7" fmla="*/ 158 h 238"/>
              <a:gd name="T8" fmla="*/ 93 w 716"/>
              <a:gd name="T9" fmla="*/ 118 h 238"/>
              <a:gd name="T10" fmla="*/ 571 w 716"/>
              <a:gd name="T11" fmla="*/ 203 h 238"/>
              <a:gd name="T12" fmla="*/ 629 w 716"/>
              <a:gd name="T13" fmla="*/ 92 h 238"/>
              <a:gd name="T14" fmla="*/ 185 w 716"/>
              <a:gd name="T15" fmla="*/ 1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6" h="238">
                <a:moveTo>
                  <a:pt x="185" y="13"/>
                </a:moveTo>
                <a:cubicBezTo>
                  <a:pt x="150" y="17"/>
                  <a:pt x="124" y="27"/>
                  <a:pt x="108" y="40"/>
                </a:cubicBezTo>
                <a:cubicBezTo>
                  <a:pt x="70" y="76"/>
                  <a:pt x="70" y="76"/>
                  <a:pt x="70" y="76"/>
                </a:cubicBezTo>
                <a:cubicBezTo>
                  <a:pt x="48" y="99"/>
                  <a:pt x="20" y="132"/>
                  <a:pt x="0" y="158"/>
                </a:cubicBezTo>
                <a:cubicBezTo>
                  <a:pt x="15" y="137"/>
                  <a:pt x="45" y="123"/>
                  <a:pt x="93" y="118"/>
                </a:cubicBezTo>
                <a:cubicBezTo>
                  <a:pt x="203" y="104"/>
                  <a:pt x="382" y="139"/>
                  <a:pt x="571" y="203"/>
                </a:cubicBezTo>
                <a:cubicBezTo>
                  <a:pt x="660" y="238"/>
                  <a:pt x="716" y="129"/>
                  <a:pt x="629" y="92"/>
                </a:cubicBezTo>
                <a:cubicBezTo>
                  <a:pt x="454" y="32"/>
                  <a:pt x="288" y="0"/>
                  <a:pt x="185" y="13"/>
                </a:cubicBezTo>
                <a:close/>
              </a:path>
            </a:pathLst>
          </a:custGeom>
          <a:solidFill>
            <a:srgbClr val="EB751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3">
            <a:extLst>
              <a:ext uri="{FF2B5EF4-FFF2-40B4-BE49-F238E27FC236}">
                <a16:creationId xmlns="" xmlns:a16="http://schemas.microsoft.com/office/drawing/2014/main" id="{0AC0D698-6BBA-4D9C-890E-FEFDB987C48A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8580718" y="5894872"/>
            <a:ext cx="5209031" cy="1362809"/>
          </a:xfrm>
          <a:custGeom>
            <a:avLst/>
            <a:gdLst>
              <a:gd name="T0" fmla="*/ 769 w 849"/>
              <a:gd name="T1" fmla="*/ 175 h 298"/>
              <a:gd name="T2" fmla="*/ 182 w 849"/>
              <a:gd name="T3" fmla="*/ 16 h 298"/>
              <a:gd name="T4" fmla="*/ 140 w 849"/>
              <a:gd name="T5" fmla="*/ 26 h 298"/>
              <a:gd name="T6" fmla="*/ 98 w 849"/>
              <a:gd name="T7" fmla="*/ 45 h 298"/>
              <a:gd name="T8" fmla="*/ 0 w 849"/>
              <a:gd name="T9" fmla="*/ 103 h 298"/>
              <a:gd name="T10" fmla="*/ 68 w 849"/>
              <a:gd name="T11" fmla="*/ 81 h 298"/>
              <a:gd name="T12" fmla="*/ 754 w 849"/>
              <a:gd name="T13" fmla="*/ 267 h 298"/>
              <a:gd name="T14" fmla="*/ 769 w 849"/>
              <a:gd name="T15" fmla="*/ 175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" h="298">
                <a:moveTo>
                  <a:pt x="769" y="175"/>
                </a:moveTo>
                <a:cubicBezTo>
                  <a:pt x="556" y="69"/>
                  <a:pt x="310" y="0"/>
                  <a:pt x="182" y="16"/>
                </a:cubicBezTo>
                <a:cubicBezTo>
                  <a:pt x="165" y="18"/>
                  <a:pt x="151" y="21"/>
                  <a:pt x="140" y="26"/>
                </a:cubicBezTo>
                <a:cubicBezTo>
                  <a:pt x="98" y="45"/>
                  <a:pt x="98" y="45"/>
                  <a:pt x="98" y="45"/>
                </a:cubicBezTo>
                <a:cubicBezTo>
                  <a:pt x="36" y="79"/>
                  <a:pt x="33" y="80"/>
                  <a:pt x="0" y="103"/>
                </a:cubicBezTo>
                <a:cubicBezTo>
                  <a:pt x="15" y="93"/>
                  <a:pt x="38" y="85"/>
                  <a:pt x="68" y="81"/>
                </a:cubicBezTo>
                <a:cubicBezTo>
                  <a:pt x="217" y="63"/>
                  <a:pt x="505" y="144"/>
                  <a:pt x="754" y="267"/>
                </a:cubicBezTo>
                <a:cubicBezTo>
                  <a:pt x="817" y="298"/>
                  <a:pt x="849" y="200"/>
                  <a:pt x="769" y="175"/>
                </a:cubicBezTo>
                <a:close/>
              </a:path>
            </a:pathLst>
          </a:custGeom>
          <a:solidFill>
            <a:srgbClr val="C8C2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>
            <a:extLst>
              <a:ext uri="{FF2B5EF4-FFF2-40B4-BE49-F238E27FC236}">
                <a16:creationId xmlns="" xmlns:a16="http://schemas.microsoft.com/office/drawing/2014/main" id="{CBFA34E4-CD11-40FB-9C61-A15FD60DB506}"/>
              </a:ext>
            </a:extLst>
          </p:cNvPr>
          <p:cNvSpPr>
            <a:spLocks/>
          </p:cNvSpPr>
          <p:nvPr userDrawn="1"/>
        </p:nvSpPr>
        <p:spPr bwMode="auto">
          <a:xfrm rot="382501">
            <a:off x="9807829" y="5765696"/>
            <a:ext cx="3190809" cy="663355"/>
          </a:xfrm>
          <a:custGeom>
            <a:avLst/>
            <a:gdLst>
              <a:gd name="T0" fmla="*/ 478 w 520"/>
              <a:gd name="T1" fmla="*/ 76 h 145"/>
              <a:gd name="T2" fmla="*/ 166 w 520"/>
              <a:gd name="T3" fmla="*/ 6 h 145"/>
              <a:gd name="T4" fmla="*/ 140 w 520"/>
              <a:gd name="T5" fmla="*/ 8 h 145"/>
              <a:gd name="T6" fmla="*/ 18 w 520"/>
              <a:gd name="T7" fmla="*/ 34 h 145"/>
              <a:gd name="T8" fmla="*/ 0 w 520"/>
              <a:gd name="T9" fmla="*/ 40 h 145"/>
              <a:gd name="T10" fmla="*/ 32 w 520"/>
              <a:gd name="T11" fmla="*/ 33 h 145"/>
              <a:gd name="T12" fmla="*/ 452 w 520"/>
              <a:gd name="T13" fmla="*/ 124 h 145"/>
              <a:gd name="T14" fmla="*/ 478 w 520"/>
              <a:gd name="T15" fmla="*/ 7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145">
                <a:moveTo>
                  <a:pt x="478" y="76"/>
                </a:moveTo>
                <a:cubicBezTo>
                  <a:pt x="359" y="28"/>
                  <a:pt x="239" y="0"/>
                  <a:pt x="166" y="6"/>
                </a:cubicBezTo>
                <a:cubicBezTo>
                  <a:pt x="140" y="8"/>
                  <a:pt x="140" y="8"/>
                  <a:pt x="140" y="8"/>
                </a:cubicBezTo>
                <a:cubicBezTo>
                  <a:pt x="83" y="17"/>
                  <a:pt x="71" y="19"/>
                  <a:pt x="18" y="3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37"/>
                  <a:pt x="19" y="35"/>
                  <a:pt x="32" y="33"/>
                </a:cubicBezTo>
                <a:cubicBezTo>
                  <a:pt x="126" y="22"/>
                  <a:pt x="289" y="59"/>
                  <a:pt x="452" y="124"/>
                </a:cubicBezTo>
                <a:cubicBezTo>
                  <a:pt x="505" y="145"/>
                  <a:pt x="520" y="93"/>
                  <a:pt x="478" y="76"/>
                </a:cubicBezTo>
                <a:close/>
              </a:path>
            </a:pathLst>
          </a:custGeom>
          <a:solidFill>
            <a:srgbClr val="FFC5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806F3E4-BE22-441C-A56F-8A24D70BF306}"/>
              </a:ext>
            </a:extLst>
          </p:cNvPr>
          <p:cNvSpPr/>
          <p:nvPr userDrawn="1"/>
        </p:nvSpPr>
        <p:spPr bwMode="auto">
          <a:xfrm>
            <a:off x="11168746" y="336304"/>
            <a:ext cx="401638" cy="461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FE1A10F-54F4-4FB9-946E-36AD3DFFBB68}"/>
              </a:ext>
            </a:extLst>
          </p:cNvPr>
          <p:cNvSpPr txBox="1"/>
          <p:nvPr userDrawn="1"/>
        </p:nvSpPr>
        <p:spPr bwMode="auto">
          <a:xfrm>
            <a:off x="8392986" y="344129"/>
            <a:ext cx="27757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9853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1582401" cy="621337"/>
          </a:xfrm>
        </p:spPr>
        <p:txBody>
          <a:bodyPr>
            <a:noAutofit/>
          </a:bodyPr>
          <a:lstStyle>
            <a:lvl1pPr algn="l">
              <a:defRPr sz="3199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765322"/>
            <a:ext cx="10972800" cy="536084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8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899660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5D6424-2A38-4113-8D85-15E0655AD89C}" type="datetime1">
              <a:rPr lang="zh-CN" altLang="en-US"/>
              <a:pPr>
                <a:defRPr/>
              </a:pPr>
              <a:t>19/4/10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80F63C7-9F3E-43CD-B8B1-682246650FD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7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E4E8146-A8C7-3140-BCEC-78B352CC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8" y="990600"/>
            <a:ext cx="11480800" cy="5867400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="" xmlns:a16="http://schemas.microsoft.com/office/drawing/2014/main" id="{4D957A96-D08B-254B-8C44-5E6C2226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82401" cy="62133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小程序产品架构及应用情况</a:t>
            </a:r>
          </a:p>
        </p:txBody>
      </p:sp>
    </p:spTree>
    <p:extLst>
      <p:ext uri="{BB962C8B-B14F-4D97-AF65-F5344CB8AC3E}">
        <p14:creationId xmlns:p14="http://schemas.microsoft.com/office/powerpoint/2010/main" val="15449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="" xmlns:a16="http://schemas.microsoft.com/office/drawing/2014/main" id="{CD5A9F51-FE83-AE41-99FE-75C717DD4C61}"/>
              </a:ext>
            </a:extLst>
          </p:cNvPr>
          <p:cNvSpPr/>
          <p:nvPr/>
        </p:nvSpPr>
        <p:spPr>
          <a:xfrm>
            <a:off x="1404930" y="3328500"/>
            <a:ext cx="8388118" cy="1709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02DB8B6C-2453-D648-9684-919825290D76}"/>
              </a:ext>
            </a:extLst>
          </p:cNvPr>
          <p:cNvSpPr/>
          <p:nvPr/>
        </p:nvSpPr>
        <p:spPr>
          <a:xfrm>
            <a:off x="2870182" y="5068303"/>
            <a:ext cx="5219925" cy="161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DBDF81BF-3C14-244A-A7E7-BF93CEF7AC65}"/>
              </a:ext>
            </a:extLst>
          </p:cNvPr>
          <p:cNvSpPr/>
          <p:nvPr/>
        </p:nvSpPr>
        <p:spPr>
          <a:xfrm>
            <a:off x="2965767" y="5388141"/>
            <a:ext cx="1089416" cy="285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准入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66489C1-0C59-374C-BE70-078BBFD3DF4B}"/>
              </a:ext>
            </a:extLst>
          </p:cNvPr>
          <p:cNvSpPr/>
          <p:nvPr/>
        </p:nvSpPr>
        <p:spPr>
          <a:xfrm>
            <a:off x="4311241" y="5388141"/>
            <a:ext cx="1089416" cy="285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扶持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88B961AF-BAF4-2342-A9CC-867BD572048C}"/>
              </a:ext>
            </a:extLst>
          </p:cNvPr>
          <p:cNvSpPr/>
          <p:nvPr/>
        </p:nvSpPr>
        <p:spPr>
          <a:xfrm>
            <a:off x="5552331" y="5388141"/>
            <a:ext cx="1089416" cy="285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F76C1BC-E10F-544F-B72E-36F03E4B5959}"/>
              </a:ext>
            </a:extLst>
          </p:cNvPr>
          <p:cNvSpPr/>
          <p:nvPr/>
        </p:nvSpPr>
        <p:spPr>
          <a:xfrm>
            <a:off x="6897806" y="5388141"/>
            <a:ext cx="1089416" cy="285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治理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58AFB846-230F-2B47-BFF5-29937DD3B1A9}"/>
              </a:ext>
            </a:extLst>
          </p:cNvPr>
          <p:cNvSpPr txBox="1"/>
          <p:nvPr/>
        </p:nvSpPr>
        <p:spPr>
          <a:xfrm>
            <a:off x="3167878" y="573357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服务能力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市场能力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业务认证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评审体系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4A5D32F7-F3A0-CE4B-9EDB-8450B1A47C5C}"/>
              </a:ext>
            </a:extLst>
          </p:cNvPr>
          <p:cNvSpPr txBox="1"/>
          <p:nvPr/>
        </p:nvSpPr>
        <p:spPr>
          <a:xfrm>
            <a:off x="4443804" y="573357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技术权益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产品权益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补贴权益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投资权益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F9B0D70-F457-4E4F-B108-D22BEAD70E92}"/>
              </a:ext>
            </a:extLst>
          </p:cNvPr>
          <p:cNvSpPr txBox="1"/>
          <p:nvPr/>
        </p:nvSpPr>
        <p:spPr>
          <a:xfrm>
            <a:off x="5766083" y="573357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全网招募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创新大赛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平台合作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日常沙龙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E3ACA289-7CFA-4E4C-B428-8D7C4A69A4DC}"/>
              </a:ext>
            </a:extLst>
          </p:cNvPr>
          <p:cNvSpPr txBox="1"/>
          <p:nvPr/>
        </p:nvSpPr>
        <p:spPr>
          <a:xfrm>
            <a:off x="6998587" y="5718142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业绩考核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安全规范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竞争风险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清退机制</a:t>
            </a:r>
            <a:endParaRPr kumimoji="1"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1CAFB64B-A3CA-B64A-A4FB-70DB8F7B9950}"/>
              </a:ext>
            </a:extLst>
          </p:cNvPr>
          <p:cNvSpPr/>
          <p:nvPr/>
        </p:nvSpPr>
        <p:spPr>
          <a:xfrm>
            <a:off x="8153919" y="5064546"/>
            <a:ext cx="1625855" cy="1616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4EDF5405-AB48-FE4C-91F5-27CA9E946838}"/>
              </a:ext>
            </a:extLst>
          </p:cNvPr>
          <p:cNvSpPr txBox="1"/>
          <p:nvPr/>
        </p:nvSpPr>
        <p:spPr>
          <a:xfrm>
            <a:off x="8425672" y="51393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开发者变现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FE37F67A-4C46-784B-ACF2-3A37D6B514C9}"/>
              </a:ext>
            </a:extLst>
          </p:cNvPr>
          <p:cNvSpPr/>
          <p:nvPr/>
        </p:nvSpPr>
        <p:spPr>
          <a:xfrm>
            <a:off x="8234367" y="5582614"/>
            <a:ext cx="1486515" cy="28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多端服务子市场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023B0041-4316-F745-A8B3-D0FC4BC556E0}"/>
              </a:ext>
            </a:extLst>
          </p:cNvPr>
          <p:cNvSpPr/>
          <p:nvPr/>
        </p:nvSpPr>
        <p:spPr>
          <a:xfrm>
            <a:off x="8234367" y="5964654"/>
            <a:ext cx="1486515" cy="28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新角色商业服务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7F1064B6-AD2D-C945-B91A-C634B88ADCDF}"/>
              </a:ext>
            </a:extLst>
          </p:cNvPr>
          <p:cNvSpPr/>
          <p:nvPr/>
        </p:nvSpPr>
        <p:spPr>
          <a:xfrm>
            <a:off x="8230915" y="6346694"/>
            <a:ext cx="1486515" cy="28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小工具服务升级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0D875CBD-A1E5-3643-9848-5867C41AE8FE}"/>
              </a:ext>
            </a:extLst>
          </p:cNvPr>
          <p:cNvGrpSpPr/>
          <p:nvPr/>
        </p:nvGrpSpPr>
        <p:grpSpPr>
          <a:xfrm>
            <a:off x="1407125" y="5074492"/>
            <a:ext cx="1378456" cy="1616248"/>
            <a:chOff x="225726" y="3051910"/>
            <a:chExt cx="1378456" cy="1616248"/>
          </a:xfrm>
          <a:solidFill>
            <a:schemeClr val="bg1">
              <a:lumMod val="50000"/>
            </a:schemeClr>
          </a:solidFill>
        </p:grpSpPr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7D1290DD-A060-854D-BFED-BF180674A649}"/>
                </a:ext>
              </a:extLst>
            </p:cNvPr>
            <p:cNvSpPr txBox="1"/>
            <p:nvPr/>
          </p:nvSpPr>
          <p:spPr>
            <a:xfrm>
              <a:off x="428638" y="3850393"/>
              <a:ext cx="108234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4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开发者生态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010BC2C6-E59D-0343-A967-2A7B27FC864D}"/>
                </a:ext>
              </a:extLst>
            </p:cNvPr>
            <p:cNvSpPr/>
            <p:nvPr/>
          </p:nvSpPr>
          <p:spPr>
            <a:xfrm>
              <a:off x="225726" y="3051910"/>
              <a:ext cx="1378456" cy="16162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343F30DE-21B4-9B43-970E-B57E079AC24E}"/>
                </a:ext>
              </a:extLst>
            </p:cNvPr>
            <p:cNvSpPr txBox="1"/>
            <p:nvPr/>
          </p:nvSpPr>
          <p:spPr>
            <a:xfrm>
              <a:off x="394934" y="3139736"/>
              <a:ext cx="1082348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开发者门户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68AA5257-5D54-C945-9EC2-76A64AF4A971}"/>
                </a:ext>
              </a:extLst>
            </p:cNvPr>
            <p:cNvSpPr/>
            <p:nvPr/>
          </p:nvSpPr>
          <p:spPr>
            <a:xfrm>
              <a:off x="394934" y="3959074"/>
              <a:ext cx="1089416" cy="285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开发文档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0E55B7B9-004A-2144-A555-FE00CB4F2139}"/>
                </a:ext>
              </a:extLst>
            </p:cNvPr>
            <p:cNvSpPr/>
            <p:nvPr/>
          </p:nvSpPr>
          <p:spPr>
            <a:xfrm>
              <a:off x="394934" y="4342976"/>
              <a:ext cx="1089416" cy="285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开发者社区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3F4B0CC3-BD0F-3E4D-B795-F53818B7CB3B}"/>
                </a:ext>
              </a:extLst>
            </p:cNvPr>
            <p:cNvSpPr/>
            <p:nvPr/>
          </p:nvSpPr>
          <p:spPr>
            <a:xfrm>
              <a:off x="357387" y="3556194"/>
              <a:ext cx="1216780" cy="242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平台运营规范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80D67E08-ED6F-2C43-B738-C1A9F2A4D4C2}"/>
              </a:ext>
            </a:extLst>
          </p:cNvPr>
          <p:cNvSpPr txBox="1"/>
          <p:nvPr/>
        </p:nvSpPr>
        <p:spPr>
          <a:xfrm>
            <a:off x="4859483" y="506454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开发者运营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18F0E4AF-26AB-D24B-9C0D-73F4A16B00AB}"/>
              </a:ext>
            </a:extLst>
          </p:cNvPr>
          <p:cNvSpPr txBox="1"/>
          <p:nvPr/>
        </p:nvSpPr>
        <p:spPr>
          <a:xfrm>
            <a:off x="140616" y="57527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开发者生态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602F51A0-BCA7-CB40-BF89-061A5D7AF0B5}"/>
              </a:ext>
            </a:extLst>
          </p:cNvPr>
          <p:cNvSpPr txBox="1"/>
          <p:nvPr/>
        </p:nvSpPr>
        <p:spPr>
          <a:xfrm>
            <a:off x="138545" y="39112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开发者市场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6DC4055B-AF94-7D4B-91E0-F8FC4F908DFC}"/>
              </a:ext>
            </a:extLst>
          </p:cNvPr>
          <p:cNvSpPr/>
          <p:nvPr/>
        </p:nvSpPr>
        <p:spPr>
          <a:xfrm>
            <a:off x="7138303" y="3362821"/>
            <a:ext cx="2595000" cy="1586454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6A6E0ED1-F23D-7A47-865D-50245D5EBE0D}"/>
              </a:ext>
            </a:extLst>
          </p:cNvPr>
          <p:cNvSpPr/>
          <p:nvPr/>
        </p:nvSpPr>
        <p:spPr>
          <a:xfrm>
            <a:off x="1491464" y="3376178"/>
            <a:ext cx="5507123" cy="1631396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C14F3363-B8E1-0F4B-BB2C-D39AA806561B}"/>
              </a:ext>
            </a:extLst>
          </p:cNvPr>
          <p:cNvSpPr/>
          <p:nvPr/>
        </p:nvSpPr>
        <p:spPr>
          <a:xfrm>
            <a:off x="7287491" y="3713290"/>
            <a:ext cx="2327564" cy="373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官方电商组件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98682D69-7860-E141-9F60-2A89B343584E}"/>
              </a:ext>
            </a:extLst>
          </p:cNvPr>
          <p:cNvSpPr/>
          <p:nvPr/>
        </p:nvSpPr>
        <p:spPr>
          <a:xfrm>
            <a:off x="7287491" y="4127925"/>
            <a:ext cx="2327564" cy="373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二方业务组件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B7C6DC88-3B67-6D4A-9BDF-67281236CB37}"/>
              </a:ext>
            </a:extLst>
          </p:cNvPr>
          <p:cNvSpPr/>
          <p:nvPr/>
        </p:nvSpPr>
        <p:spPr>
          <a:xfrm>
            <a:off x="7287491" y="4560566"/>
            <a:ext cx="2327564" cy="373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二方小程序模板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E342109D-1DA9-C747-8FD9-EDA53FE1AEE3}"/>
              </a:ext>
            </a:extLst>
          </p:cNvPr>
          <p:cNvGrpSpPr/>
          <p:nvPr/>
        </p:nvGrpSpPr>
        <p:grpSpPr>
          <a:xfrm>
            <a:off x="1538786" y="4132988"/>
            <a:ext cx="5385581" cy="605932"/>
            <a:chOff x="1752600" y="2430986"/>
            <a:chExt cx="9987108" cy="589790"/>
          </a:xfrm>
          <a:solidFill>
            <a:schemeClr val="bg1"/>
          </a:solidFill>
        </p:grpSpPr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DE88C892-D4B0-1748-8C9F-A53B5E54CDC6}"/>
                </a:ext>
              </a:extLst>
            </p:cNvPr>
            <p:cNvSpPr/>
            <p:nvPr/>
          </p:nvSpPr>
          <p:spPr>
            <a:xfrm>
              <a:off x="1752600" y="2432034"/>
              <a:ext cx="3327918" cy="588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商家工具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339D1D7B-E549-A046-82CB-D94FB0FFE9C8}"/>
                </a:ext>
              </a:extLst>
            </p:cNvPr>
            <p:cNvSpPr/>
            <p:nvPr/>
          </p:nvSpPr>
          <p:spPr>
            <a:xfrm>
              <a:off x="5382858" y="2430986"/>
              <a:ext cx="3249407" cy="588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互动营销</a:t>
              </a:r>
              <a:endPara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51D39AC3-58C0-F748-9431-715C062C857F}"/>
                </a:ext>
              </a:extLst>
            </p:cNvPr>
            <p:cNvSpPr/>
            <p:nvPr/>
          </p:nvSpPr>
          <p:spPr>
            <a:xfrm>
              <a:off x="8934608" y="2430987"/>
              <a:ext cx="2805100" cy="5887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店铺开放</a:t>
              </a:r>
              <a:endParaRPr kumimoji="1"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0AB1A7A0-C4A7-784C-AA80-9FADF51CBAB0}"/>
              </a:ext>
            </a:extLst>
          </p:cNvPr>
          <p:cNvSpPr txBox="1"/>
          <p:nvPr/>
        </p:nvSpPr>
        <p:spPr>
          <a:xfrm>
            <a:off x="3388600" y="357268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三方小工具市场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23791FAE-DF1A-5743-9531-F1F2550B7D35}"/>
              </a:ext>
            </a:extLst>
          </p:cNvPr>
          <p:cNvSpPr txBox="1"/>
          <p:nvPr/>
        </p:nvSpPr>
        <p:spPr>
          <a:xfrm>
            <a:off x="7999867" y="338078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官方工具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="" xmlns:a16="http://schemas.microsoft.com/office/drawing/2014/main" id="{595691B7-128A-934F-BF37-BFDEE1022366}"/>
              </a:ext>
            </a:extLst>
          </p:cNvPr>
          <p:cNvSpPr txBox="1"/>
          <p:nvPr/>
        </p:nvSpPr>
        <p:spPr>
          <a:xfrm>
            <a:off x="228313" y="105749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业务场景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D954D1B9-2C46-C14E-8098-1C28B4EF9376}"/>
              </a:ext>
            </a:extLst>
          </p:cNvPr>
          <p:cNvSpPr/>
          <p:nvPr/>
        </p:nvSpPr>
        <p:spPr>
          <a:xfrm>
            <a:off x="1407124" y="905280"/>
            <a:ext cx="5574421" cy="6122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DFD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店铺、品牌号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="" xmlns:a16="http://schemas.microsoft.com/office/drawing/2014/main" id="{E1828A55-D751-BF43-98AE-D6DC46F246D9}"/>
              </a:ext>
            </a:extLst>
          </p:cNvPr>
          <p:cNvSpPr/>
          <p:nvPr/>
        </p:nvSpPr>
        <p:spPr>
          <a:xfrm>
            <a:off x="7138303" y="905280"/>
            <a:ext cx="2579127" cy="6122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DFD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轻店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="" xmlns:a16="http://schemas.microsoft.com/office/drawing/2014/main" id="{0F4959D9-E3D1-D344-96DB-725D69B7D6D0}"/>
              </a:ext>
            </a:extLst>
          </p:cNvPr>
          <p:cNvSpPr txBox="1"/>
          <p:nvPr/>
        </p:nvSpPr>
        <p:spPr>
          <a:xfrm>
            <a:off x="2870182" y="1678982"/>
            <a:ext cx="161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Miniapp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小工具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="" xmlns:a16="http://schemas.microsoft.com/office/drawing/2014/main" id="{7F269A4E-3A5F-9842-A92D-6C26344CEFA8}"/>
              </a:ext>
            </a:extLst>
          </p:cNvPr>
          <p:cNvSpPr txBox="1"/>
          <p:nvPr/>
        </p:nvSpPr>
        <p:spPr>
          <a:xfrm>
            <a:off x="8398180" y="1681499"/>
            <a:ext cx="161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业务组件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="" xmlns:a16="http://schemas.microsoft.com/office/drawing/2014/main" id="{6C1136E1-88FF-3F41-A378-85A6AB8FA4EC}"/>
              </a:ext>
            </a:extLst>
          </p:cNvPr>
          <p:cNvGrpSpPr/>
          <p:nvPr/>
        </p:nvGrpSpPr>
        <p:grpSpPr>
          <a:xfrm>
            <a:off x="1399572" y="2384208"/>
            <a:ext cx="5604374" cy="439382"/>
            <a:chOff x="1562379" y="1787248"/>
            <a:chExt cx="4552856" cy="709326"/>
          </a:xfrm>
        </p:grpSpPr>
        <p:sp>
          <p:nvSpPr>
            <p:cNvPr id="72" name="矩形 71">
              <a:extLst>
                <a:ext uri="{FF2B5EF4-FFF2-40B4-BE49-F238E27FC236}">
                  <a16:creationId xmlns="" xmlns:a16="http://schemas.microsoft.com/office/drawing/2014/main" id="{38B45234-A688-FA49-9299-D7978C0EE3BF}"/>
                </a:ext>
              </a:extLst>
            </p:cNvPr>
            <p:cNvSpPr/>
            <p:nvPr/>
          </p:nvSpPr>
          <p:spPr>
            <a:xfrm>
              <a:off x="1562379" y="1798652"/>
              <a:ext cx="1482497" cy="69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商品、店铺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个性化</a:t>
              </a:r>
            </a:p>
          </p:txBody>
        </p:sp>
        <p:sp>
          <p:nvSpPr>
            <p:cNvPr id="73" name="矩形 72">
              <a:extLst>
                <a:ext uri="{FF2B5EF4-FFF2-40B4-BE49-F238E27FC236}">
                  <a16:creationId xmlns="" xmlns:a16="http://schemas.microsoft.com/office/drawing/2014/main" id="{CCDABFB2-4442-0948-87BC-0D435D88AA43}"/>
                </a:ext>
              </a:extLst>
            </p:cNvPr>
            <p:cNvSpPr/>
            <p:nvPr/>
          </p:nvSpPr>
          <p:spPr>
            <a:xfrm>
              <a:off x="3088934" y="1798652"/>
              <a:ext cx="1482497" cy="69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BC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互动能力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多元化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="" xmlns:a16="http://schemas.microsoft.com/office/drawing/2014/main" id="{EA6BB5C0-76F0-F149-A2FF-CF6B7723B1A7}"/>
                </a:ext>
              </a:extLst>
            </p:cNvPr>
            <p:cNvSpPr/>
            <p:nvPr/>
          </p:nvSpPr>
          <p:spPr>
            <a:xfrm>
              <a:off x="4632738" y="1787248"/>
              <a:ext cx="1482497" cy="69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营销活动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场景化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="" xmlns:a16="http://schemas.microsoft.com/office/drawing/2014/main" id="{3BA98EBE-1AD4-FD43-8421-6322DD88138A}"/>
              </a:ext>
            </a:extLst>
          </p:cNvPr>
          <p:cNvGrpSpPr/>
          <p:nvPr/>
        </p:nvGrpSpPr>
        <p:grpSpPr>
          <a:xfrm>
            <a:off x="1404930" y="2872549"/>
            <a:ext cx="5593657" cy="425508"/>
            <a:chOff x="6378772" y="2311400"/>
            <a:chExt cx="4555927" cy="709376"/>
          </a:xfrm>
        </p:grpSpPr>
        <p:sp>
          <p:nvSpPr>
            <p:cNvPr id="76" name="矩形 75">
              <a:extLst>
                <a:ext uri="{FF2B5EF4-FFF2-40B4-BE49-F238E27FC236}">
                  <a16:creationId xmlns="" xmlns:a16="http://schemas.microsoft.com/office/drawing/2014/main" id="{7AFDC6E3-2BAE-D742-8DC6-E88CA9317F6C}"/>
                </a:ext>
              </a:extLst>
            </p:cNvPr>
            <p:cNvSpPr/>
            <p:nvPr/>
          </p:nvSpPr>
          <p:spPr>
            <a:xfrm>
              <a:off x="6378772" y="2311400"/>
              <a:ext cx="1482497" cy="69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店铺后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服务能力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="" xmlns:a16="http://schemas.microsoft.com/office/drawing/2014/main" id="{68A5FEEA-2170-734E-B389-9FC34B82B408}"/>
                </a:ext>
              </a:extLst>
            </p:cNvPr>
            <p:cNvSpPr/>
            <p:nvPr/>
          </p:nvSpPr>
          <p:spPr>
            <a:xfrm>
              <a:off x="7915487" y="2311400"/>
              <a:ext cx="1482497" cy="69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会员服务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分层化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="" xmlns:a16="http://schemas.microsoft.com/office/drawing/2014/main" id="{1A262756-152D-6143-B9E8-C59CA87E834E}"/>
                </a:ext>
              </a:extLst>
            </p:cNvPr>
            <p:cNvSpPr/>
            <p:nvPr/>
          </p:nvSpPr>
          <p:spPr>
            <a:xfrm>
              <a:off x="9452202" y="2322854"/>
              <a:ext cx="1482497" cy="6979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商品交易</a:t>
              </a:r>
              <a:endPara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定制化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="" xmlns:a16="http://schemas.microsoft.com/office/drawing/2014/main" id="{0C089283-13C9-E744-9B21-7625C5E0578E}"/>
              </a:ext>
            </a:extLst>
          </p:cNvPr>
          <p:cNvSpPr/>
          <p:nvPr/>
        </p:nvSpPr>
        <p:spPr>
          <a:xfrm>
            <a:off x="7133060" y="2075736"/>
            <a:ext cx="2584370" cy="366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电商能力插件：商详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下单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购物车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EE7E3CE6-2BC8-1C44-A73C-C523728B2518}"/>
              </a:ext>
            </a:extLst>
          </p:cNvPr>
          <p:cNvSpPr/>
          <p:nvPr/>
        </p:nvSpPr>
        <p:spPr>
          <a:xfrm>
            <a:off x="7133060" y="2050732"/>
            <a:ext cx="26467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电商能力插件：商详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下单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购物车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="" xmlns:a16="http://schemas.microsoft.com/office/drawing/2014/main" id="{00A10890-D9A0-CD47-803F-4BBB9F273CDD}"/>
              </a:ext>
            </a:extLst>
          </p:cNvPr>
          <p:cNvSpPr/>
          <p:nvPr/>
        </p:nvSpPr>
        <p:spPr>
          <a:xfrm>
            <a:off x="7133060" y="2939410"/>
            <a:ext cx="2646714" cy="366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服务型插件：开票、抽奖、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互动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="" xmlns:a16="http://schemas.microsoft.com/office/drawing/2014/main" id="{DE0B3B2B-B455-CB41-96EB-E608EE4C3434}"/>
              </a:ext>
            </a:extLst>
          </p:cNvPr>
          <p:cNvSpPr/>
          <p:nvPr/>
        </p:nvSpPr>
        <p:spPr>
          <a:xfrm>
            <a:off x="7133060" y="2505954"/>
            <a:ext cx="2646714" cy="366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业务型插件：入会、关注、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Gifting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、试用、群聊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6F283729-9C21-C640-8336-5A046C846C63}"/>
              </a:ext>
            </a:extLst>
          </p:cNvPr>
          <p:cNvSpPr/>
          <p:nvPr/>
        </p:nvSpPr>
        <p:spPr>
          <a:xfrm>
            <a:off x="1399572" y="2044378"/>
            <a:ext cx="5599015" cy="301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行业个性化解决方案</a:t>
            </a:r>
          </a:p>
        </p:txBody>
      </p:sp>
      <p:cxnSp>
        <p:nvCxnSpPr>
          <p:cNvPr id="87" name="直线连接符 86">
            <a:extLst>
              <a:ext uri="{FF2B5EF4-FFF2-40B4-BE49-F238E27FC236}">
                <a16:creationId xmlns="" xmlns:a16="http://schemas.microsoft.com/office/drawing/2014/main" id="{61832F79-E8FA-144F-8BA8-6763711FFA89}"/>
              </a:ext>
            </a:extLst>
          </p:cNvPr>
          <p:cNvCxnSpPr/>
          <p:nvPr/>
        </p:nvCxnSpPr>
        <p:spPr>
          <a:xfrm>
            <a:off x="9871189" y="908860"/>
            <a:ext cx="2079494" cy="0"/>
          </a:xfrm>
          <a:prstGeom prst="line">
            <a:avLst/>
          </a:prstGeom>
          <a:ln>
            <a:solidFill>
              <a:srgbClr val="3DBC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="" xmlns:a16="http://schemas.microsoft.com/office/drawing/2014/main" id="{9F362025-0CC4-6D44-9BBA-B26DF63A022F}"/>
              </a:ext>
            </a:extLst>
          </p:cNvPr>
          <p:cNvCxnSpPr/>
          <p:nvPr/>
        </p:nvCxnSpPr>
        <p:spPr>
          <a:xfrm>
            <a:off x="9871189" y="3328500"/>
            <a:ext cx="2079494" cy="0"/>
          </a:xfrm>
          <a:prstGeom prst="line">
            <a:avLst/>
          </a:prstGeom>
          <a:ln>
            <a:solidFill>
              <a:srgbClr val="3DBC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="" xmlns:a16="http://schemas.microsoft.com/office/drawing/2014/main" id="{C4248C0D-541F-8648-A5FA-41DB15BA3211}"/>
              </a:ext>
            </a:extLst>
          </p:cNvPr>
          <p:cNvCxnSpPr/>
          <p:nvPr/>
        </p:nvCxnSpPr>
        <p:spPr>
          <a:xfrm>
            <a:off x="9871189" y="5074492"/>
            <a:ext cx="2079494" cy="0"/>
          </a:xfrm>
          <a:prstGeom prst="line">
            <a:avLst/>
          </a:prstGeom>
          <a:ln>
            <a:solidFill>
              <a:srgbClr val="3DBC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="" xmlns:a16="http://schemas.microsoft.com/office/drawing/2014/main" id="{4B0FDEF5-F748-7949-B014-9A816C46D191}"/>
              </a:ext>
            </a:extLst>
          </p:cNvPr>
          <p:cNvCxnSpPr/>
          <p:nvPr/>
        </p:nvCxnSpPr>
        <p:spPr>
          <a:xfrm>
            <a:off x="9871189" y="6680794"/>
            <a:ext cx="2079494" cy="0"/>
          </a:xfrm>
          <a:prstGeom prst="line">
            <a:avLst/>
          </a:prstGeom>
          <a:ln>
            <a:solidFill>
              <a:srgbClr val="3DBC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="" xmlns:a16="http://schemas.microsoft.com/office/drawing/2014/main" id="{97B81829-154D-8544-A79B-991322E75E38}"/>
              </a:ext>
            </a:extLst>
          </p:cNvPr>
          <p:cNvSpPr txBox="1"/>
          <p:nvPr/>
        </p:nvSpPr>
        <p:spPr>
          <a:xfrm>
            <a:off x="9855204" y="1064307"/>
            <a:ext cx="19800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1400" dirty="0"/>
              <a:t>互动定制小程序化比率</a:t>
            </a:r>
          </a:p>
          <a:p>
            <a:endParaRPr lang="en-US" altLang="zh-CN" sz="1400" dirty="0"/>
          </a:p>
          <a:p>
            <a:r>
              <a:rPr lang="zh-CN" altLang="en-US" sz="1400" dirty="0"/>
              <a:t>覆盖行业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覆盖商家数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使用插件的小程序数</a:t>
            </a:r>
          </a:p>
          <a:p>
            <a:endParaRPr lang="en-US" altLang="zh-CN" sz="1400" dirty="0"/>
          </a:p>
          <a:p>
            <a:r>
              <a:rPr lang="zh-CN" altLang="en-US" sz="1400" dirty="0"/>
              <a:t>插件</a:t>
            </a:r>
            <a:r>
              <a:rPr lang="en-US" altLang="zh-CN" sz="1400" dirty="0"/>
              <a:t>DAU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="" xmlns:a16="http://schemas.microsoft.com/office/drawing/2014/main" id="{C0DD5162-9CB7-D648-A520-033DFC8D78DF}"/>
              </a:ext>
            </a:extLst>
          </p:cNvPr>
          <p:cNvSpPr txBox="1"/>
          <p:nvPr/>
        </p:nvSpPr>
        <p:spPr>
          <a:xfrm>
            <a:off x="9926339" y="3650371"/>
            <a:ext cx="1082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小工具类目</a:t>
            </a:r>
            <a:endParaRPr kumimoji="1"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小工具数</a:t>
            </a:r>
            <a:endParaRPr kumimoji="1"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插件数</a:t>
            </a:r>
            <a:endParaRPr kumimoji="1"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="" xmlns:a16="http://schemas.microsoft.com/office/drawing/2014/main" id="{CC6CEF4C-A2AD-E34C-A5B3-FA19A641FF20}"/>
              </a:ext>
            </a:extLst>
          </p:cNvPr>
          <p:cNvSpPr txBox="1"/>
          <p:nvPr/>
        </p:nvSpPr>
        <p:spPr>
          <a:xfrm>
            <a:off x="9950334" y="57083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开发者数</a:t>
            </a:r>
            <a:endParaRPr kumimoji="1"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标题 1">
            <a:extLst>
              <a:ext uri="{FF2B5EF4-FFF2-40B4-BE49-F238E27FC236}">
                <a16:creationId xmlns="" xmlns:a16="http://schemas.microsoft.com/office/drawing/2014/main" id="{385BAB82-A4DB-8E4B-A409-40A9E5202ADB}"/>
              </a:ext>
            </a:extLst>
          </p:cNvPr>
          <p:cNvSpPr txBox="1">
            <a:spLocks/>
          </p:cNvSpPr>
          <p:nvPr/>
        </p:nvSpPr>
        <p:spPr bwMode="auto">
          <a:xfrm>
            <a:off x="-3712" y="33623"/>
            <a:ext cx="8414194" cy="62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199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r>
              <a:rPr kumimoji="1" lang="zh-CN" altLang="en-US" dirty="0">
                <a:solidFill>
                  <a:schemeClr val="tx2">
                    <a:lumMod val="10000"/>
                  </a:schemeClr>
                </a:solidFill>
              </a:rPr>
              <a:t>小程序业务框架</a:t>
            </a:r>
          </a:p>
        </p:txBody>
      </p:sp>
      <p:sp>
        <p:nvSpPr>
          <p:cNvPr id="96" name="箭头">
            <a:extLst>
              <a:ext uri="{FF2B5EF4-FFF2-40B4-BE49-F238E27FC236}">
                <a16:creationId xmlns="" xmlns:a16="http://schemas.microsoft.com/office/drawing/2014/main" id="{DDC198FE-C5DD-3A4F-AE0F-84ADC8810492}"/>
              </a:ext>
            </a:extLst>
          </p:cNvPr>
          <p:cNvSpPr/>
          <p:nvPr/>
        </p:nvSpPr>
        <p:spPr>
          <a:xfrm rot="16200000">
            <a:off x="4030462" y="1600835"/>
            <a:ext cx="516317" cy="31037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7" name="箭头">
            <a:extLst>
              <a:ext uri="{FF2B5EF4-FFF2-40B4-BE49-F238E27FC236}">
                <a16:creationId xmlns="" xmlns:a16="http://schemas.microsoft.com/office/drawing/2014/main" id="{994C3AE2-9561-4043-8EFD-147874270ED2}"/>
              </a:ext>
            </a:extLst>
          </p:cNvPr>
          <p:cNvSpPr/>
          <p:nvPr/>
        </p:nvSpPr>
        <p:spPr>
          <a:xfrm rot="16200000">
            <a:off x="8091661" y="1626456"/>
            <a:ext cx="516317" cy="31037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60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="" xmlns:a16="http://schemas.microsoft.com/office/drawing/2014/main" id="{D7A46C2F-9D27-A745-96E9-4ECB06E4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82401" cy="62133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小程序业务目标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="" xmlns:a16="http://schemas.microsoft.com/office/drawing/2014/main" id="{2F17FD01-01BC-4946-9E08-310D79996F7E}"/>
              </a:ext>
            </a:extLst>
          </p:cNvPr>
          <p:cNvSpPr/>
          <p:nvPr/>
        </p:nvSpPr>
        <p:spPr>
          <a:xfrm>
            <a:off x="1041721" y="1251701"/>
            <a:ext cx="1979271" cy="5676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店铺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="" xmlns:a16="http://schemas.microsoft.com/office/drawing/2014/main" id="{F8CD58EE-6912-BE4D-A561-C4EFB5219B7F}"/>
              </a:ext>
            </a:extLst>
          </p:cNvPr>
          <p:cNvSpPr/>
          <p:nvPr/>
        </p:nvSpPr>
        <p:spPr>
          <a:xfrm>
            <a:off x="1041719" y="2012426"/>
            <a:ext cx="1979271" cy="5676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聊天（群聊）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="" xmlns:a16="http://schemas.microsoft.com/office/drawing/2014/main" id="{3FF91FA6-8C41-C94F-8404-071D4AE88027}"/>
              </a:ext>
            </a:extLst>
          </p:cNvPr>
          <p:cNvSpPr/>
          <p:nvPr/>
        </p:nvSpPr>
        <p:spPr>
          <a:xfrm>
            <a:off x="1041718" y="2773151"/>
            <a:ext cx="1979271" cy="5676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品牌号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="" xmlns:a16="http://schemas.microsoft.com/office/drawing/2014/main" id="{181D308A-C8A2-EA4A-A175-E4A9B7660337}"/>
              </a:ext>
            </a:extLst>
          </p:cNvPr>
          <p:cNvSpPr/>
          <p:nvPr/>
        </p:nvSpPr>
        <p:spPr>
          <a:xfrm>
            <a:off x="1041718" y="3483392"/>
            <a:ext cx="1979271" cy="5676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微淘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="" xmlns:a16="http://schemas.microsoft.com/office/drawing/2014/main" id="{65BAA446-89FD-AA4E-9CB1-62DFAF1CBAD1}"/>
              </a:ext>
            </a:extLst>
          </p:cNvPr>
          <p:cNvSpPr/>
          <p:nvPr/>
        </p:nvSpPr>
        <p:spPr>
          <a:xfrm>
            <a:off x="1041718" y="4896484"/>
            <a:ext cx="1979271" cy="567650"/>
          </a:xfrm>
          <a:prstGeom prst="roundRect">
            <a:avLst/>
          </a:prstGeom>
          <a:solidFill>
            <a:srgbClr val="0A9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轻店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="" xmlns:a16="http://schemas.microsoft.com/office/drawing/2014/main" id="{E3BC5006-8089-9F4D-91FE-D71B45FD6F4D}"/>
              </a:ext>
            </a:extLst>
          </p:cNvPr>
          <p:cNvSpPr/>
          <p:nvPr/>
        </p:nvSpPr>
        <p:spPr>
          <a:xfrm>
            <a:off x="1041715" y="5577788"/>
            <a:ext cx="1979271" cy="567650"/>
          </a:xfrm>
          <a:prstGeom prst="roundRect">
            <a:avLst/>
          </a:prstGeom>
          <a:solidFill>
            <a:srgbClr val="0A9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淘社汇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="" xmlns:a16="http://schemas.microsoft.com/office/drawing/2014/main" id="{0110561D-87C6-0B42-92A9-5EC7FD896AA0}"/>
              </a:ext>
            </a:extLst>
          </p:cNvPr>
          <p:cNvSpPr/>
          <p:nvPr/>
        </p:nvSpPr>
        <p:spPr>
          <a:xfrm>
            <a:off x="1041714" y="6290350"/>
            <a:ext cx="1979271" cy="567650"/>
          </a:xfrm>
          <a:prstGeom prst="roundRect">
            <a:avLst/>
          </a:prstGeom>
          <a:solidFill>
            <a:srgbClr val="0A9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阿里妈妈达人店</a:t>
            </a:r>
          </a:p>
        </p:txBody>
      </p:sp>
      <p:cxnSp>
        <p:nvCxnSpPr>
          <p:cNvPr id="14" name="直线连接符 13">
            <a:extLst>
              <a:ext uri="{FF2B5EF4-FFF2-40B4-BE49-F238E27FC236}">
                <a16:creationId xmlns="" xmlns:a16="http://schemas.microsoft.com/office/drawing/2014/main" id="{B628CB9E-B366-AF41-A4A0-487EAAE3EB4A}"/>
              </a:ext>
            </a:extLst>
          </p:cNvPr>
          <p:cNvCxnSpPr>
            <a:cxnSpLocks/>
          </p:cNvCxnSpPr>
          <p:nvPr/>
        </p:nvCxnSpPr>
        <p:spPr>
          <a:xfrm>
            <a:off x="196769" y="1185882"/>
            <a:ext cx="115801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="" xmlns:a16="http://schemas.microsoft.com/office/drawing/2014/main" id="{A31E1D7A-A4BE-094C-B325-6684090C7D36}"/>
              </a:ext>
            </a:extLst>
          </p:cNvPr>
          <p:cNvCxnSpPr>
            <a:cxnSpLocks/>
          </p:cNvCxnSpPr>
          <p:nvPr/>
        </p:nvCxnSpPr>
        <p:spPr>
          <a:xfrm>
            <a:off x="196769" y="4189939"/>
            <a:ext cx="115801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="" xmlns:a16="http://schemas.microsoft.com/office/drawing/2014/main" id="{D4A62B5E-0BC1-244C-ACD9-97E2E5BAACA4}"/>
              </a:ext>
            </a:extLst>
          </p:cNvPr>
          <p:cNvCxnSpPr>
            <a:cxnSpLocks/>
          </p:cNvCxnSpPr>
          <p:nvPr/>
        </p:nvCxnSpPr>
        <p:spPr>
          <a:xfrm flipV="1">
            <a:off x="250767" y="6761251"/>
            <a:ext cx="11609600" cy="967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CCAD5D79-78A5-954A-B678-054ADE873517}"/>
              </a:ext>
            </a:extLst>
          </p:cNvPr>
          <p:cNvSpPr txBox="1"/>
          <p:nvPr/>
        </p:nvSpPr>
        <p:spPr>
          <a:xfrm>
            <a:off x="300938" y="240717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6A6ED50-225A-BE47-BA51-0F1C7C55E190}"/>
              </a:ext>
            </a:extLst>
          </p:cNvPr>
          <p:cNvSpPr txBox="1"/>
          <p:nvPr/>
        </p:nvSpPr>
        <p:spPr>
          <a:xfrm>
            <a:off x="310556" y="511266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="" xmlns:a16="http://schemas.microsoft.com/office/drawing/2014/main" id="{FC96CAF4-45D1-3448-8737-939B33B0F418}"/>
              </a:ext>
            </a:extLst>
          </p:cNvPr>
          <p:cNvSpPr/>
          <p:nvPr/>
        </p:nvSpPr>
        <p:spPr>
          <a:xfrm>
            <a:off x="1041716" y="4215180"/>
            <a:ext cx="1979271" cy="567650"/>
          </a:xfrm>
          <a:prstGeom prst="roundRect">
            <a:avLst/>
          </a:prstGeom>
          <a:solidFill>
            <a:srgbClr val="0A9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千牛商家工具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79BC3D77-B5FF-5244-ADC4-6930E29E1FAF}"/>
              </a:ext>
            </a:extLst>
          </p:cNvPr>
          <p:cNvSpPr txBox="1"/>
          <p:nvPr/>
        </p:nvSpPr>
        <p:spPr>
          <a:xfrm>
            <a:off x="3341947" y="816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业务现状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15C6CBAF-6D25-5842-AF2C-8D35842F523E}"/>
              </a:ext>
            </a:extLst>
          </p:cNvPr>
          <p:cNvSpPr txBox="1"/>
          <p:nvPr/>
        </p:nvSpPr>
        <p:spPr>
          <a:xfrm>
            <a:off x="3426106" y="215296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1500W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4AC0177-736F-1B44-A6C2-7151E6419628}"/>
              </a:ext>
            </a:extLst>
          </p:cNvPr>
          <p:cNvSpPr txBox="1"/>
          <p:nvPr/>
        </p:nvSpPr>
        <p:spPr>
          <a:xfrm>
            <a:off x="3470187" y="290547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600W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801C927-5133-ED45-A69F-B836F33364BF}"/>
              </a:ext>
            </a:extLst>
          </p:cNvPr>
          <p:cNvSpPr txBox="1"/>
          <p:nvPr/>
        </p:nvSpPr>
        <p:spPr>
          <a:xfrm>
            <a:off x="3470187" y="35509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2500W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AE99CC04-AAD2-EE43-A9D8-90C01508BA51}"/>
              </a:ext>
            </a:extLst>
          </p:cNvPr>
          <p:cNvSpPr txBox="1"/>
          <p:nvPr/>
        </p:nvSpPr>
        <p:spPr>
          <a:xfrm>
            <a:off x="3426106" y="43034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720W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605D4A26-9050-8E40-89CE-FB9520E732BE}"/>
              </a:ext>
            </a:extLst>
          </p:cNvPr>
          <p:cNvSpPr txBox="1"/>
          <p:nvPr/>
        </p:nvSpPr>
        <p:spPr>
          <a:xfrm>
            <a:off x="3426105" y="502880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30W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入驻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1B310E26-C47F-1346-B0B8-BFB506DC9474}"/>
              </a:ext>
            </a:extLst>
          </p:cNvPr>
          <p:cNvSpPr txBox="1"/>
          <p:nvPr/>
        </p:nvSpPr>
        <p:spPr>
          <a:xfrm>
            <a:off x="3426105" y="141448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7600W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30686A6E-8D55-5543-849F-40E4C6D89568}"/>
              </a:ext>
            </a:extLst>
          </p:cNvPr>
          <p:cNvSpPr txBox="1"/>
          <p:nvPr/>
        </p:nvSpPr>
        <p:spPr>
          <a:xfrm>
            <a:off x="5986851" y="816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小程序业务内容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BC9DA9F3-1396-CB46-B395-D5FAD77D1ACA}"/>
              </a:ext>
            </a:extLst>
          </p:cNvPr>
          <p:cNvSpPr/>
          <p:nvPr/>
        </p:nvSpPr>
        <p:spPr>
          <a:xfrm>
            <a:off x="5128269" y="5073859"/>
            <a:ext cx="37032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电商能力插件：商详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f&amp;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下单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购物车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C40285BB-131A-144A-A06F-DAF5F0B26344}"/>
              </a:ext>
            </a:extLst>
          </p:cNvPr>
          <p:cNvSpPr/>
          <p:nvPr/>
        </p:nvSpPr>
        <p:spPr>
          <a:xfrm>
            <a:off x="5128269" y="5962537"/>
            <a:ext cx="3703214" cy="366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服务型插件：开票、抽奖、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E0974542-C1E6-5A43-A646-A38B31C12E00}"/>
              </a:ext>
            </a:extLst>
          </p:cNvPr>
          <p:cNvSpPr/>
          <p:nvPr/>
        </p:nvSpPr>
        <p:spPr>
          <a:xfrm>
            <a:off x="5128269" y="5529081"/>
            <a:ext cx="3703214" cy="366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业务型插件：入会、关注、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Gifting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、试用、群聊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FE500860-5FAB-F240-9262-6C83C1379CD0}"/>
              </a:ext>
            </a:extLst>
          </p:cNvPr>
          <p:cNvSpPr/>
          <p:nvPr/>
        </p:nvSpPr>
        <p:spPr>
          <a:xfrm>
            <a:off x="5128269" y="3659442"/>
            <a:ext cx="37032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商品交易定制化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6670482-99D5-8449-88C5-239BEC3C4811}"/>
              </a:ext>
            </a:extLst>
          </p:cNvPr>
          <p:cNvSpPr/>
          <p:nvPr/>
        </p:nvSpPr>
        <p:spPr>
          <a:xfrm>
            <a:off x="5128269" y="3195700"/>
            <a:ext cx="37032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会员服务分层化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D1EE85EF-5343-914B-A482-98B65E364417}"/>
              </a:ext>
            </a:extLst>
          </p:cNvPr>
          <p:cNvSpPr/>
          <p:nvPr/>
        </p:nvSpPr>
        <p:spPr>
          <a:xfrm>
            <a:off x="5128269" y="2713473"/>
            <a:ext cx="37032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店铺后服务能力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BD601C89-E896-644E-ADD8-54EE14F7F6F4}"/>
              </a:ext>
            </a:extLst>
          </p:cNvPr>
          <p:cNvSpPr/>
          <p:nvPr/>
        </p:nvSpPr>
        <p:spPr>
          <a:xfrm>
            <a:off x="5128269" y="2225800"/>
            <a:ext cx="37032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营销活动场景化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="" xmlns:a16="http://schemas.microsoft.com/office/drawing/2014/main" id="{C503F803-215F-884D-8A09-97D89515975B}"/>
              </a:ext>
            </a:extLst>
          </p:cNvPr>
          <p:cNvSpPr/>
          <p:nvPr/>
        </p:nvSpPr>
        <p:spPr>
          <a:xfrm>
            <a:off x="5128269" y="1764462"/>
            <a:ext cx="37032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BC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互动能力多元化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50BDC448-E2DF-624D-A759-084B12A8F319}"/>
              </a:ext>
            </a:extLst>
          </p:cNvPr>
          <p:cNvSpPr/>
          <p:nvPr/>
        </p:nvSpPr>
        <p:spPr>
          <a:xfrm>
            <a:off x="5128269" y="1278958"/>
            <a:ext cx="3703214" cy="39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商品、店铺个性化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BB152137-2C5E-9240-93CA-2320F9B46D31}"/>
              </a:ext>
            </a:extLst>
          </p:cNvPr>
          <p:cNvSpPr txBox="1"/>
          <p:nvPr/>
        </p:nvSpPr>
        <p:spPr>
          <a:xfrm>
            <a:off x="9881118" y="8103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业务目标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="" xmlns:a16="http://schemas.microsoft.com/office/drawing/2014/main" id="{4AEAEACD-D1A1-4444-8DA2-FB938024B0BF}"/>
              </a:ext>
            </a:extLst>
          </p:cNvPr>
          <p:cNvSpPr txBox="1"/>
          <p:nvPr/>
        </p:nvSpPr>
        <p:spPr>
          <a:xfrm>
            <a:off x="9314477" y="1320869"/>
            <a:ext cx="254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60W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100UV/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5%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小工具打开率*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个小工具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=600W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8F42ED69-3892-0744-B361-81CCEEE5C049}"/>
              </a:ext>
            </a:extLst>
          </p:cNvPr>
          <p:cNvSpPr txBox="1"/>
          <p:nvPr/>
        </p:nvSpPr>
        <p:spPr>
          <a:xfrm>
            <a:off x="9314477" y="2749068"/>
            <a:ext cx="287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1500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品牌*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商家转化率*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530UV/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5%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小工具打开率*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个工具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=40W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3B1D7EAD-5655-5547-B32F-3E1EF475CF07}"/>
              </a:ext>
            </a:extLst>
          </p:cNvPr>
          <p:cNvSpPr txBox="1"/>
          <p:nvPr/>
        </p:nvSpPr>
        <p:spPr>
          <a:xfrm>
            <a:off x="9310961" y="1955194"/>
            <a:ext cx="266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60W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商家群*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商家群转化率*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25UV/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2%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小工具打开率率*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个小工具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=30W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5CD04714-28AC-824F-BB10-D85163AC8F2E}"/>
              </a:ext>
            </a:extLst>
          </p:cNvPr>
          <p:cNvSpPr txBox="1"/>
          <p:nvPr/>
        </p:nvSpPr>
        <p:spPr>
          <a:xfrm>
            <a:off x="9310961" y="3544446"/>
            <a:ext cx="265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12W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商家转化率*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5%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小工具打开率*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200UV/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商家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kumimoji="1"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</a:t>
            </a:r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=60W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FA3E0926-E4C4-1643-9AEB-A0F520CF050C}"/>
              </a:ext>
            </a:extLst>
          </p:cNvPr>
          <p:cNvSpPr txBox="1"/>
          <p:nvPr/>
        </p:nvSpPr>
        <p:spPr>
          <a:xfrm>
            <a:off x="9304549" y="6368118"/>
            <a:ext cx="195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1000W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2%=10W</a:t>
            </a:r>
            <a:endParaRPr kumimoji="1"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A2242036-D16B-D941-8E1A-80C9508DE641}"/>
              </a:ext>
            </a:extLst>
          </p:cNvPr>
          <p:cNvSpPr txBox="1"/>
          <p:nvPr/>
        </p:nvSpPr>
        <p:spPr>
          <a:xfrm>
            <a:off x="9304549" y="5707724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40W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2%=0.4W</a:t>
            </a:r>
            <a:endParaRPr kumimoji="1"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936C0D4A-B544-2D45-AFF0-A5A3FB6FD93D}"/>
              </a:ext>
            </a:extLst>
          </p:cNvPr>
          <p:cNvSpPr txBox="1"/>
          <p:nvPr/>
        </p:nvSpPr>
        <p:spPr>
          <a:xfrm>
            <a:off x="9322537" y="4345116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720W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40%=288W</a:t>
            </a:r>
            <a:endParaRPr kumimoji="1"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132D1AA0-ACC4-804B-8A5A-BC79237E0E2B}"/>
              </a:ext>
            </a:extLst>
          </p:cNvPr>
          <p:cNvSpPr txBox="1"/>
          <p:nvPr/>
        </p:nvSpPr>
        <p:spPr>
          <a:xfrm>
            <a:off x="9310961" y="5055977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30W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kumimoji="1"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2%=0.3W</a:t>
            </a:r>
            <a:endParaRPr kumimoji="1"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FB6AF2A0-7C98-6045-984D-87C2C3635DE5}"/>
              </a:ext>
            </a:extLst>
          </p:cNvPr>
          <p:cNvSpPr/>
          <p:nvPr/>
        </p:nvSpPr>
        <p:spPr>
          <a:xfrm>
            <a:off x="5128269" y="4362395"/>
            <a:ext cx="3703214" cy="3665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商品、订单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端管理工具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="" xmlns:a16="http://schemas.microsoft.com/office/drawing/2014/main" id="{E19A2784-E378-8240-811C-8EF194B76C66}"/>
              </a:ext>
            </a:extLst>
          </p:cNvPr>
          <p:cNvSpPr txBox="1"/>
          <p:nvPr/>
        </p:nvSpPr>
        <p:spPr>
          <a:xfrm>
            <a:off x="3426105" y="571460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40W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="" xmlns:a16="http://schemas.microsoft.com/office/drawing/2014/main" id="{8AC4AF1A-8E50-B14B-ABCC-7AB3A068BB5C}"/>
              </a:ext>
            </a:extLst>
          </p:cNvPr>
          <p:cNvSpPr txBox="1"/>
          <p:nvPr/>
        </p:nvSpPr>
        <p:spPr>
          <a:xfrm>
            <a:off x="3426105" y="637586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1000W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CF44373-FB6C-F64E-8F4E-540B68E428E8}"/>
              </a:ext>
            </a:extLst>
          </p:cNvPr>
          <p:cNvSpPr txBox="1"/>
          <p:nvPr/>
        </p:nvSpPr>
        <p:spPr>
          <a:xfrm>
            <a:off x="3207048" y="188988"/>
            <a:ext cx="7545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引入三方生态，帮助商家提升私域自运营能力，满足消费者个性化需求，提升店铺运营效率。</a:t>
            </a:r>
          </a:p>
        </p:txBody>
      </p:sp>
    </p:spTree>
    <p:extLst>
      <p:ext uri="{BB962C8B-B14F-4D97-AF65-F5344CB8AC3E}">
        <p14:creationId xmlns:p14="http://schemas.microsoft.com/office/powerpoint/2010/main" val="333661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形状"/>
          <p:cNvSpPr/>
          <p:nvPr/>
        </p:nvSpPr>
        <p:spPr>
          <a:xfrm>
            <a:off x="601626" y="1535312"/>
            <a:ext cx="1706154" cy="170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16796" y="3016"/>
                </a:moveTo>
                <a:cubicBezTo>
                  <a:pt x="20639" y="7038"/>
                  <a:pt x="20639" y="13558"/>
                  <a:pt x="16796" y="17579"/>
                </a:cubicBezTo>
                <a:cubicBezTo>
                  <a:pt x="14875" y="19590"/>
                  <a:pt x="12357" y="20595"/>
                  <a:pt x="9839" y="20595"/>
                </a:cubicBezTo>
                <a:cubicBezTo>
                  <a:pt x="7321" y="20595"/>
                  <a:pt x="4803" y="19590"/>
                  <a:pt x="2882" y="17579"/>
                </a:cubicBezTo>
                <a:cubicBezTo>
                  <a:pt x="-961" y="13558"/>
                  <a:pt x="-961" y="7038"/>
                  <a:pt x="2882" y="3016"/>
                </a:cubicBezTo>
                <a:cubicBezTo>
                  <a:pt x="6724" y="-1005"/>
                  <a:pt x="12954" y="-1005"/>
                  <a:pt x="16796" y="3016"/>
                </a:cubicBezTo>
                <a:close/>
              </a:path>
            </a:pathLst>
          </a:custGeom>
          <a:solidFill>
            <a:srgbClr val="56C0FE"/>
          </a:solidFill>
          <a:ln w="1143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636" tIns="51636" rIns="51636" bIns="51636" anchor="ctr"/>
          <a:lstStyle>
            <a:lvl1pPr defTabSz="4389120">
              <a:defRPr sz="4200"/>
            </a:lvl1pPr>
          </a:lstStyle>
          <a:p>
            <a:pPr algn="ctr"/>
            <a:r>
              <a:rPr lang="zh-CN" altLang="en-US" sz="2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开发者</a:t>
            </a:r>
            <a:endParaRPr lang="en-US" altLang="zh-CN" sz="2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形状"/>
          <p:cNvSpPr/>
          <p:nvPr/>
        </p:nvSpPr>
        <p:spPr>
          <a:xfrm>
            <a:off x="9870445" y="1535312"/>
            <a:ext cx="1706154" cy="170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16796" y="3016"/>
                </a:moveTo>
                <a:cubicBezTo>
                  <a:pt x="20639" y="7038"/>
                  <a:pt x="20639" y="13558"/>
                  <a:pt x="16796" y="17579"/>
                </a:cubicBezTo>
                <a:cubicBezTo>
                  <a:pt x="14875" y="19590"/>
                  <a:pt x="12357" y="20595"/>
                  <a:pt x="9839" y="20595"/>
                </a:cubicBezTo>
                <a:cubicBezTo>
                  <a:pt x="7321" y="20595"/>
                  <a:pt x="4803" y="19590"/>
                  <a:pt x="2882" y="17579"/>
                </a:cubicBezTo>
                <a:cubicBezTo>
                  <a:pt x="-961" y="13558"/>
                  <a:pt x="-961" y="7038"/>
                  <a:pt x="2882" y="3016"/>
                </a:cubicBezTo>
                <a:cubicBezTo>
                  <a:pt x="6724" y="-1005"/>
                  <a:pt x="12954" y="-1005"/>
                  <a:pt x="16796" y="3016"/>
                </a:cubicBezTo>
                <a:close/>
              </a:path>
            </a:pathLst>
          </a:custGeom>
          <a:solidFill>
            <a:schemeClr val="accent1">
              <a:lumOff val="16847"/>
            </a:schemeClr>
          </a:solidFill>
          <a:ln w="1143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636" tIns="51636" rIns="51636" bIns="51636" anchor="ctr"/>
          <a:lstStyle>
            <a:lvl1pPr defTabSz="4389120">
              <a:defRPr sz="4200"/>
            </a:lvl1pPr>
          </a:lstStyle>
          <a:p>
            <a:pPr algn="ctr"/>
            <a:r>
              <a:rPr lang="zh-CN" altLang="en-US" sz="2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前置</a:t>
            </a:r>
            <a:endParaRPr sz="2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形状"/>
          <p:cNvSpPr/>
          <p:nvPr/>
        </p:nvSpPr>
        <p:spPr>
          <a:xfrm>
            <a:off x="3691232" y="1535312"/>
            <a:ext cx="1706154" cy="170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16796" y="3016"/>
                </a:moveTo>
                <a:cubicBezTo>
                  <a:pt x="20639" y="7038"/>
                  <a:pt x="20639" y="13558"/>
                  <a:pt x="16796" y="17579"/>
                </a:cubicBezTo>
                <a:cubicBezTo>
                  <a:pt x="14875" y="19590"/>
                  <a:pt x="12357" y="20595"/>
                  <a:pt x="9839" y="20595"/>
                </a:cubicBezTo>
                <a:cubicBezTo>
                  <a:pt x="7321" y="20595"/>
                  <a:pt x="4803" y="19590"/>
                  <a:pt x="2882" y="17579"/>
                </a:cubicBezTo>
                <a:cubicBezTo>
                  <a:pt x="-961" y="13558"/>
                  <a:pt x="-961" y="7038"/>
                  <a:pt x="2882" y="3016"/>
                </a:cubicBezTo>
                <a:cubicBezTo>
                  <a:pt x="6724" y="-1005"/>
                  <a:pt x="12954" y="-1005"/>
                  <a:pt x="16796" y="3016"/>
                </a:cubicBezTo>
                <a:close/>
              </a:path>
            </a:pathLst>
          </a:custGeom>
          <a:solidFill>
            <a:schemeClr val="accent1">
              <a:lumOff val="16847"/>
            </a:schemeClr>
          </a:solidFill>
          <a:ln w="1143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636" tIns="51636" rIns="51636" bIns="51636" anchor="ctr"/>
          <a:lstStyle>
            <a:lvl1pPr defTabSz="4389120">
              <a:defRPr sz="4200"/>
            </a:lvl1pPr>
          </a:lstStyle>
          <a:p>
            <a:pPr algn="ctr"/>
            <a:r>
              <a:rPr lang="zh-CN" altLang="en-US" sz="2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小工具</a:t>
            </a:r>
            <a:endParaRPr lang="en-US" altLang="zh-CN" sz="2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平台赋能支撑商家运营升级…"/>
          <p:cNvSpPr txBox="1"/>
          <p:nvPr/>
        </p:nvSpPr>
        <p:spPr>
          <a:xfrm>
            <a:off x="124693" y="3548850"/>
            <a:ext cx="2522859" cy="139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1636" tIns="51636" rIns="51636" bIns="51636">
            <a:spAutoFit/>
          </a:bodyPr>
          <a:lstStyle>
            <a:defPPr>
              <a:defRPr lang="zh-CN"/>
            </a:defPPr>
            <a:lvl1pPr marL="211667" indent="-211667" defTabSz="2194560">
              <a:buSzPct val="125000"/>
              <a:buChar char="•"/>
              <a:defRPr sz="14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</a:defRPr>
            </a:lvl1pPr>
          </a:lstStyle>
          <a:p>
            <a:r>
              <a:rPr lang="zh-CN" altLang="en-US" dirty="0"/>
              <a:t>开发者招募，引入优质工具服务商</a:t>
            </a:r>
            <a:endParaRPr lang="en-US" altLang="zh-CN" dirty="0"/>
          </a:p>
          <a:p>
            <a:r>
              <a:rPr lang="zh-CN" altLang="en-US" dirty="0"/>
              <a:t>完善开发者门户</a:t>
            </a:r>
            <a:endParaRPr lang="en-US" altLang="zh-CN" dirty="0"/>
          </a:p>
          <a:p>
            <a:r>
              <a:rPr lang="zh-CN" altLang="en-US" dirty="0"/>
              <a:t>丰富开发者文档</a:t>
            </a:r>
            <a:endParaRPr lang="en-US" altLang="zh-CN" dirty="0"/>
          </a:p>
          <a:p>
            <a:r>
              <a:rPr lang="zh-CN" altLang="en-US" dirty="0"/>
              <a:t>开发者答疑</a:t>
            </a:r>
            <a:endParaRPr lang="en-US" altLang="zh-CN" dirty="0"/>
          </a:p>
          <a:p>
            <a:r>
              <a:rPr lang="zh-CN" altLang="en-US" dirty="0"/>
              <a:t>开发者社区</a:t>
            </a:r>
            <a:endParaRPr lang="en-US" altLang="zh-CN" dirty="0"/>
          </a:p>
        </p:txBody>
      </p:sp>
      <p:sp>
        <p:nvSpPr>
          <p:cNvPr id="205" name="平台赋能支撑商家运营升级…"/>
          <p:cNvSpPr txBox="1"/>
          <p:nvPr/>
        </p:nvSpPr>
        <p:spPr>
          <a:xfrm>
            <a:off x="3140280" y="3548850"/>
            <a:ext cx="2820682" cy="204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1636" tIns="51636" rIns="51636" bIns="51636">
            <a:spAutoFit/>
          </a:bodyPr>
          <a:lstStyle/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en-US" sz="1400" dirty="0"/>
              <a:t>B-C</a:t>
            </a:r>
            <a:r>
              <a:rPr lang="zh-CN" altLang="en-US" sz="1400" dirty="0"/>
              <a:t>工具（营销，互动）</a:t>
            </a:r>
            <a:endParaRPr lang="en-US" altLang="zh-CN" sz="1400" dirty="0"/>
          </a:p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/>
              <a:t>行业个性化（垂直深挖）</a:t>
            </a:r>
            <a:endParaRPr lang="en-US" altLang="zh-CN" sz="1400" dirty="0"/>
          </a:p>
          <a:p>
            <a:pPr marL="211667" indent="-211667" defTabSz="2194560">
              <a:buSzPct val="125000"/>
              <a:buFontTx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/>
              <a:t>小工具场景化落地，互动业务小程序化、联动品牌号落地推进重点行业合作：以汽车、奢品、美妆做试点突破。</a:t>
            </a:r>
            <a:endParaRPr lang="en-US" altLang="zh-CN" sz="1400" dirty="0"/>
          </a:p>
          <a:p>
            <a:pPr defTabSz="2194560">
              <a:buSzPct val="125000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zh-CN" altLang="en-US" sz="1400" dirty="0"/>
          </a:p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lang="en-US" altLang="zh-CN" sz="1400" dirty="0"/>
          </a:p>
          <a:p>
            <a:pPr defTabSz="2194560">
              <a:buSzPct val="125000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endParaRPr sz="1400" dirty="0"/>
          </a:p>
        </p:txBody>
      </p:sp>
      <p:sp>
        <p:nvSpPr>
          <p:cNvPr id="206" name="MiniAPP开放运营三件事"/>
          <p:cNvSpPr txBox="1"/>
          <p:nvPr/>
        </p:nvSpPr>
        <p:spPr>
          <a:xfrm>
            <a:off x="145914" y="-5289"/>
            <a:ext cx="736902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" rIns="22860" anchor="ctr">
            <a:spAutoFit/>
          </a:bodyPr>
          <a:lstStyle>
            <a:lvl1pPr algn="l" defTabSz="1828800">
              <a:defRPr sz="4800">
                <a:solidFill>
                  <a:srgbClr val="404BF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3200" dirty="0" err="1">
                <a:solidFill>
                  <a:schemeClr val="tx1"/>
                </a:solidFill>
              </a:rPr>
              <a:t>MiniAPP</a:t>
            </a:r>
            <a:r>
              <a:rPr lang="zh-CN" altLang="en-US" sz="3200" dirty="0">
                <a:solidFill>
                  <a:schemeClr val="tx1"/>
                </a:solidFill>
              </a:rPr>
              <a:t>开放运营整体策略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1" name="形状">
            <a:extLst>
              <a:ext uri="{FF2B5EF4-FFF2-40B4-BE49-F238E27FC236}">
                <a16:creationId xmlns="" xmlns:a16="http://schemas.microsoft.com/office/drawing/2014/main" id="{E8D252D7-39B7-4F41-9151-12DA8DE571DF}"/>
              </a:ext>
            </a:extLst>
          </p:cNvPr>
          <p:cNvSpPr/>
          <p:nvPr/>
        </p:nvSpPr>
        <p:spPr>
          <a:xfrm>
            <a:off x="6780838" y="1535312"/>
            <a:ext cx="1706154" cy="170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16796" y="3016"/>
                </a:moveTo>
                <a:cubicBezTo>
                  <a:pt x="20639" y="7038"/>
                  <a:pt x="20639" y="13558"/>
                  <a:pt x="16796" y="17579"/>
                </a:cubicBezTo>
                <a:cubicBezTo>
                  <a:pt x="14875" y="19590"/>
                  <a:pt x="12357" y="20595"/>
                  <a:pt x="9839" y="20595"/>
                </a:cubicBezTo>
                <a:cubicBezTo>
                  <a:pt x="7321" y="20595"/>
                  <a:pt x="4803" y="19590"/>
                  <a:pt x="2882" y="17579"/>
                </a:cubicBezTo>
                <a:cubicBezTo>
                  <a:pt x="-961" y="13558"/>
                  <a:pt x="-961" y="7038"/>
                  <a:pt x="2882" y="3016"/>
                </a:cubicBezTo>
                <a:cubicBezTo>
                  <a:pt x="6724" y="-1005"/>
                  <a:pt x="12954" y="-1005"/>
                  <a:pt x="16796" y="3016"/>
                </a:cubicBezTo>
                <a:close/>
              </a:path>
            </a:pathLst>
          </a:custGeom>
          <a:solidFill>
            <a:schemeClr val="accent1">
              <a:lumOff val="16847"/>
            </a:schemeClr>
          </a:solidFill>
          <a:ln w="1143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636" tIns="51636" rIns="51636" bIns="51636" anchor="ctr"/>
          <a:lstStyle>
            <a:lvl1pPr defTabSz="4389120">
              <a:defRPr sz="4200"/>
            </a:lvl1pPr>
          </a:lstStyle>
          <a:p>
            <a:pPr algn="ctr"/>
            <a:r>
              <a:rPr lang="zh-CN" altLang="en-US" sz="2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插件</a:t>
            </a:r>
            <a:endParaRPr sz="2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平台赋能支撑商家运营升级…">
            <a:extLst>
              <a:ext uri="{FF2B5EF4-FFF2-40B4-BE49-F238E27FC236}">
                <a16:creationId xmlns="" xmlns:a16="http://schemas.microsoft.com/office/drawing/2014/main" id="{28812CAA-1F08-B345-8ABB-7784461C4281}"/>
              </a:ext>
            </a:extLst>
          </p:cNvPr>
          <p:cNvSpPr txBox="1"/>
          <p:nvPr/>
        </p:nvSpPr>
        <p:spPr>
          <a:xfrm>
            <a:off x="6402359" y="3548850"/>
            <a:ext cx="2476790" cy="1396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1636" tIns="51636" rIns="51636" bIns="51636">
            <a:spAutoFit/>
          </a:bodyPr>
          <a:lstStyle/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标准电商套件能力输出（商详 下单 购物车）</a:t>
            </a:r>
          </a:p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丰富多平台业务场景（送礼 入会 关注 收藏）</a:t>
            </a:r>
          </a:p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提供丰富多元的小程序组成模块，降低业务接入成本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平台赋能支撑商家运营升级…">
            <a:extLst>
              <a:ext uri="{FF2B5EF4-FFF2-40B4-BE49-F238E27FC236}">
                <a16:creationId xmlns="" xmlns:a16="http://schemas.microsoft.com/office/drawing/2014/main" id="{E31B63E5-BDAA-1146-8CBE-030943636FBA}"/>
              </a:ext>
            </a:extLst>
          </p:cNvPr>
          <p:cNvSpPr txBox="1"/>
          <p:nvPr/>
        </p:nvSpPr>
        <p:spPr>
          <a:xfrm>
            <a:off x="9308076" y="3548850"/>
            <a:ext cx="2820682" cy="1181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1636" tIns="51636" rIns="51636" bIns="51636">
            <a:spAutoFit/>
          </a:bodyPr>
          <a:lstStyle/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/>
              <a:t>群聊、微淘、直播</a:t>
            </a:r>
            <a:r>
              <a:rPr lang="en-US" altLang="zh-CN" sz="1400" dirty="0"/>
              <a:t>/</a:t>
            </a:r>
            <a:r>
              <a:rPr lang="zh-CN" altLang="en-US" sz="1400" dirty="0"/>
              <a:t>短视频场景下小程序的透出</a:t>
            </a:r>
          </a:p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/>
              <a:t>可视化的卡片数据绑定后台，生成用于投放的卡片</a:t>
            </a:r>
          </a:p>
          <a:p>
            <a:pPr marL="211667" indent="-211667" defTabSz="2194560">
              <a:buSzPct val="125000"/>
              <a:buChar char="•"/>
              <a:defRPr sz="2800">
                <a:solidFill>
                  <a:srgbClr val="5E5E5E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 lang="zh-CN" altLang="en-US" sz="1400" dirty="0"/>
              <a:t>卡片向天猫、飞猪端输出</a:t>
            </a:r>
          </a:p>
        </p:txBody>
      </p:sp>
    </p:spTree>
    <p:extLst>
      <p:ext uri="{BB962C8B-B14F-4D97-AF65-F5344CB8AC3E}">
        <p14:creationId xmlns:p14="http://schemas.microsoft.com/office/powerpoint/2010/main" val="3391557941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7200" y="4360092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/>
        </p:nvGrpSpPr>
        <p:grpSpPr>
          <a:xfrm>
            <a:off x="273542" y="3470258"/>
            <a:ext cx="11321558" cy="263978"/>
            <a:chOff x="273542" y="3187700"/>
            <a:chExt cx="11321558" cy="263978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273542" y="3314700"/>
              <a:ext cx="113215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91770" y="3187700"/>
              <a:ext cx="254000" cy="25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" name="椭圆 8"/>
            <p:cNvSpPr/>
            <p:nvPr/>
          </p:nvSpPr>
          <p:spPr>
            <a:xfrm>
              <a:off x="8155207" y="3187700"/>
              <a:ext cx="254000" cy="25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912398" y="3197678"/>
              <a:ext cx="254000" cy="25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82923" y="3871215"/>
            <a:ext cx="708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2019.04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39511" y="2842887"/>
            <a:ext cx="101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2019.05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42844" y="3857053"/>
            <a:ext cx="101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2019.08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1418770" y="3626689"/>
            <a:ext cx="0" cy="108223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cxnSpLocks/>
          </p:cNvCxnSpPr>
          <p:nvPr/>
        </p:nvCxnSpPr>
        <p:spPr>
          <a:xfrm flipH="1">
            <a:off x="3039398" y="1824232"/>
            <a:ext cx="16673" cy="17882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cxnSpLocks/>
          </p:cNvCxnSpPr>
          <p:nvPr/>
        </p:nvCxnSpPr>
        <p:spPr>
          <a:xfrm>
            <a:off x="8274958" y="3574399"/>
            <a:ext cx="0" cy="13817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4">
            <a:extLst>
              <a:ext uri="{FF2B5EF4-FFF2-40B4-BE49-F238E27FC236}">
                <a16:creationId xmlns="" xmlns:a16="http://schemas.microsoft.com/office/drawing/2014/main" id="{51E94246-B194-A147-9EF5-62CD51D3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582401" cy="62133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小程序业务</a:t>
            </a:r>
            <a:r>
              <a:rPr lang="en-US" altLang="zh-CN" dirty="0">
                <a:solidFill>
                  <a:schemeClr val="tx1"/>
                </a:solidFill>
              </a:rPr>
              <a:t>roadmap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="" xmlns:a16="http://schemas.microsoft.com/office/drawing/2014/main" id="{8A3350C6-9460-5A4F-A84A-497CC6449110}"/>
              </a:ext>
            </a:extLst>
          </p:cNvPr>
          <p:cNvCxnSpPr>
            <a:cxnSpLocks/>
          </p:cNvCxnSpPr>
          <p:nvPr/>
        </p:nvCxnSpPr>
        <p:spPr>
          <a:xfrm flipH="1">
            <a:off x="4957240" y="3574399"/>
            <a:ext cx="10579" cy="113452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9EBD543A-50C2-C040-BECE-D4578EEFFB9D}"/>
              </a:ext>
            </a:extLst>
          </p:cNvPr>
          <p:cNvSpPr/>
          <p:nvPr/>
        </p:nvSpPr>
        <p:spPr>
          <a:xfrm>
            <a:off x="4812425" y="3499689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2F7EA547-8A73-5D40-BE8B-799EB3FFA4E9}"/>
              </a:ext>
            </a:extLst>
          </p:cNvPr>
          <p:cNvSpPr/>
          <p:nvPr/>
        </p:nvSpPr>
        <p:spPr>
          <a:xfrm>
            <a:off x="6502587" y="3467992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="" xmlns:a16="http://schemas.microsoft.com/office/drawing/2014/main" id="{14EECCA4-8BF7-1C40-9BD0-7F7D174F0D1E}"/>
              </a:ext>
            </a:extLst>
          </p:cNvPr>
          <p:cNvCxnSpPr>
            <a:cxnSpLocks/>
          </p:cNvCxnSpPr>
          <p:nvPr/>
        </p:nvCxnSpPr>
        <p:spPr>
          <a:xfrm flipH="1">
            <a:off x="6629587" y="1779588"/>
            <a:ext cx="16673" cy="17882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A6AE9B1A-EAB5-E442-8646-DE8334F4181F}"/>
              </a:ext>
            </a:extLst>
          </p:cNvPr>
          <p:cNvSpPr/>
          <p:nvPr/>
        </p:nvSpPr>
        <p:spPr>
          <a:xfrm>
            <a:off x="9887660" y="3482031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="" xmlns:a16="http://schemas.microsoft.com/office/drawing/2014/main" id="{702D8007-800E-C940-B4A8-BE814EC9EB67}"/>
              </a:ext>
            </a:extLst>
          </p:cNvPr>
          <p:cNvCxnSpPr>
            <a:cxnSpLocks/>
          </p:cNvCxnSpPr>
          <p:nvPr/>
        </p:nvCxnSpPr>
        <p:spPr>
          <a:xfrm flipH="1">
            <a:off x="10014660" y="1793627"/>
            <a:ext cx="16673" cy="178824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DDA6F3FE-FA51-F14B-9F06-7001BF4DBD39}"/>
              </a:ext>
            </a:extLst>
          </p:cNvPr>
          <p:cNvSpPr txBox="1"/>
          <p:nvPr/>
        </p:nvSpPr>
        <p:spPr>
          <a:xfrm>
            <a:off x="4202656" y="388068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2019.06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790D4A18-066E-444C-A5C4-F7D3926700B1}"/>
              </a:ext>
            </a:extLst>
          </p:cNvPr>
          <p:cNvSpPr txBox="1"/>
          <p:nvPr/>
        </p:nvSpPr>
        <p:spPr>
          <a:xfrm>
            <a:off x="5897108" y="2852121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2019.07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CA952029-3419-F942-924B-191AFA9E6118}"/>
              </a:ext>
            </a:extLst>
          </p:cNvPr>
          <p:cNvSpPr txBox="1"/>
          <p:nvPr/>
        </p:nvSpPr>
        <p:spPr>
          <a:xfrm>
            <a:off x="9201549" y="2852120"/>
            <a:ext cx="1018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2019.09</a:t>
            </a:r>
            <a:endParaRPr kumimoji="1"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2CB3562-A86C-BF44-AEB4-3830DDE0E1F9}"/>
              </a:ext>
            </a:extLst>
          </p:cNvPr>
          <p:cNvSpPr txBox="1"/>
          <p:nvPr/>
        </p:nvSpPr>
        <p:spPr>
          <a:xfrm>
            <a:off x="395911" y="2286130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商详</a:t>
            </a:r>
            <a:r>
              <a:rPr lang="en-US" altLang="zh-CN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&amp;</a:t>
            </a: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下单插</a:t>
            </a:r>
            <a:r>
              <a:rPr lang="zh-CN" altLang="en-US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件上线</a:t>
            </a:r>
            <a:endParaRPr lang="en-US" altLang="zh-CN" sz="1200" dirty="0" smtClean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文档站点、工单系统上线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B19BD9A7-5F43-9948-A33B-54EFA40725B7}"/>
              </a:ext>
            </a:extLst>
          </p:cNvPr>
          <p:cNvSpPr txBox="1"/>
          <p:nvPr/>
        </p:nvSpPr>
        <p:spPr>
          <a:xfrm>
            <a:off x="1775650" y="3949902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模板型工具小程序上线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小程序平台的权限管控上线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群聊卡片上线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小工具</a:t>
            </a:r>
            <a:r>
              <a:rPr kumimoji="1" lang="en-US" altLang="zh-CN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服务市场开发链</a:t>
            </a:r>
            <a:r>
              <a:rPr kumimoji="1" lang="zh-CN" altLang="en-US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路上线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FCD78DFB-2CEF-E444-95A5-9C5AFD1F0A22}"/>
              </a:ext>
            </a:extLst>
          </p:cNvPr>
          <p:cNvSpPr txBox="1"/>
          <p:nvPr/>
        </p:nvSpPr>
        <p:spPr>
          <a:xfrm>
            <a:off x="3231136" y="2270958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插件产品化开发流程上线 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微淘、直播、旗舰店卡</a:t>
            </a:r>
            <a:r>
              <a:rPr kumimoji="1" lang="zh-CN" altLang="en-US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片上线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en-US" sz="1200" dirty="0" err="1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Inside微博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61DCB703-66DC-764E-95C5-6F7692FB034F}"/>
              </a:ext>
            </a:extLst>
          </p:cNvPr>
          <p:cNvSpPr txBox="1"/>
          <p:nvPr/>
        </p:nvSpPr>
        <p:spPr>
          <a:xfrm>
            <a:off x="5381579" y="3931106"/>
            <a:ext cx="2056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插件市场订购链路上线 </a:t>
            </a:r>
            <a:endParaRPr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插件多端互投上线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轻店铺身份开通群聊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小工具数据</a:t>
            </a: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分析</a:t>
            </a:r>
            <a:r>
              <a:rPr kumimoji="1" lang="zh-CN" altLang="en-US" sz="12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平台上线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68397DCD-71E9-F141-8EA8-E888F849BA9D}"/>
              </a:ext>
            </a:extLst>
          </p:cNvPr>
          <p:cNvSpPr txBox="1"/>
          <p:nvPr/>
        </p:nvSpPr>
        <p:spPr>
          <a:xfrm>
            <a:off x="7175198" y="222065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购物车插件上线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可视化的卡片数据绑定后台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小程序开发助手（小程序）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7F97A159-5084-A14B-8715-1D7A4A31F799}"/>
              </a:ext>
            </a:extLst>
          </p:cNvPr>
          <p:cNvSpPr txBox="1"/>
          <p:nvPr/>
        </p:nvSpPr>
        <p:spPr>
          <a:xfrm>
            <a:off x="9044951" y="406068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卡片多端投放管理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小程序论坛</a:t>
            </a:r>
            <a:endParaRPr kumimoji="1" lang="en-US" altLang="zh-CN" sz="1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53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59A52D-E028-8D4F-99C8-C7BDD19D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小程序项目组织保障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7A037C1-A0B5-8D4F-91C5-74D31FDAAF84}"/>
              </a:ext>
            </a:extLst>
          </p:cNvPr>
          <p:cNvSpPr/>
          <p:nvPr/>
        </p:nvSpPr>
        <p:spPr>
          <a:xfrm>
            <a:off x="4381500" y="944880"/>
            <a:ext cx="2819400" cy="807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小程序平台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="" xmlns:a16="http://schemas.microsoft.com/office/drawing/2014/main" id="{17A64E19-9764-DF4A-9456-0700659D629F}"/>
              </a:ext>
            </a:extLst>
          </p:cNvPr>
          <p:cNvCxnSpPr>
            <a:stCxn id="4" idx="2"/>
          </p:cNvCxnSpPr>
          <p:nvPr/>
        </p:nvCxnSpPr>
        <p:spPr>
          <a:xfrm>
            <a:off x="5791200" y="1752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="" xmlns:a16="http://schemas.microsoft.com/office/drawing/2014/main" id="{5F4C9DA5-E9B8-6B42-B402-CB2A85CDDA75}"/>
              </a:ext>
            </a:extLst>
          </p:cNvPr>
          <p:cNvCxnSpPr/>
          <p:nvPr/>
        </p:nvCxnSpPr>
        <p:spPr>
          <a:xfrm>
            <a:off x="1615440" y="2438400"/>
            <a:ext cx="8351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="" xmlns:a16="http://schemas.microsoft.com/office/drawing/2014/main" id="{B56FDF2C-EC37-3C43-893B-C2A479A82C18}"/>
              </a:ext>
            </a:extLst>
          </p:cNvPr>
          <p:cNvCxnSpPr/>
          <p:nvPr/>
        </p:nvCxnSpPr>
        <p:spPr>
          <a:xfrm>
            <a:off x="1615440" y="2438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="" xmlns:a16="http://schemas.microsoft.com/office/drawing/2014/main" id="{BB9757C5-73CC-3844-8483-B667D12CCCEE}"/>
              </a:ext>
            </a:extLst>
          </p:cNvPr>
          <p:cNvCxnSpPr/>
          <p:nvPr/>
        </p:nvCxnSpPr>
        <p:spPr>
          <a:xfrm>
            <a:off x="4381500" y="2438398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="" xmlns:a16="http://schemas.microsoft.com/office/drawing/2014/main" id="{12E7468C-E5A1-9F4A-BA56-31FE513B4024}"/>
              </a:ext>
            </a:extLst>
          </p:cNvPr>
          <p:cNvCxnSpPr/>
          <p:nvPr/>
        </p:nvCxnSpPr>
        <p:spPr>
          <a:xfrm>
            <a:off x="9966960" y="2438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A817F4D-4987-3D42-9248-E3ECDCB2B517}"/>
              </a:ext>
            </a:extLst>
          </p:cNvPr>
          <p:cNvSpPr/>
          <p:nvPr/>
        </p:nvSpPr>
        <p:spPr>
          <a:xfrm>
            <a:off x="506730" y="3124200"/>
            <a:ext cx="1902271" cy="54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小程序生态运营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B05FED5E-E84E-5B4E-8AC2-DD2DC53FE41F}"/>
              </a:ext>
            </a:extLst>
          </p:cNvPr>
          <p:cNvSpPr txBox="1"/>
          <p:nvPr/>
        </p:nvSpPr>
        <p:spPr>
          <a:xfrm>
            <a:off x="406106" y="3809996"/>
            <a:ext cx="222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产品：尚芃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运营：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技术：</a:t>
            </a:r>
            <a:r>
              <a:rPr lang="zh-CN" altLang="en-US" dirty="0"/>
              <a:t>晓川、长弓、灵玉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FEBC9CF1-3A6A-764B-AA24-1806BDE39DEE}"/>
              </a:ext>
            </a:extLst>
          </p:cNvPr>
          <p:cNvSpPr/>
          <p:nvPr/>
        </p:nvSpPr>
        <p:spPr>
          <a:xfrm>
            <a:off x="3334574" y="3124200"/>
            <a:ext cx="1902271" cy="54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小工具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FC41B03-A558-834B-B078-3E971349DE34}"/>
              </a:ext>
            </a:extLst>
          </p:cNvPr>
          <p:cNvSpPr/>
          <p:nvPr/>
        </p:nvSpPr>
        <p:spPr>
          <a:xfrm>
            <a:off x="6162418" y="3124199"/>
            <a:ext cx="1902271" cy="54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889D35E6-C348-374E-A049-C61B779487A4}"/>
              </a:ext>
            </a:extLst>
          </p:cNvPr>
          <p:cNvSpPr/>
          <p:nvPr/>
        </p:nvSpPr>
        <p:spPr>
          <a:xfrm>
            <a:off x="8990262" y="3124198"/>
            <a:ext cx="1902271" cy="544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前置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="" xmlns:a16="http://schemas.microsoft.com/office/drawing/2014/main" id="{22E63952-9B58-054E-9176-9BD0C4AE79D1}"/>
              </a:ext>
            </a:extLst>
          </p:cNvPr>
          <p:cNvCxnSpPr/>
          <p:nvPr/>
        </p:nvCxnSpPr>
        <p:spPr>
          <a:xfrm>
            <a:off x="7113553" y="2438398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B98C9114-A346-2445-B90F-68A0C8232D2B}"/>
              </a:ext>
            </a:extLst>
          </p:cNvPr>
          <p:cNvSpPr txBox="1"/>
          <p:nvPr/>
        </p:nvSpPr>
        <p:spPr>
          <a:xfrm>
            <a:off x="3334574" y="3809996"/>
            <a:ext cx="2221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产品：云潮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运营：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技术：无灵、长弓、灵玉、隐风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6B3AA364-2FB6-5542-855F-BA1AC81DDFBC}"/>
              </a:ext>
            </a:extLst>
          </p:cNvPr>
          <p:cNvSpPr txBox="1"/>
          <p:nvPr/>
        </p:nvSpPr>
        <p:spPr>
          <a:xfrm>
            <a:off x="6162418" y="3809996"/>
            <a:ext cx="2221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产品：云潮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运营：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技术：无灵、长弓、灵玉、隐风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A0C8ECA7-C42C-0347-865A-0F35D52522D6}"/>
              </a:ext>
            </a:extLst>
          </p:cNvPr>
          <p:cNvSpPr txBox="1"/>
          <p:nvPr/>
        </p:nvSpPr>
        <p:spPr>
          <a:xfrm>
            <a:off x="8990262" y="3809996"/>
            <a:ext cx="222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产品：六土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运营：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技术：长弓、灵玉</a:t>
            </a:r>
          </a:p>
        </p:txBody>
      </p:sp>
    </p:spTree>
    <p:extLst>
      <p:ext uri="{BB962C8B-B14F-4D97-AF65-F5344CB8AC3E}">
        <p14:creationId xmlns:p14="http://schemas.microsoft.com/office/powerpoint/2010/main" val="244366295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平面图表4配色(合集配色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BCC0"/>
      </a:accent1>
      <a:accent2>
        <a:srgbClr val="FFC535"/>
      </a:accent2>
      <a:accent3>
        <a:srgbClr val="EB7513"/>
      </a:accent3>
      <a:accent4>
        <a:srgbClr val="C8C2AC"/>
      </a:accent4>
      <a:accent5>
        <a:srgbClr val="76AFAF"/>
      </a:accent5>
      <a:accent6>
        <a:srgbClr val="F4EFDF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微软雅黑" id="{3E5E0507-0DD5-4F3F-BEAB-EA1E7E1D7A0F}" vid="{617B5E1D-EDAA-47A6-85A5-3E9FA5C64BE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102942</TotalTime>
  <Words>709</Words>
  <Application>Microsoft Macintosh PowerPoint</Application>
  <PresentationFormat>自定义</PresentationFormat>
  <Paragraphs>195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小程序产品架构及应用情况</vt:lpstr>
      <vt:lpstr>PowerPoint 演示文稿</vt:lpstr>
      <vt:lpstr>小程序业务目标</vt:lpstr>
      <vt:lpstr>PowerPoint 演示文稿</vt:lpstr>
      <vt:lpstr>小程序业务roadmap</vt:lpstr>
      <vt:lpstr>小程序项目组织保障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第一PPT模板网-WWW.1PPT.COM</dc:creator>
  <cp:keywords>第一PPT模板网-WWW.1PPT.COM</cp:keywords>
  <cp:lastModifiedBy>xing qin</cp:lastModifiedBy>
  <cp:revision>433</cp:revision>
  <dcterms:created xsi:type="dcterms:W3CDTF">2015-02-01T03:08:30Z</dcterms:created>
  <dcterms:modified xsi:type="dcterms:W3CDTF">2019-04-10T03:57:20Z</dcterms:modified>
</cp:coreProperties>
</file>