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79" r:id="rId4"/>
    <p:sldId id="282" r:id="rId5"/>
    <p:sldId id="283" r:id="rId6"/>
    <p:sldId id="281" r:id="rId7"/>
    <p:sldId id="311" r:id="rId8"/>
    <p:sldId id="305" r:id="rId9"/>
    <p:sldId id="296" r:id="rId10"/>
    <p:sldId id="312" r:id="rId11"/>
    <p:sldId id="307" r:id="rId12"/>
    <p:sldId id="306" r:id="rId13"/>
    <p:sldId id="310" r:id="rId14"/>
    <p:sldId id="309" r:id="rId15"/>
    <p:sldId id="299" r:id="rId16"/>
    <p:sldId id="301" r:id="rId17"/>
    <p:sldId id="274" r:id="rId18"/>
    <p:sldId id="302" r:id="rId19"/>
  </p:sldIdLst>
  <p:sldSz cx="12190413" cy="6859588"/>
  <p:notesSz cx="6858000" cy="9144000"/>
  <p:defaultText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F2"/>
    <a:srgbClr val="4574F1"/>
    <a:srgbClr val="2F88DA"/>
    <a:srgbClr val="0B2745"/>
    <a:srgbClr val="3089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0" autoAdjust="0"/>
    <p:restoredTop sz="83210" autoAdjust="0"/>
  </p:normalViewPr>
  <p:slideViewPr>
    <p:cSldViewPr>
      <p:cViewPr varScale="1">
        <p:scale>
          <a:sx n="93" d="100"/>
          <a:sy n="93" d="100"/>
        </p:scale>
        <p:origin x="-1200" y="-104"/>
      </p:cViewPr>
      <p:guideLst>
        <p:guide orient="horz" pos="2161"/>
        <p:guide pos="384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1ED6BB-02D2-4076-B405-534BC065E3FD}" type="datetimeFigureOut">
              <a:rPr lang="zh-CN" altLang="en-US" smtClean="0"/>
              <a:pPr/>
              <a:t>19/5/12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58A15B-BFCA-4B91-AA97-7B2EE551858D}" type="slidenum">
              <a:rPr lang="zh-CN" altLang="en-US" smtClean="0"/>
              <a:pPr/>
              <a:t>‹#›</a:t>
            </a:fld>
            <a:endParaRPr lang="zh-CN" altLang="en-US"/>
          </a:p>
        </p:txBody>
      </p:sp>
    </p:spTree>
    <p:extLst>
      <p:ext uri="{BB962C8B-B14F-4D97-AF65-F5344CB8AC3E}">
        <p14:creationId xmlns:p14="http://schemas.microsoft.com/office/powerpoint/2010/main" val="213599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各位评委早上好，我是来自消费连接平台的汇报人意遂，下面开始我的</a:t>
            </a:r>
            <a:r>
              <a:rPr lang="en-US" altLang="zh-CN" dirty="0" err="1" smtClean="0"/>
              <a:t>ppt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458A15B-BFCA-4B91-AA97-7B2EE551858D}" type="slidenum">
              <a:rPr lang="zh-CN" altLang="en-US" smtClean="0"/>
              <a:pPr/>
              <a:t>1</a:t>
            </a:fld>
            <a:endParaRPr lang="zh-CN" altLang="en-US"/>
          </a:p>
        </p:txBody>
      </p:sp>
    </p:spTree>
    <p:extLst>
      <p:ext uri="{BB962C8B-B14F-4D97-AF65-F5344CB8AC3E}">
        <p14:creationId xmlns:p14="http://schemas.microsoft.com/office/powerpoint/2010/main" val="603580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zh-CN" altLang="en-US" dirty="0" smtClean="0"/>
              <a:t>登录页、主面板、个人资料、群资料、设置面板、关于、账号选择面板、快捷面板、表情面板、表情管理面板、文件传输面板、个人文件传输面板</a:t>
            </a:r>
            <a:endParaRPr kumimoji="1" lang="en-US" altLang="zh-CN" dirty="0" smtClean="0"/>
          </a:p>
          <a:p>
            <a:r>
              <a:rPr kumimoji="1" lang="zh-CN" altLang="en-US" dirty="0" smtClean="0"/>
              <a:t>、新建群、群邀请、编辑群公告、消息管理器、图片选择、</a:t>
            </a:r>
            <a:r>
              <a:rPr kumimoji="1" lang="en-US" altLang="zh-CN" dirty="0" smtClean="0"/>
              <a:t>@</a:t>
            </a:r>
            <a:r>
              <a:rPr kumimoji="1" lang="zh-CN" altLang="en-US" dirty="0" smtClean="0"/>
              <a:t>消息面板、头像编辑面板、图片查看器、截图、群转让、右键菜单、举报</a:t>
            </a:r>
            <a:r>
              <a:rPr kumimoji="1" lang="en-US" altLang="zh-CN" dirty="0" smtClean="0"/>
              <a:t>)</a:t>
            </a:r>
          </a:p>
          <a:p>
            <a:endParaRPr kumimoji="1" lang="en-US" altLang="zh-CN" dirty="0" smtClean="0"/>
          </a:p>
          <a:p>
            <a:r>
              <a:rPr kumimoji="1" lang="zh-CN" altLang="en-US" dirty="0" smtClean="0"/>
              <a:t>从此不再需要同一个任务两个产品开发。</a:t>
            </a:r>
            <a:endParaRPr kumimoji="1" lang="en-US" altLang="zh-CN" dirty="0" smtClean="0"/>
          </a:p>
          <a:p>
            <a:r>
              <a:rPr kumimoji="1" lang="zh-CN" altLang="en-US" dirty="0" smtClean="0"/>
              <a:t>同时也为</a:t>
            </a:r>
            <a:r>
              <a:rPr kumimoji="1" lang="en-US" altLang="zh-CN" dirty="0" smtClean="0"/>
              <a:t>windows</a:t>
            </a:r>
            <a:r>
              <a:rPr kumimoji="1" lang="zh-CN" altLang="en-US" dirty="0" smtClean="0"/>
              <a:t>端提供了一种旺旺和千牛代码合并的可行性解决方案。</a:t>
            </a:r>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10</a:t>
            </a:fld>
            <a:endParaRPr lang="zh-CN" altLang="en-US"/>
          </a:p>
        </p:txBody>
      </p:sp>
    </p:spTree>
    <p:extLst>
      <p:ext uri="{BB962C8B-B14F-4D97-AF65-F5344CB8AC3E}">
        <p14:creationId xmlns:p14="http://schemas.microsoft.com/office/powerpoint/2010/main" val="31891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经过重构与代码合并解决了低人力成本对接新需求迭代的问题。（应用稳定性、共享可能性、端能力开放）（提炼）</a:t>
            </a:r>
            <a:endParaRPr kumimoji="1" lang="en-US" altLang="zh-CN" dirty="0" smtClean="0"/>
          </a:p>
          <a:p>
            <a:r>
              <a:rPr kumimoji="1" lang="zh-CN" altLang="en-US" dirty="0" smtClean="0"/>
              <a:t>（具有的特点</a:t>
            </a:r>
            <a:r>
              <a:rPr kumimoji="1" lang="en-US" altLang="zh-CN" dirty="0" smtClean="0"/>
              <a:t>---</a:t>
            </a:r>
            <a:r>
              <a:rPr kumimoji="1" lang="zh-CN" altLang="en-US" dirty="0" smtClean="0"/>
              <a:t>）高度。</a:t>
            </a:r>
            <a:endParaRPr kumimoji="1" lang="en-US" altLang="zh-CN" dirty="0" smtClean="0"/>
          </a:p>
          <a:p>
            <a:r>
              <a:rPr kumimoji="1" lang="zh-CN" altLang="en-US" dirty="0" smtClean="0"/>
              <a:t>依赖二方组件</a:t>
            </a:r>
            <a:endParaRPr kumimoji="1" lang="en-US" altLang="zh-CN" dirty="0" smtClean="0"/>
          </a:p>
          <a:p>
            <a:endParaRPr kumimoji="1" lang="en-US" altLang="zh-CN" dirty="0" smtClean="0"/>
          </a:p>
          <a:p>
            <a:r>
              <a:rPr kumimoji="1" lang="zh-CN" altLang="en-US" dirty="0" smtClean="0"/>
              <a:t>进一步发现</a:t>
            </a:r>
            <a:r>
              <a:rPr kumimoji="1" lang="en-US" altLang="zh-CN" dirty="0" smtClean="0"/>
              <a:t>mac</a:t>
            </a:r>
            <a:r>
              <a:rPr kumimoji="1" lang="zh-CN" altLang="en-US" dirty="0" smtClean="0"/>
              <a:t> </a:t>
            </a:r>
            <a:r>
              <a:rPr kumimoji="1" lang="en-US" altLang="zh-CN" dirty="0" smtClean="0"/>
              <a:t>&amp;</a:t>
            </a:r>
            <a:r>
              <a:rPr kumimoji="1" lang="zh-CN" altLang="en-US" dirty="0" smtClean="0"/>
              <a:t> </a:t>
            </a:r>
            <a:r>
              <a:rPr kumimoji="1" lang="en-US" altLang="zh-CN" dirty="0" smtClean="0"/>
              <a:t>win</a:t>
            </a:r>
            <a:r>
              <a:rPr kumimoji="1" lang="zh-CN" altLang="en-US" dirty="0" smtClean="0"/>
              <a:t>端都有一个共同痛点：</a:t>
            </a:r>
            <a:endParaRPr kumimoji="1" lang="en-US" altLang="zh-CN" dirty="0" smtClean="0"/>
          </a:p>
          <a:p>
            <a:r>
              <a:rPr kumimoji="1" lang="zh-CN" altLang="en-US" dirty="0" smtClean="0"/>
              <a:t>即二方组件的更新接入的不稳定，导致应用卡死、进程崩溃和内存泄漏等问题。同时，</a:t>
            </a:r>
            <a:r>
              <a:rPr kumimoji="1" lang="en-US" altLang="zh-CN" dirty="0" smtClean="0"/>
              <a:t>win</a:t>
            </a:r>
            <a:r>
              <a:rPr kumimoji="1" lang="zh-CN" altLang="en-US" dirty="0" smtClean="0"/>
              <a:t>端常受输入法注入崩溃影响。</a:t>
            </a:r>
            <a:endParaRPr kumimoji="1" lang="en-US" altLang="zh-CN" dirty="0" smtClean="0"/>
          </a:p>
          <a:p>
            <a:endParaRPr kumimoji="1" lang="en-US" altLang="zh-CN" dirty="0" smtClean="0"/>
          </a:p>
          <a:p>
            <a:r>
              <a:rPr kumimoji="1" lang="zh-CN" altLang="en-US" dirty="0" smtClean="0"/>
              <a:t>于是：</a:t>
            </a:r>
            <a:r>
              <a:rPr kumimoji="1" lang="zh-CN" altLang="en-US" dirty="0" smtClean="0">
                <a:solidFill>
                  <a:srgbClr val="FF0000"/>
                </a:solidFill>
              </a:rPr>
              <a:t>以</a:t>
            </a:r>
            <a:r>
              <a:rPr kumimoji="1" lang="en-US" altLang="zh-CN" dirty="0" smtClean="0">
                <a:solidFill>
                  <a:srgbClr val="FF0000"/>
                </a:solidFill>
              </a:rPr>
              <a:t>Mac</a:t>
            </a:r>
            <a:r>
              <a:rPr kumimoji="1" lang="zh-CN" altLang="en-US" dirty="0" smtClean="0">
                <a:solidFill>
                  <a:srgbClr val="FF0000"/>
                </a:solidFill>
              </a:rPr>
              <a:t>端为试点，产出了多端复用的本地插件体系。</a:t>
            </a:r>
            <a:endParaRPr kumimoji="1" lang="en-US" altLang="zh-CN" dirty="0" smtClean="0">
              <a:solidFill>
                <a:srgbClr val="FF0000"/>
              </a:solidFill>
            </a:endParaRPr>
          </a:p>
          <a:p>
            <a:endParaRPr kumimoji="1" lang="en-US" altLang="zh-CN" dirty="0" smtClean="0">
              <a:solidFill>
                <a:srgbClr val="FF0000"/>
              </a:solidFill>
            </a:endParaRPr>
          </a:p>
          <a:p>
            <a:r>
              <a:rPr kumimoji="1" lang="zh-CN" altLang="en-US" dirty="0" smtClean="0">
                <a:solidFill>
                  <a:srgbClr val="FF0000"/>
                </a:solidFill>
              </a:rPr>
              <a:t>包括：</a:t>
            </a:r>
            <a:endParaRPr kumimoji="1" lang="en-US" altLang="zh-CN" dirty="0" smtClean="0">
              <a:solidFill>
                <a:srgbClr val="FF0000"/>
              </a:solidFill>
            </a:endParaRPr>
          </a:p>
          <a:p>
            <a:r>
              <a:rPr kumimoji="1" lang="zh-CN" altLang="zh-CN" dirty="0" smtClean="0">
                <a:solidFill>
                  <a:schemeClr val="tx1"/>
                </a:solidFill>
              </a:rPr>
              <a:t>1</a:t>
            </a:r>
            <a:r>
              <a:rPr kumimoji="1" lang="zh-CN" altLang="en-US" dirty="0" smtClean="0">
                <a:solidFill>
                  <a:schemeClr val="tx1"/>
                </a:solidFill>
              </a:rPr>
              <a:t>、二方组件放入千牛</a:t>
            </a:r>
            <a:r>
              <a:rPr kumimoji="1" lang="en-US" altLang="zh-CN" dirty="0" smtClean="0">
                <a:solidFill>
                  <a:schemeClr val="tx1"/>
                </a:solidFill>
              </a:rPr>
              <a:t>Helper</a:t>
            </a:r>
            <a:r>
              <a:rPr kumimoji="1" lang="zh-CN" altLang="en-US" dirty="0" smtClean="0">
                <a:solidFill>
                  <a:schemeClr val="tx1"/>
                </a:solidFill>
              </a:rPr>
              <a:t>进程，隔离影响。</a:t>
            </a:r>
            <a:endParaRPr kumimoji="1" lang="en-US" altLang="zh-CN" dirty="0" smtClean="0">
              <a:solidFill>
                <a:schemeClr val="tx1"/>
              </a:solidFill>
            </a:endParaRPr>
          </a:p>
          <a:p>
            <a:r>
              <a:rPr kumimoji="1" lang="zh-CN" altLang="zh-CN" dirty="0" smtClean="0">
                <a:solidFill>
                  <a:schemeClr val="tx1"/>
                </a:solidFill>
              </a:rPr>
              <a:t>2</a:t>
            </a:r>
            <a:r>
              <a:rPr kumimoji="1" lang="zh-CN" altLang="en-US" dirty="0" smtClean="0">
                <a:solidFill>
                  <a:schemeClr val="tx1"/>
                </a:solidFill>
              </a:rPr>
              <a:t>、同时统一管理本地的三方应用插件。当插件应用工作异常时可以重启插件。</a:t>
            </a:r>
            <a:endParaRPr kumimoji="1" lang="en-US" altLang="zh-CN" dirty="0" smtClean="0">
              <a:solidFill>
                <a:schemeClr val="tx1"/>
              </a:solidFill>
            </a:endParaRPr>
          </a:p>
          <a:p>
            <a:r>
              <a:rPr kumimoji="1" lang="zh-CN" altLang="zh-CN" dirty="0" smtClean="0">
                <a:solidFill>
                  <a:schemeClr val="tx1"/>
                </a:solidFill>
              </a:rPr>
              <a:t>3</a:t>
            </a:r>
            <a:r>
              <a:rPr kumimoji="1" lang="zh-CN" altLang="en-US" dirty="0" smtClean="0">
                <a:solidFill>
                  <a:schemeClr val="tx1"/>
                </a:solidFill>
              </a:rPr>
              <a:t>、</a:t>
            </a:r>
            <a:r>
              <a:rPr kumimoji="1" lang="zh-CN" altLang="en-US" dirty="0" smtClean="0"/>
              <a:t>设计上面支持服务端动态配置下发应用程序，具有可扩展性。</a:t>
            </a:r>
            <a:endParaRPr kumimoji="1" lang="en-US" altLang="zh-CN" dirty="0" smtClean="0">
              <a:solidFill>
                <a:srgbClr val="FF0000"/>
              </a:solidFill>
            </a:endParaRPr>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11</a:t>
            </a:fld>
            <a:endParaRPr lang="zh-CN" altLang="en-US"/>
          </a:p>
        </p:txBody>
      </p:sp>
    </p:spTree>
    <p:extLst>
      <p:ext uri="{BB962C8B-B14F-4D97-AF65-F5344CB8AC3E}">
        <p14:creationId xmlns:p14="http://schemas.microsoft.com/office/powerpoint/2010/main" val="1997974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不能罗列功能点。特点。开放性、安全性、稳定性</a:t>
            </a:r>
            <a:r>
              <a:rPr kumimoji="1" lang="en-US" altLang="zh-CN" dirty="0" smtClean="0"/>
              <a:t>(</a:t>
            </a:r>
            <a:r>
              <a:rPr kumimoji="1" lang="zh-CN" altLang="en-US" dirty="0" smtClean="0"/>
              <a:t>主应用、插件重启、内存</a:t>
            </a:r>
            <a:r>
              <a:rPr kumimoji="1" lang="en-US" altLang="zh-CN" dirty="0" smtClean="0"/>
              <a:t>)</a:t>
            </a:r>
          </a:p>
          <a:p>
            <a:endParaRPr kumimoji="1" lang="en-US" altLang="zh-CN" dirty="0" smtClean="0"/>
          </a:p>
          <a:p>
            <a:r>
              <a:rPr kumimoji="1" lang="zh-CN" altLang="en-US" dirty="0" smtClean="0"/>
              <a:t>这是插件体系的一个工作原理图</a:t>
            </a:r>
            <a:endParaRPr kumimoji="1" lang="en-US" altLang="zh-CN" dirty="0" smtClean="0"/>
          </a:p>
          <a:p>
            <a:r>
              <a:rPr kumimoji="1" lang="zh-CN" altLang="en-US" dirty="0" smtClean="0"/>
              <a:t>主应用集成 插件管理模板，插件集成插件代理模块。</a:t>
            </a:r>
            <a:endParaRPr kumimoji="1" lang="en-US" altLang="zh-CN" dirty="0" smtClean="0"/>
          </a:p>
          <a:p>
            <a:endParaRPr kumimoji="1" lang="en-US" altLang="zh-CN" dirty="0" smtClean="0"/>
          </a:p>
          <a:p>
            <a:r>
              <a:rPr kumimoji="1" lang="zh-CN" altLang="en-US" dirty="0" smtClean="0"/>
              <a:t>第一步：从服务端更新应用配置列表，包括应用的名称、下载地址、签名信息等。</a:t>
            </a:r>
            <a:endParaRPr kumimoji="1" lang="en-US" altLang="zh-CN" dirty="0" smtClean="0"/>
          </a:p>
          <a:p>
            <a:r>
              <a:rPr kumimoji="1" lang="zh-CN" altLang="en-US" dirty="0" smtClean="0"/>
              <a:t>第二步：下载插件或者使用本地插件。</a:t>
            </a:r>
            <a:endParaRPr kumimoji="1" lang="en-US" altLang="zh-CN" dirty="0" smtClean="0"/>
          </a:p>
          <a:p>
            <a:r>
              <a:rPr kumimoji="1" lang="zh-CN" altLang="en-US" dirty="0" smtClean="0"/>
              <a:t>第三步：检验插件的签名信息。</a:t>
            </a:r>
            <a:endParaRPr kumimoji="1" lang="en-US" altLang="zh-CN" dirty="0" smtClean="0"/>
          </a:p>
          <a:p>
            <a:r>
              <a:rPr kumimoji="1" lang="zh-CN" altLang="en-US" dirty="0" smtClean="0"/>
              <a:t>第四步：启动插件，以非对称加密方式，将插件管理接收消息管道名称与插件代理接收消息的消息管道名称进行传递。</a:t>
            </a:r>
            <a:endParaRPr kumimoji="1" lang="en-US" altLang="zh-CN" dirty="0" smtClean="0"/>
          </a:p>
          <a:p>
            <a:r>
              <a:rPr kumimoji="1" lang="zh-CN" altLang="en-US" dirty="0" smtClean="0"/>
              <a:t>第五步：插件管理与代理，分别建立相应的</a:t>
            </a:r>
            <a:r>
              <a:rPr kumimoji="1" lang="en-US" altLang="zh-CN" dirty="0" err="1" smtClean="0"/>
              <a:t>ipc</a:t>
            </a:r>
            <a:r>
              <a:rPr kumimoji="1" lang="zh-CN" altLang="en-US" dirty="0" smtClean="0"/>
              <a:t>通道。最终插件与应用通过</a:t>
            </a:r>
            <a:r>
              <a:rPr kumimoji="1" lang="en-US" altLang="zh-CN" dirty="0" err="1" smtClean="0"/>
              <a:t>ipc</a:t>
            </a:r>
            <a:r>
              <a:rPr kumimoji="1" lang="zh-CN" altLang="en-US" dirty="0" smtClean="0"/>
              <a:t>通道进行通信。</a:t>
            </a:r>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12</a:t>
            </a:fld>
            <a:endParaRPr lang="zh-CN" altLang="en-US"/>
          </a:p>
        </p:txBody>
      </p:sp>
    </p:spTree>
    <p:extLst>
      <p:ext uri="{BB962C8B-B14F-4D97-AF65-F5344CB8AC3E}">
        <p14:creationId xmlns:p14="http://schemas.microsoft.com/office/powerpoint/2010/main" val="102557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保活。（可能性）</a:t>
            </a:r>
            <a:endParaRPr kumimoji="1" lang="en-US" altLang="zh-CN" dirty="0" smtClean="0"/>
          </a:p>
          <a:p>
            <a:endParaRPr kumimoji="1" lang="en-US" altLang="zh-CN" dirty="0" smtClean="0"/>
          </a:p>
          <a:p>
            <a:r>
              <a:rPr kumimoji="1" lang="zh-CN" altLang="en-US" dirty="0" smtClean="0"/>
              <a:t>插件体系性能测评分析：</a:t>
            </a:r>
            <a:r>
              <a:rPr kumimoji="1" lang="zh-CN" altLang="zh-CN" dirty="0" smtClean="0"/>
              <a:t>。</a:t>
            </a:r>
            <a:r>
              <a:rPr kumimoji="1" lang="zh-CN" altLang="en-US" dirty="0" smtClean="0"/>
              <a:t>预启动进程，减少时间消耗。</a:t>
            </a:r>
            <a:endParaRPr kumimoji="1" lang="en-US" altLang="zh-CN" dirty="0" smtClean="0"/>
          </a:p>
          <a:p>
            <a:endParaRPr kumimoji="1" lang="en-US" altLang="zh-CN" dirty="0" smtClean="0"/>
          </a:p>
          <a:p>
            <a:r>
              <a:rPr kumimoji="1" lang="en-US" altLang="zh-CN" dirty="0" smtClean="0"/>
              <a:t>mac</a:t>
            </a:r>
            <a:r>
              <a:rPr kumimoji="1" lang="zh-CN" altLang="en-US" dirty="0" smtClean="0"/>
              <a:t>端情况。</a:t>
            </a:r>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13</a:t>
            </a:fld>
            <a:endParaRPr lang="zh-CN" altLang="en-US"/>
          </a:p>
        </p:txBody>
      </p:sp>
    </p:spTree>
    <p:extLst>
      <p:ext uri="{BB962C8B-B14F-4D97-AF65-F5344CB8AC3E}">
        <p14:creationId xmlns:p14="http://schemas.microsoft.com/office/powerpoint/2010/main" val="234923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a:t>
            </a:r>
            <a:r>
              <a:rPr kumimoji="1" lang="zh-CN" altLang="zh-CN" dirty="0" smtClean="0"/>
              <a:t>4</a:t>
            </a:r>
            <a:r>
              <a:rPr kumimoji="1" lang="zh-CN" altLang="en-US" dirty="0" smtClean="0"/>
              <a:t>点：</a:t>
            </a:r>
            <a:r>
              <a:rPr kumimoji="1" lang="en-US" altLang="zh-CN" dirty="0" smtClean="0"/>
              <a:t>san</a:t>
            </a:r>
            <a:r>
              <a:rPr kumimoji="1" lang="zh-CN" altLang="en-US" dirty="0" smtClean="0"/>
              <a:t> 于。</a:t>
            </a:r>
            <a:endParaRPr kumimoji="1" lang="en-US" altLang="zh-CN" dirty="0" smtClean="0"/>
          </a:p>
          <a:p>
            <a:endParaRPr kumimoji="1" lang="en-US" altLang="zh-CN" dirty="0" smtClean="0"/>
          </a:p>
          <a:p>
            <a:r>
              <a:rPr kumimoji="1" lang="zh-CN" altLang="en-US" dirty="0" smtClean="0"/>
              <a:t>我的优势有以下几点：</a:t>
            </a:r>
            <a:endParaRPr kumimoji="1" lang="en-US" altLang="zh-CN" dirty="0" smtClean="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15</a:t>
            </a:fld>
            <a:endParaRPr lang="zh-CN" altLang="en-US"/>
          </a:p>
        </p:txBody>
      </p:sp>
    </p:spTree>
    <p:extLst>
      <p:ext uri="{BB962C8B-B14F-4D97-AF65-F5344CB8AC3E}">
        <p14:creationId xmlns:p14="http://schemas.microsoft.com/office/powerpoint/2010/main" val="3627057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16</a:t>
            </a:fld>
            <a:endParaRPr lang="zh-CN" altLang="en-US"/>
          </a:p>
        </p:txBody>
      </p:sp>
    </p:spTree>
    <p:extLst>
      <p:ext uri="{BB962C8B-B14F-4D97-AF65-F5344CB8AC3E}">
        <p14:creationId xmlns:p14="http://schemas.microsoft.com/office/powerpoint/2010/main" val="1542498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眼神、练习。提出问题、分析问题、解决问题、提升。体系化思考。不仅解决问题，还能深挖。</a:t>
            </a:r>
            <a:endParaRPr kumimoji="1" lang="en-US" altLang="zh-CN" dirty="0" smtClean="0"/>
          </a:p>
          <a:p>
            <a:endParaRPr kumimoji="1" lang="en-US" altLang="zh-CN" dirty="0" smtClean="0"/>
          </a:p>
          <a:p>
            <a:r>
              <a:rPr kumimoji="1" lang="zh-CN" altLang="en-US" dirty="0" smtClean="0"/>
              <a:t>重点。问题</a:t>
            </a:r>
            <a:r>
              <a:rPr kumimoji="1" lang="en-US" altLang="zh-CN" dirty="0" smtClean="0"/>
              <a:t>-</a:t>
            </a:r>
            <a:r>
              <a:rPr kumimoji="1" lang="zh-CN" altLang="en-US" dirty="0" smtClean="0"/>
              <a:t>解决结果。</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17</a:t>
            </a:fld>
            <a:endParaRPr lang="zh-CN" altLang="en-US"/>
          </a:p>
        </p:txBody>
      </p:sp>
    </p:spTree>
    <p:extLst>
      <p:ext uri="{BB962C8B-B14F-4D97-AF65-F5344CB8AC3E}">
        <p14:creationId xmlns:p14="http://schemas.microsoft.com/office/powerpoint/2010/main" val="3880554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去掉。</a:t>
            </a:r>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18</a:t>
            </a:fld>
            <a:endParaRPr lang="zh-CN" altLang="en-US"/>
          </a:p>
        </p:txBody>
      </p:sp>
    </p:spTree>
    <p:extLst>
      <p:ext uri="{BB962C8B-B14F-4D97-AF65-F5344CB8AC3E}">
        <p14:creationId xmlns:p14="http://schemas.microsoft.com/office/powerpoint/2010/main" val="15504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第一部分我的完整工作历程。接下来是述职内容，我将重点介绍</a:t>
            </a:r>
            <a:r>
              <a:rPr kumimoji="1" lang="en-US" altLang="zh-CN" dirty="0" smtClean="0"/>
              <a:t>mac</a:t>
            </a:r>
            <a:r>
              <a:rPr kumimoji="1" lang="zh-CN" altLang="en-US" dirty="0" smtClean="0"/>
              <a:t>旺旺和千牛的重构。最后是我的优势与未来规划。（个人简介）</a:t>
            </a:r>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2</a:t>
            </a:fld>
            <a:endParaRPr lang="zh-CN" altLang="en-US"/>
          </a:p>
        </p:txBody>
      </p:sp>
    </p:spTree>
    <p:extLst>
      <p:ext uri="{BB962C8B-B14F-4D97-AF65-F5344CB8AC3E}">
        <p14:creationId xmlns:p14="http://schemas.microsoft.com/office/powerpoint/2010/main" val="34081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2008</a:t>
            </a:r>
            <a:r>
              <a:rPr kumimoji="1" lang="zh-CN" altLang="en-US" dirty="0" smtClean="0"/>
              <a:t>年四川大学、</a:t>
            </a:r>
            <a:r>
              <a:rPr kumimoji="1" lang="en-US" altLang="zh-CN" dirty="0" smtClean="0"/>
              <a:t>2012</a:t>
            </a:r>
            <a:r>
              <a:rPr kumimoji="1" lang="zh-CN" altLang="en-US" dirty="0" smtClean="0"/>
              <a:t>年毕业并加入腾讯公司、参与腾讯</a:t>
            </a:r>
            <a:r>
              <a:rPr kumimoji="1" lang="en-US" altLang="zh-CN" dirty="0" smtClean="0"/>
              <a:t>QQ</a:t>
            </a:r>
            <a:r>
              <a:rPr kumimoji="1" lang="zh-CN" altLang="en-US" dirty="0" smtClean="0"/>
              <a:t>与腾讯教育的开发</a:t>
            </a:r>
            <a:r>
              <a:rPr kumimoji="1" lang="zh-CN" altLang="zh-CN" dirty="0" smtClean="0"/>
              <a:t>。</a:t>
            </a:r>
            <a:r>
              <a:rPr kumimoji="1" lang="en-US" altLang="zh-CN" dirty="0" smtClean="0"/>
              <a:t>2016</a:t>
            </a:r>
            <a:r>
              <a:rPr kumimoji="1" lang="zh-CN" altLang="en-US" dirty="0" smtClean="0"/>
              <a:t>年加入阿里巴巴参与</a:t>
            </a:r>
            <a:r>
              <a:rPr kumimoji="1" lang="en-US" altLang="zh-CN" dirty="0" smtClean="0"/>
              <a:t>Mac</a:t>
            </a:r>
            <a:r>
              <a:rPr kumimoji="1" lang="zh-CN" altLang="en-US" dirty="0" smtClean="0"/>
              <a:t>旺旺功能开发，</a:t>
            </a:r>
            <a:r>
              <a:rPr kumimoji="1" lang="en-US" altLang="zh-CN" dirty="0" smtClean="0"/>
              <a:t>2016</a:t>
            </a:r>
            <a:r>
              <a:rPr kumimoji="1" lang="zh-CN" altLang="en-US" dirty="0" smtClean="0"/>
              <a:t>年</a:t>
            </a:r>
            <a:r>
              <a:rPr kumimoji="1" lang="en-US" altLang="zh-CN" dirty="0" smtClean="0"/>
              <a:t>8</a:t>
            </a:r>
            <a:r>
              <a:rPr kumimoji="1" lang="zh-CN" altLang="en-US" dirty="0" smtClean="0"/>
              <a:t>月负责移动千牛直播项目，</a:t>
            </a:r>
            <a:r>
              <a:rPr kumimoji="1" lang="en-US" altLang="zh-CN" dirty="0" smtClean="0"/>
              <a:t>17</a:t>
            </a:r>
            <a:r>
              <a:rPr kumimoji="1" lang="zh-CN" altLang="en-US" dirty="0" smtClean="0"/>
              <a:t>年</a:t>
            </a:r>
            <a:r>
              <a:rPr kumimoji="1" lang="en-US" altLang="zh-CN" dirty="0" smtClean="0"/>
              <a:t>2</a:t>
            </a:r>
            <a:r>
              <a:rPr kumimoji="1" lang="zh-CN" altLang="en-US" dirty="0" smtClean="0"/>
              <a:t>月负责</a:t>
            </a:r>
            <a:r>
              <a:rPr kumimoji="1" lang="en-US" altLang="zh-CN" dirty="0" smtClean="0"/>
              <a:t>mac</a:t>
            </a:r>
            <a:r>
              <a:rPr kumimoji="1" lang="zh-CN" altLang="en-US" dirty="0" smtClean="0"/>
              <a:t>旺旺和千牛的重构。居中</a:t>
            </a:r>
            <a:endParaRPr kumimoji="1" lang="en-US" altLang="zh-CN" dirty="0" smtClean="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3</a:t>
            </a:fld>
            <a:endParaRPr lang="zh-CN" altLang="en-US"/>
          </a:p>
        </p:txBody>
      </p:sp>
    </p:spTree>
    <p:extLst>
      <p:ext uri="{BB962C8B-B14F-4D97-AF65-F5344CB8AC3E}">
        <p14:creationId xmlns:p14="http://schemas.microsoft.com/office/powerpoint/2010/main" val="95759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述职内容分为项目重构背景、</a:t>
            </a:r>
            <a:r>
              <a:rPr kumimoji="1" lang="mr-IN" altLang="zh-CN" dirty="0" smtClean="0"/>
              <a:t>…</a:t>
            </a:r>
            <a:r>
              <a:rPr kumimoji="1" lang="zh-CN" altLang="en-US" dirty="0" smtClean="0"/>
              <a:t>四个部分，讲述</a:t>
            </a:r>
            <a:r>
              <a:rPr kumimoji="1" lang="en-US" altLang="zh-CN" dirty="0" smtClean="0"/>
              <a:t>Mac</a:t>
            </a:r>
            <a:r>
              <a:rPr kumimoji="1" lang="zh-CN" altLang="en-US" dirty="0" smtClean="0"/>
              <a:t>旺旺和千牛的重构优化之路。</a:t>
            </a:r>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4</a:t>
            </a:fld>
            <a:endParaRPr lang="zh-CN" altLang="en-US"/>
          </a:p>
        </p:txBody>
      </p:sp>
    </p:spTree>
    <p:extLst>
      <p:ext uri="{BB962C8B-B14F-4D97-AF65-F5344CB8AC3E}">
        <p14:creationId xmlns:p14="http://schemas.microsoft.com/office/powerpoint/2010/main" val="225596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Mac</a:t>
            </a:r>
            <a:r>
              <a:rPr kumimoji="1" lang="zh-CN" altLang="en-US" dirty="0" smtClean="0"/>
              <a:t>千牛和旺旺需要进行老业务维护，新业务的支撑。</a:t>
            </a:r>
            <a:r>
              <a:rPr kumimoji="1" lang="en-US" altLang="zh-CN" dirty="0" smtClean="0"/>
              <a:t>(</a:t>
            </a:r>
            <a:r>
              <a:rPr kumimoji="1" lang="zh-CN" altLang="en-US" dirty="0" smtClean="0"/>
              <a:t>痛点</a:t>
            </a:r>
            <a:r>
              <a:rPr kumimoji="1" lang="en-US" altLang="zh-CN" dirty="0" smtClean="0"/>
              <a:t>)</a:t>
            </a:r>
            <a:r>
              <a:rPr kumimoji="1" lang="zh-CN" altLang="en-US" dirty="0" smtClean="0"/>
              <a:t>  （抛开历史包</a:t>
            </a:r>
            <a:r>
              <a:rPr kumimoji="1" lang="en-US" altLang="zh-CN" dirty="0" err="1" smtClean="0"/>
              <a:t>fu</a:t>
            </a:r>
            <a:r>
              <a:rPr kumimoji="1" lang="zh-CN" altLang="en-US" dirty="0" smtClean="0"/>
              <a:t>重开发）</a:t>
            </a:r>
          </a:p>
          <a:p>
            <a:endParaRPr kumimoji="1" lang="zh-CN" altLang="en-US" dirty="0" smtClean="0"/>
          </a:p>
          <a:p>
            <a:r>
              <a:rPr kumimoji="1" lang="zh-CN" altLang="en-US" dirty="0" smtClean="0"/>
              <a:t>我们面临的问题是业务的维护与支撑只有</a:t>
            </a:r>
            <a:r>
              <a:rPr kumimoji="1" lang="en-US" altLang="zh-CN" dirty="0" smtClean="0"/>
              <a:t>2</a:t>
            </a:r>
            <a:r>
              <a:rPr kumimoji="1" lang="zh-CN" altLang="en-US" dirty="0" smtClean="0"/>
              <a:t>人力，这本身就是一个巨大的挑战。</a:t>
            </a:r>
          </a:p>
          <a:p>
            <a:r>
              <a:rPr kumimoji="1" lang="zh-CN" altLang="en-US" dirty="0" smtClean="0"/>
              <a:t>然而现实是：</a:t>
            </a:r>
            <a:r>
              <a:rPr kumimoji="1" lang="en-US" altLang="zh-CN" dirty="0" smtClean="0"/>
              <a:t>mac</a:t>
            </a:r>
            <a:r>
              <a:rPr kumimoji="1" lang="zh-CN" altLang="en-US" dirty="0" smtClean="0"/>
              <a:t>端旺旺和千牛长久没有维护、功能落后\历史</a:t>
            </a:r>
            <a:r>
              <a:rPr kumimoji="1" lang="en-US" altLang="zh-CN" dirty="0" smtClean="0"/>
              <a:t>bug</a:t>
            </a:r>
            <a:r>
              <a:rPr kumimoji="1" lang="zh-CN" altLang="en-US" dirty="0" smtClean="0"/>
              <a:t>多。同时代码混乱、分层架构混乱。</a:t>
            </a:r>
            <a:endParaRPr kumimoji="1"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有三种选择方案：全新代码重开发；</a:t>
            </a:r>
            <a:r>
              <a:rPr lang="zh-CN" altLang="en-US" sz="1200" dirty="0" smtClean="0"/>
              <a:t>现有代码继续功能开发与维护；</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t>最终选择“对现有代码重架构提高代码可维护性，集成跨平台业务</a:t>
            </a:r>
            <a:r>
              <a:rPr kumimoji="1" lang="en-US" altLang="zh-CN" sz="1200" dirty="0" smtClean="0"/>
              <a:t>SDK</a:t>
            </a:r>
            <a:r>
              <a:rPr kumimoji="1" lang="zh-CN" altLang="en-US" sz="1200" dirty="0" smtClean="0"/>
              <a:t>实现多端复用”</a:t>
            </a:r>
            <a:r>
              <a:rPr kumimoji="0" lang="zh-CN" altLang="en-US" sz="1200" dirty="0" smtClean="0"/>
              <a:t>。</a:t>
            </a:r>
            <a:r>
              <a:rPr lang="zh-CN" altLang="en-US" sz="1200" dirty="0" smtClean="0"/>
              <a:t>优势在于业务维护与迭代成本相对较低，并且是一种长远的解决方案。</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5</a:t>
            </a:fld>
            <a:endParaRPr lang="zh-CN" altLang="en-US"/>
          </a:p>
        </p:txBody>
      </p:sp>
    </p:spTree>
    <p:extLst>
      <p:ext uri="{BB962C8B-B14F-4D97-AF65-F5344CB8AC3E}">
        <p14:creationId xmlns:p14="http://schemas.microsoft.com/office/powerpoint/2010/main" val="198187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例子放后。实现复用。复用场景</a:t>
            </a:r>
            <a:r>
              <a:rPr kumimoji="1" lang="en-US" altLang="zh-CN" dirty="0" smtClean="0"/>
              <a:t>(</a:t>
            </a:r>
            <a:r>
              <a:rPr kumimoji="1" lang="zh-CN" altLang="en-US" dirty="0" smtClean="0"/>
              <a:t>产品特性</a:t>
            </a:r>
            <a:r>
              <a:rPr kumimoji="1" lang="en-US" altLang="zh-CN" dirty="0" smtClean="0"/>
              <a:t>)</a:t>
            </a:r>
            <a:r>
              <a:rPr kumimoji="1" lang="zh-CN" altLang="en-US" dirty="0" smtClean="0"/>
              <a:t> </a:t>
            </a:r>
            <a:r>
              <a:rPr kumimoji="1" lang="en-US" altLang="zh-CN" dirty="0" err="1" smtClean="0"/>
              <a:t>aef</a:t>
            </a:r>
            <a:r>
              <a:rPr kumimoji="1" lang="en-US" altLang="zh-CN" dirty="0" smtClean="0"/>
              <a:t>-》web</a:t>
            </a:r>
            <a:r>
              <a:rPr kumimoji="1" lang="zh-CN" altLang="en-US" dirty="0" smtClean="0"/>
              <a:t>容器  （强解</a:t>
            </a:r>
            <a:r>
              <a:rPr kumimoji="1" lang="en-US" altLang="zh-CN" dirty="0" err="1" smtClean="0"/>
              <a:t>ou</a:t>
            </a:r>
            <a:r>
              <a:rPr kumimoji="1" lang="zh-CN" altLang="en-US" dirty="0" smtClean="0"/>
              <a:t>、最大特点</a:t>
            </a:r>
            <a:r>
              <a:rPr kumimoji="1" lang="en-US" altLang="zh-CN" dirty="0" smtClean="0"/>
              <a:t>-&gt;</a:t>
            </a:r>
            <a:r>
              <a:rPr kumimoji="1" lang="zh-CN" altLang="en-US" dirty="0" smtClean="0"/>
              <a:t>高复用）</a:t>
            </a:r>
            <a:endParaRPr kumimoji="1" lang="en-US" altLang="zh-CN" dirty="0" smtClean="0"/>
          </a:p>
          <a:p>
            <a:r>
              <a:rPr kumimoji="1" lang="zh-CN" altLang="en-US" dirty="0" smtClean="0"/>
              <a:t>界面与数据解耦（架构特性）</a:t>
            </a:r>
            <a:endParaRPr kumimoji="1" lang="en-US" altLang="zh-CN" dirty="0" smtClean="0"/>
          </a:p>
          <a:p>
            <a:endParaRPr kumimoji="1" lang="en-US" altLang="zh-CN" dirty="0" smtClean="0"/>
          </a:p>
          <a:p>
            <a:r>
              <a:rPr kumimoji="1" lang="zh-CN" altLang="en-US" dirty="0" smtClean="0"/>
              <a:t>特性</a:t>
            </a:r>
            <a:r>
              <a:rPr kumimoji="1" lang="en-US" altLang="zh-CN" dirty="0" smtClean="0"/>
              <a:t>-》</a:t>
            </a:r>
            <a:r>
              <a:rPr kumimoji="1" lang="zh-CN" altLang="en-US" dirty="0" smtClean="0"/>
              <a:t>解决什么问题。（带来的好处）（整体介绍</a:t>
            </a:r>
            <a:r>
              <a:rPr kumimoji="1" lang="en-US" altLang="zh-CN" dirty="0" smtClean="0"/>
              <a:t>-》</a:t>
            </a:r>
            <a:r>
              <a:rPr kumimoji="1" lang="zh-CN" altLang="en-US" dirty="0" smtClean="0"/>
              <a:t>怎样解决问题讲架构）</a:t>
            </a:r>
            <a:endParaRPr kumimoji="1" lang="en-US" altLang="zh-CN" dirty="0" smtClean="0"/>
          </a:p>
          <a:p>
            <a:endParaRPr kumimoji="1" lang="en-US" altLang="zh-CN" dirty="0" smtClean="0"/>
          </a:p>
          <a:p>
            <a:r>
              <a:rPr kumimoji="1" lang="zh-CN" altLang="en-US" dirty="0" smtClean="0"/>
              <a:t>这是</a:t>
            </a:r>
            <a:r>
              <a:rPr kumimoji="1" lang="en-US" altLang="zh-CN" dirty="0" smtClean="0"/>
              <a:t>Mac</a:t>
            </a:r>
            <a:r>
              <a:rPr kumimoji="1" lang="zh-CN" altLang="en-US" dirty="0" smtClean="0"/>
              <a:t>端重架构之后的架构图。</a:t>
            </a:r>
          </a:p>
          <a:p>
            <a:r>
              <a:rPr kumimoji="1" lang="zh-CN" altLang="en-US" dirty="0" smtClean="0"/>
              <a:t>整个架构采用</a:t>
            </a:r>
            <a:r>
              <a:rPr kumimoji="1" lang="en-US" altLang="zh-CN" dirty="0" err="1" smtClean="0"/>
              <a:t>mvp</a:t>
            </a:r>
            <a:r>
              <a:rPr kumimoji="1" lang="zh-CN" altLang="en-US" dirty="0" smtClean="0"/>
              <a:t>架构模式隔离界面与数据。</a:t>
            </a:r>
          </a:p>
          <a:p>
            <a:endParaRPr kumimoji="1" lang="zh-CN" altLang="en-US" dirty="0" smtClean="0"/>
          </a:p>
          <a:p>
            <a:r>
              <a:rPr kumimoji="1" lang="zh-CN" altLang="en-US" dirty="0" smtClean="0"/>
              <a:t>视图层采用</a:t>
            </a:r>
            <a:r>
              <a:rPr kumimoji="1" lang="en-US" altLang="zh-CN" dirty="0" smtClean="0"/>
              <a:t>Native UI</a:t>
            </a:r>
            <a:r>
              <a:rPr kumimoji="1" lang="zh-CN" altLang="en-US" dirty="0" smtClean="0"/>
              <a:t>与</a:t>
            </a:r>
            <a:r>
              <a:rPr kumimoji="1" lang="en-US" altLang="zh-CN" dirty="0" smtClean="0"/>
              <a:t>h5 kit</a:t>
            </a:r>
            <a:r>
              <a:rPr kumimoji="1" lang="zh-CN" altLang="en-US" dirty="0" smtClean="0"/>
              <a:t>混合开发模式。之所以使用混合开发模式，虽然</a:t>
            </a:r>
            <a:r>
              <a:rPr kumimoji="1" lang="en-US" altLang="zh-CN" dirty="0" smtClean="0"/>
              <a:t>Native UI</a:t>
            </a:r>
            <a:r>
              <a:rPr kumimoji="1" lang="zh-CN" altLang="en-US" dirty="0" smtClean="0"/>
              <a:t>能满足</a:t>
            </a:r>
            <a:r>
              <a:rPr kumimoji="1" lang="en-US" altLang="zh-CN" dirty="0" smtClean="0"/>
              <a:t>Mac</a:t>
            </a:r>
            <a:r>
              <a:rPr kumimoji="1" lang="zh-CN" altLang="en-US" dirty="0" smtClean="0"/>
              <a:t>端高性能场景，但不能在</a:t>
            </a:r>
            <a:r>
              <a:rPr kumimoji="1" lang="en-US" altLang="zh-CN" dirty="0" smtClean="0"/>
              <a:t>mac</a:t>
            </a:r>
            <a:r>
              <a:rPr kumimoji="1" lang="zh-CN" altLang="en-US" dirty="0" smtClean="0"/>
              <a:t>端与</a:t>
            </a:r>
            <a:r>
              <a:rPr kumimoji="1" lang="en-US" altLang="zh-CN" dirty="0" smtClean="0"/>
              <a:t>win</a:t>
            </a:r>
            <a:r>
              <a:rPr kumimoji="1" lang="zh-CN" altLang="en-US" dirty="0" smtClean="0"/>
              <a:t>端复用。只使用</a:t>
            </a:r>
            <a:r>
              <a:rPr kumimoji="1" lang="en-US" altLang="zh-CN" dirty="0" smtClean="0"/>
              <a:t>H5 kit</a:t>
            </a:r>
            <a:r>
              <a:rPr kumimoji="1" lang="zh-CN" altLang="en-US" dirty="0" smtClean="0"/>
              <a:t>，虽然提高</a:t>
            </a:r>
            <a:r>
              <a:rPr kumimoji="1" lang="en-US" altLang="zh-CN" dirty="0" smtClean="0"/>
              <a:t>Mac</a:t>
            </a:r>
            <a:r>
              <a:rPr kumimoji="1" lang="zh-CN" altLang="en-US" dirty="0" smtClean="0"/>
              <a:t>端与</a:t>
            </a:r>
            <a:r>
              <a:rPr kumimoji="1" lang="en-US" altLang="zh-CN" dirty="0" smtClean="0"/>
              <a:t>Win</a:t>
            </a:r>
            <a:r>
              <a:rPr kumimoji="1" lang="zh-CN" altLang="en-US" dirty="0" smtClean="0"/>
              <a:t>端的复用，但是不能满足部分高性能场景。</a:t>
            </a:r>
          </a:p>
          <a:p>
            <a:r>
              <a:rPr kumimoji="1" lang="zh-CN" altLang="en-US" dirty="0" smtClean="0"/>
              <a:t>混合开发能在高复用与高性能之间取得一个很好的平衡。</a:t>
            </a:r>
          </a:p>
          <a:p>
            <a:endParaRPr kumimoji="1" lang="zh-CN" altLang="en-US" dirty="0" smtClean="0"/>
          </a:p>
          <a:p>
            <a:r>
              <a:rPr kumimoji="1" lang="zh-CN" altLang="en-US" dirty="0" smtClean="0"/>
              <a:t>界面的驱动层隔离界面与业务逻辑。向上采用</a:t>
            </a:r>
            <a:r>
              <a:rPr kumimoji="1" lang="en-US" altLang="zh-CN" dirty="0" err="1" smtClean="0"/>
              <a:t>viewmodels</a:t>
            </a:r>
            <a:r>
              <a:rPr kumimoji="1" lang="zh-CN" altLang="en-US" dirty="0" smtClean="0"/>
              <a:t>进行界面展示驱动，向下调用业务逻辑。</a:t>
            </a:r>
          </a:p>
          <a:p>
            <a:r>
              <a:rPr kumimoji="1" lang="zh-CN" altLang="en-US" dirty="0" smtClean="0"/>
              <a:t>界面驱动层中的业务左右解耦。</a:t>
            </a:r>
            <a:r>
              <a:rPr kumimoji="1" lang="en-US" altLang="zh-CN" dirty="0" smtClean="0"/>
              <a:t>(</a:t>
            </a:r>
            <a:r>
              <a:rPr kumimoji="1" lang="zh-CN" altLang="en-US" dirty="0" smtClean="0"/>
              <a:t>例如：当收到一条聊天消息，会通知到会话列表的</a:t>
            </a:r>
            <a:r>
              <a:rPr kumimoji="1" lang="en-US" altLang="zh-CN" dirty="0" smtClean="0"/>
              <a:t>P</a:t>
            </a:r>
            <a:r>
              <a:rPr kumimoji="1" lang="zh-CN" altLang="en-US" dirty="0" smtClean="0"/>
              <a:t>层与系统消息提醒的</a:t>
            </a:r>
            <a:r>
              <a:rPr kumimoji="1" lang="en-US" altLang="zh-CN" dirty="0" smtClean="0"/>
              <a:t>p</a:t>
            </a:r>
            <a:r>
              <a:rPr kumimoji="1" lang="zh-CN" altLang="en-US" dirty="0" smtClean="0"/>
              <a:t>层。由会话列表的</a:t>
            </a:r>
            <a:r>
              <a:rPr kumimoji="1" lang="en-US" altLang="zh-CN" dirty="0" smtClean="0"/>
              <a:t>p</a:t>
            </a:r>
            <a:r>
              <a:rPr kumimoji="1" lang="zh-CN" altLang="en-US" dirty="0" smtClean="0"/>
              <a:t>层进行驱动会话列表展示，由消息提醒的</a:t>
            </a:r>
            <a:r>
              <a:rPr kumimoji="1" lang="en-US" altLang="zh-CN" dirty="0" smtClean="0"/>
              <a:t>p</a:t>
            </a:r>
            <a:r>
              <a:rPr kumimoji="1" lang="zh-CN" altLang="en-US" dirty="0" smtClean="0"/>
              <a:t>层驱动消息提醒。实现业务的左右解耦</a:t>
            </a:r>
            <a:r>
              <a:rPr kumimoji="1" lang="en-US" altLang="zh-CN" dirty="0" smtClean="0"/>
              <a:t>)</a:t>
            </a:r>
          </a:p>
          <a:p>
            <a:endParaRPr kumimoji="1" lang="en-US" altLang="zh-CN" dirty="0" smtClean="0"/>
          </a:p>
          <a:p>
            <a:r>
              <a:rPr kumimoji="1" lang="zh-CN" altLang="en-US" dirty="0" smtClean="0"/>
              <a:t>业务逻辑层包含</a:t>
            </a:r>
            <a:r>
              <a:rPr kumimoji="1" lang="en-US" altLang="zh-CN" dirty="0" smtClean="0"/>
              <a:t>Mac</a:t>
            </a:r>
            <a:r>
              <a:rPr kumimoji="1" lang="zh-CN" altLang="en-US" dirty="0" smtClean="0"/>
              <a:t>端特有业务逻辑，以及对底层</a:t>
            </a:r>
            <a:r>
              <a:rPr kumimoji="1" lang="en-US" altLang="zh-CN" dirty="0" smtClean="0"/>
              <a:t>SDK</a:t>
            </a:r>
            <a:r>
              <a:rPr kumimoji="1" lang="zh-CN" altLang="en-US" dirty="0" smtClean="0"/>
              <a:t>的</a:t>
            </a:r>
            <a:r>
              <a:rPr kumimoji="1" lang="en-US" altLang="zh-CN" dirty="0" err="1" smtClean="0"/>
              <a:t>oc</a:t>
            </a:r>
            <a:r>
              <a:rPr kumimoji="1" lang="zh-CN" altLang="en-US" dirty="0" smtClean="0"/>
              <a:t>代码桥接与封装。</a:t>
            </a:r>
          </a:p>
          <a:p>
            <a:endParaRPr kumimoji="1" lang="zh-CN" altLang="en-US" dirty="0" smtClean="0"/>
          </a:p>
          <a:p>
            <a:r>
              <a:rPr kumimoji="1" lang="zh-CN" altLang="en-US" dirty="0" smtClean="0"/>
              <a:t>底层集成跨平台的业务</a:t>
            </a:r>
            <a:r>
              <a:rPr kumimoji="1" lang="en-US" altLang="zh-CN" dirty="0" err="1" smtClean="0"/>
              <a:t>sdk</a:t>
            </a:r>
            <a:r>
              <a:rPr kumimoji="1" lang="zh-CN" altLang="en-US" dirty="0" smtClean="0"/>
              <a:t>，实现多端业务逻辑复用。</a:t>
            </a:r>
            <a:r>
              <a:rPr kumimoji="1" lang="en-US" altLang="zh-CN" dirty="0" err="1" smtClean="0"/>
              <a:t>im</a:t>
            </a:r>
            <a:r>
              <a:rPr kumimoji="1" lang="zh-CN" altLang="en-US" dirty="0" smtClean="0"/>
              <a:t>业务对接</a:t>
            </a:r>
            <a:r>
              <a:rPr kumimoji="1" lang="en-US" altLang="zh-CN" dirty="0" err="1" smtClean="0"/>
              <a:t>imsdk</a:t>
            </a:r>
            <a:r>
              <a:rPr kumimoji="1" lang="zh-CN" altLang="en-US" dirty="0" smtClean="0"/>
              <a:t>，包括联系人、聊天消息、群等。商家业务对接</a:t>
            </a:r>
            <a:r>
              <a:rPr kumimoji="1" lang="en-US" altLang="zh-CN" dirty="0" err="1" smtClean="0"/>
              <a:t>qnsdk</a:t>
            </a:r>
            <a:r>
              <a:rPr kumimoji="1" lang="zh-CN" altLang="en-US" dirty="0" smtClean="0"/>
              <a:t>，包括商家插件、消息中心、</a:t>
            </a:r>
            <a:r>
              <a:rPr kumimoji="1" lang="en-US" altLang="zh-CN" dirty="0" smtClean="0"/>
              <a:t>E</a:t>
            </a:r>
            <a:r>
              <a:rPr kumimoji="1" lang="zh-CN" altLang="en-US" dirty="0" smtClean="0"/>
              <a:t>客服等。</a:t>
            </a:r>
          </a:p>
          <a:p>
            <a:endParaRPr kumimoji="1" lang="zh-CN" altLang="en-US" dirty="0" smtClean="0"/>
          </a:p>
          <a:p>
            <a:r>
              <a:rPr kumimoji="1" lang="en-US" altLang="zh-CN" dirty="0" err="1" smtClean="0"/>
              <a:t>imsdk</a:t>
            </a:r>
            <a:r>
              <a:rPr kumimoji="1" lang="zh-CN" altLang="en-US" dirty="0" smtClean="0"/>
              <a:t>、</a:t>
            </a:r>
            <a:r>
              <a:rPr kumimoji="1" lang="en-US" altLang="zh-CN" dirty="0" err="1" smtClean="0"/>
              <a:t>qnsdk</a:t>
            </a:r>
            <a:r>
              <a:rPr kumimoji="1" lang="zh-CN" altLang="en-US" dirty="0" smtClean="0"/>
              <a:t>等依赖</a:t>
            </a:r>
            <a:r>
              <a:rPr kumimoji="1" lang="en-US" altLang="zh-CN" dirty="0" err="1" smtClean="0"/>
              <a:t>prg</a:t>
            </a:r>
            <a:r>
              <a:rPr kumimoji="1" lang="zh-CN" altLang="en-US" dirty="0" smtClean="0"/>
              <a:t>库，使用可定制化</a:t>
            </a:r>
            <a:r>
              <a:rPr kumimoji="1" lang="en-US" altLang="zh-CN" dirty="0" smtClean="0"/>
              <a:t>SDK</a:t>
            </a:r>
            <a:r>
              <a:rPr kumimoji="1" lang="zh-CN" altLang="en-US" dirty="0" smtClean="0"/>
              <a:t>框架。</a:t>
            </a:r>
          </a:p>
          <a:p>
            <a:endParaRPr kumimoji="1" lang="zh-CN" altLang="en-US" dirty="0" smtClean="0"/>
          </a:p>
          <a:p>
            <a:r>
              <a:rPr kumimoji="1" lang="en-US" altLang="zh-CN" dirty="0" smtClean="0"/>
              <a:t>win</a:t>
            </a:r>
            <a:r>
              <a:rPr kumimoji="1" lang="zh-CN" altLang="en-US" dirty="0" smtClean="0"/>
              <a:t>端采用</a:t>
            </a:r>
            <a:r>
              <a:rPr kumimoji="1" lang="en-US" altLang="zh-CN" dirty="0" err="1" smtClean="0"/>
              <a:t>aef</a:t>
            </a:r>
            <a:r>
              <a:rPr kumimoji="1" lang="zh-CN" altLang="en-US" dirty="0" smtClean="0"/>
              <a:t>作为</a:t>
            </a:r>
            <a:r>
              <a:rPr kumimoji="1" lang="en-US" altLang="zh-CN" dirty="0" err="1" smtClean="0"/>
              <a:t>webview</a:t>
            </a:r>
            <a:r>
              <a:rPr kumimoji="1" lang="zh-CN" altLang="en-US" dirty="0" smtClean="0"/>
              <a:t>，与</a:t>
            </a:r>
            <a:r>
              <a:rPr kumimoji="1" lang="en-US" altLang="zh-CN" dirty="0" smtClean="0"/>
              <a:t>mac</a:t>
            </a:r>
            <a:r>
              <a:rPr kumimoji="1" lang="zh-CN" altLang="en-US" dirty="0" smtClean="0"/>
              <a:t>端原生</a:t>
            </a:r>
            <a:r>
              <a:rPr kumimoji="1" lang="en-US" altLang="zh-CN" dirty="0" err="1" smtClean="0"/>
              <a:t>webview</a:t>
            </a:r>
            <a:r>
              <a:rPr kumimoji="1" lang="zh-CN" altLang="en-US" dirty="0" smtClean="0"/>
              <a:t>的使用差异比较大。同时两种</a:t>
            </a:r>
            <a:r>
              <a:rPr kumimoji="1" lang="en-US" altLang="zh-CN" dirty="0" err="1" smtClean="0"/>
              <a:t>webview</a:t>
            </a:r>
            <a:r>
              <a:rPr kumimoji="1" lang="zh-CN" altLang="en-US" dirty="0" smtClean="0"/>
              <a:t>对于页面的展示效果支持不一样。为了抹平使用与展示差异生，</a:t>
            </a:r>
            <a:r>
              <a:rPr kumimoji="1" lang="en-US" altLang="zh-CN" dirty="0" smtClean="0"/>
              <a:t>mac</a:t>
            </a:r>
            <a:r>
              <a:rPr kumimoji="1" lang="zh-CN" altLang="en-US" dirty="0" smtClean="0"/>
              <a:t>接入</a:t>
            </a:r>
            <a:r>
              <a:rPr kumimoji="1" lang="en-US" altLang="zh-CN" dirty="0" err="1" smtClean="0"/>
              <a:t>aef</a:t>
            </a:r>
            <a:r>
              <a:rPr kumimoji="1" lang="zh-CN" altLang="en-US" dirty="0" smtClean="0"/>
              <a:t>，达到从</a:t>
            </a:r>
            <a:r>
              <a:rPr kumimoji="1" lang="en-US" altLang="zh-CN" dirty="0" err="1" smtClean="0"/>
              <a:t>sdk</a:t>
            </a:r>
            <a:r>
              <a:rPr kumimoji="1" lang="zh-CN" altLang="en-US" dirty="0" smtClean="0"/>
              <a:t>到</a:t>
            </a:r>
            <a:r>
              <a:rPr kumimoji="1" lang="en-US" altLang="zh-CN" dirty="0" smtClean="0"/>
              <a:t>h5</a:t>
            </a:r>
            <a:r>
              <a:rPr kumimoji="1" lang="zh-CN" altLang="en-US" dirty="0" smtClean="0"/>
              <a:t>界面展示整条链路逻辑的复用。</a:t>
            </a:r>
          </a:p>
          <a:p>
            <a:endParaRPr kumimoji="1" lang="zh-CN" altLang="en-US" dirty="0" smtClean="0"/>
          </a:p>
          <a:p>
            <a:r>
              <a:rPr kumimoji="1" lang="zh-CN" altLang="en-US" dirty="0" smtClean="0"/>
              <a:t>然后将独立功能组件化以提高业务复用。包括：本地插件体系、主题换肤、截屏、头像组件、图片查看器、表情面板等。</a:t>
            </a:r>
          </a:p>
          <a:p>
            <a:endParaRPr kumimoji="1" lang="zh-CN" altLang="en-US" dirty="0" smtClean="0"/>
          </a:p>
          <a:p>
            <a:r>
              <a:rPr kumimoji="1" lang="zh-CN" altLang="en-US" dirty="0" smtClean="0"/>
              <a:t>同时接入开发支撑系统保证项目稳定性。包括：针对消息问题的全链路排查系统、应用崩溃系统、应用升级系统、数据打点系统。</a:t>
            </a:r>
          </a:p>
          <a:p>
            <a:endParaRPr kumimoji="1" lang="zh-CN" altLang="en-US" dirty="0" smtClean="0"/>
          </a:p>
          <a:p>
            <a:r>
              <a:rPr kumimoji="1" lang="zh-CN" altLang="en-US" dirty="0" smtClean="0"/>
              <a:t>以上就是</a:t>
            </a:r>
            <a:r>
              <a:rPr kumimoji="1" lang="en-US" altLang="zh-CN" dirty="0" smtClean="0"/>
              <a:t>mac</a:t>
            </a:r>
            <a:r>
              <a:rPr kumimoji="1" lang="zh-CN" altLang="en-US" dirty="0" smtClean="0"/>
              <a:t>千牛和旺旺做的重构努力与建设。</a:t>
            </a:r>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6</a:t>
            </a:fld>
            <a:endParaRPr lang="zh-CN" altLang="en-US"/>
          </a:p>
        </p:txBody>
      </p:sp>
    </p:spTree>
    <p:extLst>
      <p:ext uri="{BB962C8B-B14F-4D97-AF65-F5344CB8AC3E}">
        <p14:creationId xmlns:p14="http://schemas.microsoft.com/office/powerpoint/2010/main" val="3332459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a:t>
            </a:r>
            <a:r>
              <a:rPr kumimoji="1" lang="en-US" altLang="zh-CN" dirty="0" smtClean="0"/>
              <a:t>//(</a:t>
            </a:r>
            <a:r>
              <a:rPr kumimoji="1" lang="zh-CN" altLang="en-US" dirty="0" smtClean="0"/>
              <a:t>工作台首页、文件传输、文件预</a:t>
            </a:r>
            <a:r>
              <a:rPr kumimoji="1" lang="zh-CN" altLang="en-US" dirty="0" smtClean="0">
                <a:solidFill>
                  <a:srgbClr val="FF0000"/>
                </a:solidFill>
              </a:rPr>
              <a:t>览</a:t>
            </a:r>
            <a:r>
              <a:rPr kumimoji="1" lang="zh-CN" altLang="en-US" dirty="0" smtClean="0">
                <a:solidFill>
                  <a:schemeClr val="tx1"/>
                </a:solidFill>
              </a:rPr>
              <a:t>、消息的已读、消息的撤回、消息的转发、消息管理器、消息中心窗体、宝贝卡片、红包消息、店铺卡片、客服转接、会话置顶、交易小锤子、快捷回复、插件中心、挂起状态、</a:t>
            </a:r>
            <a:r>
              <a:rPr kumimoji="1" lang="en-US" altLang="zh-CN" dirty="0" smtClean="0">
                <a:solidFill>
                  <a:schemeClr val="tx1"/>
                </a:solidFill>
              </a:rPr>
              <a:t>e</a:t>
            </a:r>
            <a:r>
              <a:rPr kumimoji="1" lang="zh-CN" altLang="en-US" dirty="0" smtClean="0">
                <a:solidFill>
                  <a:schemeClr val="tx1"/>
                </a:solidFill>
              </a:rPr>
              <a:t>客服等</a:t>
            </a:r>
            <a:r>
              <a:rPr kumimoji="1" lang="en-US" altLang="zh-CN"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solidFill>
                  <a:schemeClr val="tx1"/>
                </a:solidFill>
              </a:rPr>
              <a:t>架构落地的贡献。出发点。</a:t>
            </a:r>
            <a:endParaRPr kumimoji="1"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solidFill>
                  <a:schemeClr val="tx1"/>
                </a:solidFill>
              </a:rPr>
              <a:t>重架构之后：</a:t>
            </a:r>
            <a:endParaRPr kumimoji="1"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solidFill>
                  <a:schemeClr val="tx1"/>
                </a:solidFill>
              </a:rPr>
              <a:t>在重构与复用</a:t>
            </a:r>
            <a:r>
              <a:rPr kumimoji="1" lang="en-US" altLang="zh-CN" dirty="0" smtClean="0">
                <a:solidFill>
                  <a:schemeClr val="tx1"/>
                </a:solidFill>
              </a:rPr>
              <a:t>SDK</a:t>
            </a:r>
            <a:r>
              <a:rPr kumimoji="1" lang="zh-CN" altLang="en-US" dirty="0" smtClean="0">
                <a:solidFill>
                  <a:schemeClr val="tx1"/>
                </a:solidFill>
              </a:rPr>
              <a:t>过程中，共彻底解决了</a:t>
            </a:r>
            <a:r>
              <a:rPr kumimoji="1" lang="en-US" altLang="zh-CN" dirty="0" smtClean="0">
                <a:solidFill>
                  <a:schemeClr val="tx1"/>
                </a:solidFill>
              </a:rPr>
              <a:t>431</a:t>
            </a:r>
            <a:r>
              <a:rPr kumimoji="1" lang="zh-CN" altLang="en-US" dirty="0" smtClean="0">
                <a:solidFill>
                  <a:schemeClr val="tx1"/>
                </a:solidFill>
              </a:rPr>
              <a:t>个历史</a:t>
            </a:r>
            <a:r>
              <a:rPr kumimoji="1" lang="en-US" altLang="zh-CN" dirty="0" smtClean="0">
                <a:solidFill>
                  <a:schemeClr val="tx1"/>
                </a:solidFill>
              </a:rPr>
              <a:t>bug</a:t>
            </a:r>
            <a:r>
              <a:rPr kumimoji="1" lang="zh-CN" altLang="en-US" dirty="0" smtClean="0">
                <a:solidFill>
                  <a:schemeClr val="tx1"/>
                </a:solidFill>
              </a:rPr>
              <a:t>，</a:t>
            </a:r>
            <a:r>
              <a:rPr kumimoji="1" lang="zh-CN" altLang="en-US" dirty="0" smtClean="0">
                <a:solidFill>
                  <a:srgbClr val="FF0000"/>
                </a:solidFill>
              </a:rPr>
              <a:t>没有了历史包袱。</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solidFill>
                  <a:srgbClr val="FF0000"/>
                </a:solidFill>
              </a:rPr>
              <a:t>同时新需求迭代响应速度加快，已有</a:t>
            </a:r>
            <a:r>
              <a:rPr kumimoji="1" lang="en-US" altLang="zh-CN" dirty="0" smtClean="0">
                <a:solidFill>
                  <a:schemeClr val="tx1"/>
                </a:solidFill>
              </a:rPr>
              <a:t>24</a:t>
            </a:r>
            <a:r>
              <a:rPr kumimoji="1" lang="zh-CN" altLang="en-US" dirty="0" smtClean="0">
                <a:solidFill>
                  <a:schemeClr val="tx1"/>
                </a:solidFill>
              </a:rPr>
              <a:t>个新需求快速落地。其中如消息管理器、消息的</a:t>
            </a:r>
            <a:r>
              <a:rPr kumimoji="1" lang="en-US" altLang="zh-CN" dirty="0" smtClean="0">
                <a:solidFill>
                  <a:schemeClr val="tx1"/>
                </a:solidFill>
              </a:rPr>
              <a:t>xx</a:t>
            </a:r>
            <a:r>
              <a:rPr kumimoji="1" lang="zh-CN" altLang="en-US" dirty="0" smtClean="0">
                <a:solidFill>
                  <a:schemeClr val="tx1"/>
                </a:solidFill>
              </a:rPr>
              <a:t>都是通过复用跨端</a:t>
            </a:r>
            <a:r>
              <a:rPr kumimoji="1" lang="en-US" altLang="zh-CN" dirty="0" smtClean="0">
                <a:solidFill>
                  <a:schemeClr val="tx1"/>
                </a:solidFill>
              </a:rPr>
              <a:t>SDK</a:t>
            </a:r>
            <a:r>
              <a:rPr kumimoji="1" lang="zh-CN" altLang="en-US" dirty="0" smtClean="0">
                <a:solidFill>
                  <a:schemeClr val="tx1"/>
                </a:solidFill>
              </a:rPr>
              <a:t>与</a:t>
            </a:r>
            <a:r>
              <a:rPr kumimoji="1" lang="en-US" altLang="zh-CN" dirty="0" smtClean="0">
                <a:solidFill>
                  <a:schemeClr val="tx1"/>
                </a:solidFill>
              </a:rPr>
              <a:t>h5</a:t>
            </a:r>
            <a:r>
              <a:rPr kumimoji="1" lang="zh-CN" altLang="en-US" dirty="0" smtClean="0">
                <a:solidFill>
                  <a:schemeClr val="tx1"/>
                </a:solidFill>
              </a:rPr>
              <a:t>一步完成。</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solidFill>
                  <a:schemeClr val="tx1"/>
                </a:solidFill>
              </a:rPr>
              <a:t>Mac</a:t>
            </a:r>
            <a:r>
              <a:rPr kumimoji="1" lang="zh-CN" altLang="en-US" dirty="0" smtClean="0">
                <a:solidFill>
                  <a:schemeClr val="tx1"/>
                </a:solidFill>
              </a:rPr>
              <a:t>千牛和旺旺的重构很好解决了低人力成本对接老业务维护与新业务迭代的痛点。</a:t>
            </a:r>
            <a:endParaRPr kumimoji="1" lang="en-US" altLang="zh-CN" dirty="0" smtClean="0">
              <a:solidFill>
                <a:schemeClr val="tx1"/>
              </a:solidFill>
            </a:endParaRPr>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7</a:t>
            </a:fld>
            <a:endParaRPr lang="zh-CN" altLang="en-US"/>
          </a:p>
        </p:txBody>
      </p:sp>
    </p:spTree>
    <p:extLst>
      <p:ext uri="{BB962C8B-B14F-4D97-AF65-F5344CB8AC3E}">
        <p14:creationId xmlns:p14="http://schemas.microsoft.com/office/powerpoint/2010/main" val="378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串场。（业务的定制性，产品稳定性保证</a:t>
            </a:r>
            <a:r>
              <a:rPr kumimoji="1" lang="en-US" altLang="zh-CN" dirty="0" smtClean="0"/>
              <a:t>(</a:t>
            </a:r>
            <a:r>
              <a:rPr kumimoji="1" lang="zh-CN" altLang="en-US" dirty="0" smtClean="0"/>
              <a:t>业务隔离</a:t>
            </a:r>
            <a:r>
              <a:rPr kumimoji="1" lang="en-US" altLang="zh-CN" dirty="0" smtClean="0"/>
              <a:t>)</a:t>
            </a:r>
            <a:r>
              <a:rPr kumimoji="1" lang="zh-CN" altLang="en-US" dirty="0" smtClean="0"/>
              <a:t>）。合并可行性。（界面定制、业务定制）界面组件化</a:t>
            </a:r>
            <a:endParaRPr kumimoji="1" lang="en-US" altLang="zh-CN" dirty="0" smtClean="0"/>
          </a:p>
          <a:p>
            <a:endParaRPr kumimoji="1" lang="en-US" altLang="zh-CN" dirty="0" smtClean="0"/>
          </a:p>
          <a:p>
            <a:r>
              <a:rPr kumimoji="1" lang="zh-CN" altLang="en-US" dirty="0" smtClean="0"/>
              <a:t>解决了业务逻辑复用之后，进一步思考人力节约成本问题。</a:t>
            </a:r>
          </a:p>
          <a:p>
            <a:r>
              <a:rPr kumimoji="1" lang="zh-CN" altLang="en-US" dirty="0" smtClean="0"/>
              <a:t>发现旺旺和千牛在</a:t>
            </a:r>
            <a:r>
              <a:rPr kumimoji="1" lang="en-US" altLang="zh-CN" dirty="0" smtClean="0"/>
              <a:t>mac</a:t>
            </a:r>
            <a:r>
              <a:rPr kumimoji="1" lang="zh-CN" altLang="en-US" dirty="0" smtClean="0"/>
              <a:t>端业务开发、界面逻辑开发、桥接层升级依然有很大人力成本浪费。</a:t>
            </a:r>
            <a:endParaRPr kumimoji="1" lang="en-US" altLang="zh-CN" dirty="0" smtClean="0"/>
          </a:p>
          <a:p>
            <a:r>
              <a:rPr kumimoji="1" lang="zh-CN" altLang="en-US" dirty="0" smtClean="0"/>
              <a:t>所以考虑是否可以进一将</a:t>
            </a:r>
            <a:r>
              <a:rPr kumimoji="1" lang="en-US" altLang="zh-CN" dirty="0" smtClean="0"/>
              <a:t>Mac</a:t>
            </a:r>
            <a:r>
              <a:rPr kumimoji="1" lang="zh-CN" altLang="en-US" dirty="0" smtClean="0"/>
              <a:t>旺旺和千牛进行代码合并。</a:t>
            </a:r>
            <a:endParaRPr kumimoji="1" lang="en-US" altLang="zh-CN" dirty="0" smtClean="0"/>
          </a:p>
          <a:p>
            <a:endParaRPr kumimoji="1" lang="en-US" altLang="zh-CN" dirty="0" smtClean="0"/>
          </a:p>
          <a:p>
            <a:r>
              <a:rPr kumimoji="1" lang="zh-CN" altLang="en-US" dirty="0" smtClean="0"/>
              <a:t>分析</a:t>
            </a:r>
            <a:r>
              <a:rPr kumimoji="1" lang="en-US" altLang="zh-CN" dirty="0" smtClean="0"/>
              <a:t>Mac</a:t>
            </a:r>
            <a:r>
              <a:rPr kumimoji="1" lang="zh-CN" altLang="en-US" dirty="0" smtClean="0"/>
              <a:t>旺旺和</a:t>
            </a:r>
            <a:r>
              <a:rPr kumimoji="1" lang="en-US" altLang="zh-CN" dirty="0" smtClean="0"/>
              <a:t>Mac</a:t>
            </a:r>
            <a:r>
              <a:rPr kumimoji="1" lang="zh-CN" altLang="en-US" dirty="0" smtClean="0"/>
              <a:t>千牛的业务，发现</a:t>
            </a:r>
            <a:r>
              <a:rPr kumimoji="1" lang="en-US" altLang="zh-CN" dirty="0" smtClean="0"/>
              <a:t>Mac</a:t>
            </a:r>
            <a:r>
              <a:rPr kumimoji="1" lang="zh-CN" altLang="en-US" dirty="0" smtClean="0"/>
              <a:t>旺旺百分之</a:t>
            </a:r>
            <a:r>
              <a:rPr kumimoji="1" lang="en-US" altLang="zh-CN" dirty="0" smtClean="0"/>
              <a:t>90</a:t>
            </a:r>
            <a:r>
              <a:rPr kumimoji="1" lang="zh-CN" altLang="en-US" dirty="0" smtClean="0"/>
              <a:t>以上的业务场景与</a:t>
            </a:r>
            <a:r>
              <a:rPr kumimoji="1" lang="en-US" altLang="zh-CN" dirty="0" smtClean="0"/>
              <a:t>Mac</a:t>
            </a:r>
            <a:r>
              <a:rPr kumimoji="1" lang="zh-CN" altLang="en-US" dirty="0" smtClean="0"/>
              <a:t>千牛重合，所以认为代码合并具很很大的可能性。</a:t>
            </a:r>
            <a:endParaRPr kumimoji="1" lang="en-US" altLang="zh-CN" dirty="0" smtClean="0"/>
          </a:p>
          <a:p>
            <a:endParaRPr kumimoji="1" lang="en-US" altLang="zh-CN" dirty="0" smtClean="0"/>
          </a:p>
          <a:p>
            <a:r>
              <a:rPr kumimoji="1" lang="zh-CN" altLang="en-US" dirty="0" smtClean="0"/>
              <a:t>合并中需要解决的问题是：</a:t>
            </a:r>
            <a:endParaRPr kumimoji="1" lang="en-US" altLang="zh-CN" dirty="0" smtClean="0"/>
          </a:p>
          <a:p>
            <a:r>
              <a:rPr kumimoji="1" lang="zh-CN" altLang="en-US" sz="1200" b="1" dirty="0" smtClean="0"/>
              <a:t>如何做到旺旺的代码改动不影响到千牛的业务、如何最大化的界面复用、如何做到某些相同业务功能，却实现不同。</a:t>
            </a:r>
            <a:endParaRPr kumimoji="1" lang="zh-CN" altLang="en-US" dirty="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8</a:t>
            </a:fld>
            <a:endParaRPr lang="zh-CN" altLang="en-US"/>
          </a:p>
        </p:txBody>
      </p:sp>
    </p:spTree>
    <p:extLst>
      <p:ext uri="{BB962C8B-B14F-4D97-AF65-F5344CB8AC3E}">
        <p14:creationId xmlns:p14="http://schemas.microsoft.com/office/powerpoint/2010/main" val="277267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解法问题。</a:t>
            </a:r>
            <a:r>
              <a:rPr kumimoji="1" lang="en-US" altLang="zh-CN" dirty="0" err="1" smtClean="0"/>
              <a:t>mvp</a:t>
            </a:r>
            <a:r>
              <a:rPr kumimoji="1" lang="en-US" altLang="zh-CN" dirty="0" smtClean="0"/>
              <a:t>-&gt;</a:t>
            </a:r>
          </a:p>
          <a:p>
            <a:r>
              <a:rPr kumimoji="1" lang="zh-CN" altLang="en-US" dirty="0" smtClean="0"/>
              <a:t>打包</a:t>
            </a:r>
            <a:r>
              <a:rPr kumimoji="1" lang="en-US" altLang="zh-CN" dirty="0" smtClean="0"/>
              <a:t>p</a:t>
            </a:r>
            <a:r>
              <a:rPr kumimoji="1" lang="zh-CN" altLang="en-US" dirty="0" smtClean="0"/>
              <a:t>。</a:t>
            </a:r>
            <a:endParaRPr kumimoji="1" lang="en-US" altLang="zh-CN" dirty="0" smtClean="0"/>
          </a:p>
          <a:p>
            <a:endParaRPr kumimoji="1" lang="en-US" altLang="zh-CN" dirty="0" smtClean="0"/>
          </a:p>
          <a:p>
            <a:r>
              <a:rPr kumimoji="1" lang="zh-CN" altLang="en-US" dirty="0" smtClean="0"/>
              <a:t>第一点：通过业务逻辑层封装相同业务功能，实现不同的情况。例如：旺旺业务有旺旺的</a:t>
            </a:r>
            <a:r>
              <a:rPr kumimoji="1" lang="en-US" altLang="zh-CN" dirty="0" err="1" smtClean="0"/>
              <a:t>LoginBiz</a:t>
            </a:r>
            <a:r>
              <a:rPr kumimoji="1" lang="zh-CN" altLang="en-US" dirty="0" smtClean="0"/>
              <a:t>，千牛业务有</a:t>
            </a:r>
            <a:r>
              <a:rPr kumimoji="1" lang="en-US" altLang="zh-CN" dirty="0" smtClean="0"/>
              <a:t>Biz</a:t>
            </a:r>
            <a:r>
              <a:rPr kumimoji="1" lang="zh-CN" altLang="en-US" dirty="0" smtClean="0"/>
              <a:t>，通过业务逻辑层封装之后只会对外提供一个</a:t>
            </a:r>
            <a:r>
              <a:rPr kumimoji="1" lang="en-US" altLang="zh-CN" dirty="0" smtClean="0"/>
              <a:t>Login</a:t>
            </a:r>
            <a:r>
              <a:rPr kumimoji="1" lang="zh-CN" altLang="en-US" dirty="0" smtClean="0"/>
              <a:t> </a:t>
            </a:r>
            <a:r>
              <a:rPr kumimoji="1" lang="en-US" altLang="zh-CN" dirty="0" smtClean="0"/>
              <a:t>Biz</a:t>
            </a:r>
            <a:r>
              <a:rPr kumimoji="1" lang="zh-CN" altLang="en-US" dirty="0" smtClean="0"/>
              <a:t>。</a:t>
            </a:r>
            <a:endParaRPr kumimoji="1" lang="en-US" altLang="zh-CN" dirty="0" smtClean="0"/>
          </a:p>
          <a:p>
            <a:r>
              <a:rPr kumimoji="1" lang="zh-CN" altLang="en-US" dirty="0" smtClean="0"/>
              <a:t>第二点：业务层、驱动层左右业务隔离</a:t>
            </a:r>
            <a:r>
              <a:rPr kumimoji="1" lang="en-US" altLang="zh-CN" dirty="0" smtClean="0"/>
              <a:t>,</a:t>
            </a:r>
            <a:r>
              <a:rPr kumimoji="1" lang="zh-CN" altLang="en-US" dirty="0" smtClean="0"/>
              <a:t>防止旺旺代码改动影响到千牛业务。同时由驱动层驱动界面，防止界面行为的不正确。</a:t>
            </a:r>
            <a:endParaRPr kumimoji="1" lang="en-US" altLang="zh-CN" dirty="0" smtClean="0"/>
          </a:p>
          <a:p>
            <a:r>
              <a:rPr kumimoji="1" lang="zh-CN" altLang="en-US" dirty="0" smtClean="0"/>
              <a:t>第三点：界面与业务层分离，由驱动层驱动，界面逻辑更薄，可复用性更大。</a:t>
            </a:r>
            <a:endParaRPr kumimoji="1" lang="en-US" altLang="zh-CN" dirty="0" smtClean="0"/>
          </a:p>
          <a:p>
            <a:r>
              <a:rPr kumimoji="1" lang="zh-CN" altLang="en-US" dirty="0" smtClean="0"/>
              <a:t>抽象差异性、千牛</a:t>
            </a:r>
            <a:r>
              <a:rPr kumimoji="1" lang="en-US" altLang="zh-CN" dirty="0" smtClean="0"/>
              <a:t>&amp;</a:t>
            </a:r>
            <a:r>
              <a:rPr kumimoji="1" lang="zh-CN" altLang="en-US" dirty="0" smtClean="0"/>
              <a:t>旺旺业务隔离、界面隔离。</a:t>
            </a:r>
            <a:r>
              <a:rPr kumimoji="1" lang="en-US" altLang="zh-CN" dirty="0" smtClean="0"/>
              <a:t>(</a:t>
            </a:r>
            <a:r>
              <a:rPr kumimoji="1" lang="en-US" altLang="zh-CN" dirty="0" err="1" smtClean="0"/>
              <a:t>mvc</a:t>
            </a:r>
            <a:r>
              <a:rPr kumimoji="1" lang="zh-CN" altLang="zh-CN" dirty="0" smtClean="0"/>
              <a:t>-</a:t>
            </a:r>
            <a:r>
              <a:rPr kumimoji="1" lang="en-US" altLang="zh-CN" dirty="0" smtClean="0"/>
              <a:t>&gt;</a:t>
            </a:r>
            <a:r>
              <a:rPr kumimoji="1" lang="en-US" altLang="zh-CN" dirty="0" err="1" smtClean="0"/>
              <a:t>mvp</a:t>
            </a:r>
            <a:r>
              <a:rPr kumimoji="1" lang="en-US" altLang="zh-CN" dirty="0" smtClean="0"/>
              <a:t>)</a:t>
            </a:r>
            <a:r>
              <a:rPr kumimoji="1" lang="zh-CN" altLang="en-US" dirty="0" smtClean="0"/>
              <a:t>  工作手段</a:t>
            </a:r>
            <a:endParaRPr kumimoji="1" lang="en-US" altLang="zh-CN" dirty="0" smtClean="0"/>
          </a:p>
          <a:p>
            <a:endParaRPr kumimoji="1" lang="en-US" altLang="zh-CN" dirty="0" smtClean="0"/>
          </a:p>
          <a:p>
            <a:r>
              <a:rPr kumimoji="1" lang="zh-CN" altLang="en-US" dirty="0" smtClean="0"/>
              <a:t>实践过程中发现</a:t>
            </a:r>
            <a:r>
              <a:rPr kumimoji="1" lang="en-US" altLang="zh-CN" dirty="0" smtClean="0"/>
              <a:t>P</a:t>
            </a:r>
            <a:r>
              <a:rPr kumimoji="1" lang="zh-CN" altLang="en-US" dirty="0" smtClean="0"/>
              <a:t>层与界面交互接口较多的情况，接入</a:t>
            </a:r>
            <a:r>
              <a:rPr kumimoji="1" lang="en-US" altLang="zh-CN" dirty="0" err="1" smtClean="0"/>
              <a:t>viewmodel</a:t>
            </a:r>
            <a:r>
              <a:rPr kumimoji="1" lang="zh-CN" altLang="en-US" dirty="0" smtClean="0"/>
              <a:t>与界面的双向绑定模式。当</a:t>
            </a:r>
            <a:r>
              <a:rPr kumimoji="1" lang="en-US" altLang="zh-CN" dirty="0" err="1" smtClean="0"/>
              <a:t>viewmodel</a:t>
            </a:r>
            <a:r>
              <a:rPr kumimoji="1" lang="zh-CN" altLang="en-US" dirty="0" smtClean="0"/>
              <a:t>对接信息改变时，直接反应到界面。</a:t>
            </a:r>
            <a:endParaRPr kumimoji="1" lang="en-US" altLang="zh-CN" dirty="0" smtClean="0"/>
          </a:p>
          <a:p>
            <a:endParaRPr kumimoji="1" lang="en-US" altLang="zh-CN" dirty="0" smtClean="0"/>
          </a:p>
          <a:p>
            <a:r>
              <a:rPr kumimoji="1" lang="zh-CN" altLang="en-US" dirty="0" smtClean="0"/>
              <a:t>最终形成了</a:t>
            </a:r>
            <a:r>
              <a:rPr kumimoji="1" lang="en-US" altLang="zh-CN" dirty="0" err="1" smtClean="0"/>
              <a:t>mvp-vm</a:t>
            </a:r>
            <a:r>
              <a:rPr kumimoji="1" lang="zh-CN" altLang="en-US" dirty="0" smtClean="0"/>
              <a:t>的混合架构模式。同时在</a:t>
            </a:r>
            <a:r>
              <a:rPr kumimoji="1" lang="en-US" altLang="zh-CN" dirty="0" smtClean="0"/>
              <a:t>P</a:t>
            </a:r>
            <a:r>
              <a:rPr kumimoji="1" lang="zh-CN" altLang="en-US" dirty="0" smtClean="0"/>
              <a:t>层检测</a:t>
            </a:r>
            <a:r>
              <a:rPr kumimoji="1" lang="en-US" altLang="zh-CN" dirty="0" err="1" smtClean="0"/>
              <a:t>viewmodels</a:t>
            </a:r>
            <a:r>
              <a:rPr kumimoji="1" lang="zh-CN" altLang="en-US" dirty="0" smtClean="0"/>
              <a:t>的正确性，可以很好完成界面的接口测试。</a:t>
            </a:r>
            <a:endParaRPr kumimoji="1" lang="en-US" altLang="zh-CN" dirty="0" smtClean="0"/>
          </a:p>
          <a:p>
            <a:endParaRPr kumimoji="1" lang="en-US" altLang="zh-CN" dirty="0" smtClean="0"/>
          </a:p>
          <a:p>
            <a:r>
              <a:rPr kumimoji="1" lang="zh-CN" altLang="zh-CN" dirty="0" smtClean="0"/>
              <a:t>（</a:t>
            </a:r>
            <a:r>
              <a:rPr kumimoji="1" lang="zh-CN" altLang="en-US" dirty="0" smtClean="0"/>
              <a:t>例子：联系人</a:t>
            </a:r>
            <a:r>
              <a:rPr kumimoji="1" lang="en-US" altLang="zh-CN" dirty="0" smtClean="0"/>
              <a:t>/</a:t>
            </a:r>
            <a:r>
              <a:rPr kumimoji="1" lang="zh-CN" altLang="en-US" dirty="0" smtClean="0"/>
              <a:t>客服列表）</a:t>
            </a:r>
            <a:endParaRPr kumimoji="1" lang="en-US" altLang="zh-CN" dirty="0" smtClean="0"/>
          </a:p>
        </p:txBody>
      </p:sp>
      <p:sp>
        <p:nvSpPr>
          <p:cNvPr id="4" name="幻灯片编号占位符 3"/>
          <p:cNvSpPr>
            <a:spLocks noGrp="1"/>
          </p:cNvSpPr>
          <p:nvPr>
            <p:ph type="sldNum" sz="quarter" idx="10"/>
          </p:nvPr>
        </p:nvSpPr>
        <p:spPr/>
        <p:txBody>
          <a:bodyPr/>
          <a:lstStyle/>
          <a:p>
            <a:fld id="{0458A15B-BFCA-4B91-AA97-7B2EE551858D}" type="slidenum">
              <a:rPr lang="zh-CN" altLang="en-US" smtClean="0"/>
              <a:pPr/>
              <a:t>9</a:t>
            </a:fld>
            <a:endParaRPr lang="zh-CN" altLang="en-US"/>
          </a:p>
        </p:txBody>
      </p:sp>
    </p:spTree>
    <p:extLst>
      <p:ext uri="{BB962C8B-B14F-4D97-AF65-F5344CB8AC3E}">
        <p14:creationId xmlns:p14="http://schemas.microsoft.com/office/powerpoint/2010/main" val="325115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11" y="-1357"/>
            <a:ext cx="12188002" cy="6860945"/>
          </a:xfrm>
          <a:prstGeom prst="rect">
            <a:avLst/>
          </a:prstGeom>
        </p:spPr>
      </p:pic>
    </p:spTree>
    <p:extLst>
      <p:ext uri="{BB962C8B-B14F-4D97-AF65-F5344CB8AC3E}">
        <p14:creationId xmlns:p14="http://schemas.microsoft.com/office/powerpoint/2010/main" val="15585187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83302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33817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05533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203723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71990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195564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023792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95918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17767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2C1FA3B-FD87-4FF8-9C22-7D4AF951A6E9}" type="datetimeFigureOut">
              <a:rPr lang="zh-CN" altLang="en-US" smtClean="0"/>
              <a:pPr/>
              <a:t>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925625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B2C1FA3B-FD87-4FF8-9C22-7D4AF951A6E9}" type="datetimeFigureOut">
              <a:rPr lang="zh-CN" altLang="en-US" smtClean="0"/>
              <a:pPr/>
              <a:t>19/5/12</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EA46561C-1D59-496F-985B-A84CA762A14D}" type="slidenum">
              <a:rPr lang="zh-CN" altLang="en-US" smtClean="0"/>
              <a:pPr/>
              <a:t>‹#›</a:t>
            </a:fld>
            <a:endParaRPr lang="zh-CN" altLang="en-US"/>
          </a:p>
        </p:txBody>
      </p:sp>
    </p:spTree>
    <p:extLst>
      <p:ext uri="{BB962C8B-B14F-4D97-AF65-F5344CB8AC3E}">
        <p14:creationId xmlns:p14="http://schemas.microsoft.com/office/powerpoint/2010/main" val="391557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 y="-1"/>
            <a:ext cx="12188002" cy="6860945"/>
          </a:xfrm>
          <a:prstGeom prst="rect">
            <a:avLst/>
          </a:prstGeom>
        </p:spPr>
      </p:pic>
      <p:sp>
        <p:nvSpPr>
          <p:cNvPr id="7" name="TextBox 6"/>
          <p:cNvSpPr txBox="1"/>
          <p:nvPr/>
        </p:nvSpPr>
        <p:spPr>
          <a:xfrm>
            <a:off x="4094942" y="3001166"/>
            <a:ext cx="6984776" cy="923330"/>
          </a:xfrm>
          <a:prstGeom prst="rect">
            <a:avLst/>
          </a:prstGeom>
          <a:noFill/>
        </p:spPr>
        <p:txBody>
          <a:bodyPr wrap="square" rtlCol="0">
            <a:spAutoFit/>
          </a:bodyPr>
          <a:lstStyle/>
          <a:p>
            <a:r>
              <a:rPr lang="en-US" altLang="zh-CN" sz="5400" kern="1400" spc="30" dirty="0" smtClean="0">
                <a:solidFill>
                  <a:schemeClr val="bg1"/>
                </a:solidFill>
                <a:latin typeface="微软雅黑" panose="020B0503020204020204" pitchFamily="34" charset="-122"/>
                <a:ea typeface="微软雅黑" panose="020B0503020204020204" pitchFamily="34" charset="-122"/>
              </a:rPr>
              <a:t>P6-P7</a:t>
            </a:r>
            <a:r>
              <a:rPr lang="zh-CN" altLang="en-US" sz="5400" kern="1400" spc="30" dirty="0" smtClean="0">
                <a:solidFill>
                  <a:schemeClr val="bg1"/>
                </a:solidFill>
                <a:latin typeface="微软雅黑" panose="020B0503020204020204" pitchFamily="34" charset="-122"/>
                <a:ea typeface="微软雅黑" panose="020B0503020204020204" pitchFamily="34" charset="-122"/>
              </a:rPr>
              <a:t>晋升述职</a:t>
            </a:r>
            <a:endParaRPr lang="zh-CN" altLang="en-US" sz="5400" kern="1400" spc="3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5246594" y="4203470"/>
            <a:ext cx="3420380" cy="369332"/>
          </a:xfrm>
          <a:prstGeom prst="rect">
            <a:avLst/>
          </a:prstGeom>
          <a:noFill/>
        </p:spPr>
        <p:txBody>
          <a:bodyPr wrap="square" rtlCol="0">
            <a:spAutoFit/>
          </a:bodyPr>
          <a:lstStyle/>
          <a:p>
            <a:r>
              <a:rPr lang="zh-CN" altLang="en-US" sz="1800" spc="600" dirty="0" smtClean="0">
                <a:solidFill>
                  <a:srgbClr val="FFFFFF"/>
                </a:solidFill>
                <a:latin typeface="微软雅黑" panose="020B0503020204020204" pitchFamily="34" charset="-122"/>
                <a:ea typeface="微软雅黑" panose="020B0503020204020204" pitchFamily="34" charset="-122"/>
              </a:rPr>
              <a:t>汇报人：意遂</a:t>
            </a:r>
            <a:endParaRPr lang="zh-CN" altLang="en-US" sz="1800" spc="6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56898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7560840" cy="400110"/>
          </a:xfrm>
          <a:prstGeom prst="rect">
            <a:avLst/>
          </a:prstGeom>
          <a:noFill/>
          <a:effectLst/>
        </p:spPr>
        <p:txBody>
          <a:bodyPr wrap="square" rtlCol="0">
            <a:spAutoFit/>
          </a:bodyPr>
          <a:lstStyle/>
          <a:p>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千牛合并</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 </a:t>
            </a:r>
            <a:r>
              <a:rPr lang="mr-IN"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界面</a:t>
            </a:r>
            <a:r>
              <a:rPr lang="en-US"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与业务</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逻辑复用</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 </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9" name="组 8"/>
          <p:cNvGrpSpPr/>
          <p:nvPr/>
        </p:nvGrpSpPr>
        <p:grpSpPr>
          <a:xfrm>
            <a:off x="2507967" y="837506"/>
            <a:ext cx="7174478" cy="5397633"/>
            <a:chOff x="910630" y="837506"/>
            <a:chExt cx="7174478" cy="5397633"/>
          </a:xfrm>
        </p:grpSpPr>
        <p:sp>
          <p:nvSpPr>
            <p:cNvPr id="7" name="文本框 6"/>
            <p:cNvSpPr txBox="1"/>
            <p:nvPr/>
          </p:nvSpPr>
          <p:spPr>
            <a:xfrm>
              <a:off x="910630" y="837506"/>
              <a:ext cx="3416320" cy="5397633"/>
            </a:xfrm>
            <a:prstGeom prst="rect">
              <a:avLst/>
            </a:prstGeom>
            <a:noFill/>
          </p:spPr>
          <p:txBody>
            <a:bodyPr wrap="none" rtlCol="0">
              <a:spAutoFit/>
            </a:bodyPr>
            <a:lstStyle/>
            <a:p>
              <a:pPr>
                <a:lnSpc>
                  <a:spcPct val="150000"/>
                </a:lnSpc>
              </a:pPr>
              <a:r>
                <a:rPr kumimoji="1" lang="en-US" altLang="zh-CN" dirty="0" smtClean="0">
                  <a:latin typeface="黑体"/>
                  <a:ea typeface="黑体"/>
                  <a:cs typeface="黑体"/>
                </a:rPr>
                <a:t>28</a:t>
              </a:r>
              <a:r>
                <a:rPr kumimoji="1" lang="zh-CN" altLang="en-US" dirty="0" smtClean="0">
                  <a:latin typeface="黑体"/>
                  <a:ea typeface="黑体"/>
                  <a:cs typeface="黑体"/>
                </a:rPr>
                <a:t>个独立窗体界面逻辑复用</a:t>
              </a:r>
              <a:endParaRPr kumimoji="1" lang="en-US" altLang="zh-CN" dirty="0"/>
            </a:p>
            <a:p>
              <a:pPr marL="342900" indent="-342900">
                <a:lnSpc>
                  <a:spcPct val="150000"/>
                </a:lnSpc>
                <a:buFont typeface="Arial"/>
                <a:buChar char="•"/>
              </a:pPr>
              <a:r>
                <a:rPr kumimoji="1" lang="zh-CN" altLang="en-US" dirty="0" smtClean="0"/>
                <a:t>登录框</a:t>
              </a:r>
              <a:endParaRPr kumimoji="1" lang="en-US" altLang="zh-CN" dirty="0" smtClean="0"/>
            </a:p>
            <a:p>
              <a:pPr marL="342900" indent="-342900">
                <a:lnSpc>
                  <a:spcPct val="150000"/>
                </a:lnSpc>
                <a:buFont typeface="Arial"/>
                <a:buChar char="•"/>
              </a:pPr>
              <a:r>
                <a:rPr kumimoji="1" lang="zh-CN" altLang="en-US" dirty="0" smtClean="0"/>
                <a:t>主面板窗体</a:t>
              </a:r>
              <a:endParaRPr kumimoji="1" lang="en-US" altLang="zh-CN" dirty="0" smtClean="0"/>
            </a:p>
            <a:p>
              <a:pPr marL="342900" indent="-342900">
                <a:lnSpc>
                  <a:spcPct val="150000"/>
                </a:lnSpc>
                <a:buFont typeface="Arial"/>
                <a:buChar char="•"/>
              </a:pPr>
              <a:r>
                <a:rPr kumimoji="1" lang="zh-CN" altLang="en-US" dirty="0" smtClean="0"/>
                <a:t>个人资料卡</a:t>
              </a:r>
              <a:endParaRPr kumimoji="1" lang="en-US" altLang="zh-CN" dirty="0" smtClean="0"/>
            </a:p>
            <a:p>
              <a:pPr marL="342900" indent="-342900">
                <a:lnSpc>
                  <a:spcPct val="150000"/>
                </a:lnSpc>
                <a:buFont typeface="Arial"/>
                <a:buChar char="•"/>
              </a:pPr>
              <a:r>
                <a:rPr kumimoji="1" lang="zh-CN" altLang="en-US" dirty="0" smtClean="0"/>
                <a:t>群资料卡</a:t>
              </a:r>
              <a:endParaRPr kumimoji="1" lang="en-US" altLang="zh-CN" dirty="0" smtClean="0"/>
            </a:p>
            <a:p>
              <a:pPr marL="342900" indent="-342900">
                <a:lnSpc>
                  <a:spcPct val="150000"/>
                </a:lnSpc>
                <a:buFont typeface="Arial"/>
                <a:buChar char="•"/>
              </a:pPr>
              <a:r>
                <a:rPr kumimoji="1" lang="zh-CN" altLang="en-US" dirty="0" smtClean="0"/>
                <a:t>新建群</a:t>
              </a:r>
              <a:endParaRPr kumimoji="1" lang="en-US" altLang="zh-CN" dirty="0" smtClean="0"/>
            </a:p>
            <a:p>
              <a:pPr marL="342900" indent="-342900">
                <a:lnSpc>
                  <a:spcPct val="150000"/>
                </a:lnSpc>
                <a:buFont typeface="Arial"/>
                <a:buChar char="•"/>
              </a:pPr>
              <a:r>
                <a:rPr kumimoji="1" lang="zh-CN" altLang="en-US" dirty="0" smtClean="0"/>
                <a:t>群公告编辑</a:t>
              </a:r>
              <a:endParaRPr kumimoji="1" lang="en-US" altLang="zh-CN" dirty="0" smtClean="0"/>
            </a:p>
            <a:p>
              <a:pPr marL="342900" indent="-342900">
                <a:lnSpc>
                  <a:spcPct val="150000"/>
                </a:lnSpc>
                <a:buFont typeface="Arial"/>
                <a:buChar char="•"/>
              </a:pPr>
              <a:r>
                <a:rPr kumimoji="1" lang="zh-CN" altLang="en-US" dirty="0" smtClean="0"/>
                <a:t>表情面板</a:t>
              </a:r>
              <a:endParaRPr kumimoji="1" lang="en-US" altLang="zh-CN" dirty="0" smtClean="0"/>
            </a:p>
            <a:p>
              <a:pPr marL="342900" indent="-342900">
                <a:lnSpc>
                  <a:spcPct val="150000"/>
                </a:lnSpc>
                <a:buFont typeface="Arial"/>
                <a:buChar char="•"/>
              </a:pPr>
              <a:r>
                <a:rPr kumimoji="1" lang="zh-CN" altLang="en-US" dirty="0" smtClean="0"/>
                <a:t>表情管理面板</a:t>
              </a:r>
              <a:endParaRPr kumimoji="1" lang="en-US" altLang="zh-CN" dirty="0" smtClean="0"/>
            </a:p>
            <a:p>
              <a:pPr marL="342900" indent="-342900">
                <a:lnSpc>
                  <a:spcPct val="150000"/>
                </a:lnSpc>
                <a:buFont typeface="Arial"/>
                <a:buChar char="•"/>
              </a:pPr>
              <a:r>
                <a:rPr kumimoji="1" lang="mr-IN" altLang="zh-CN" dirty="0" smtClean="0"/>
                <a:t>…</a:t>
              </a:r>
              <a:endParaRPr kumimoji="1" lang="en-US" altLang="zh-CN" dirty="0" smtClean="0"/>
            </a:p>
            <a:p>
              <a:pPr>
                <a:lnSpc>
                  <a:spcPct val="150000"/>
                </a:lnSpc>
              </a:pPr>
              <a:endParaRPr kumimoji="1" lang="zh-CN" altLang="en-US" dirty="0"/>
            </a:p>
          </p:txBody>
        </p:sp>
        <p:sp>
          <p:nvSpPr>
            <p:cNvPr id="8" name="文本框 7"/>
            <p:cNvSpPr txBox="1"/>
            <p:nvPr/>
          </p:nvSpPr>
          <p:spPr>
            <a:xfrm>
              <a:off x="5951190" y="837506"/>
              <a:ext cx="2133918" cy="4912884"/>
            </a:xfrm>
            <a:prstGeom prst="rect">
              <a:avLst/>
            </a:prstGeom>
            <a:noFill/>
          </p:spPr>
          <p:txBody>
            <a:bodyPr wrap="none" rtlCol="0">
              <a:spAutoFit/>
            </a:bodyPr>
            <a:lstStyle/>
            <a:p>
              <a:pPr>
                <a:lnSpc>
                  <a:spcPct val="150000"/>
                </a:lnSpc>
              </a:pPr>
              <a:r>
                <a:rPr kumimoji="1" lang="zh-CN" altLang="en-US" dirty="0" smtClean="0">
                  <a:latin typeface="黑体"/>
                  <a:ea typeface="黑体"/>
                  <a:cs typeface="黑体"/>
                </a:rPr>
                <a:t>基础功能复用</a:t>
              </a:r>
              <a:endParaRPr kumimoji="1" lang="en-US" altLang="zh-CN" dirty="0" smtClean="0">
                <a:latin typeface="黑体"/>
                <a:ea typeface="黑体"/>
                <a:cs typeface="黑体"/>
              </a:endParaRPr>
            </a:p>
            <a:p>
              <a:pPr marL="342900" indent="-342900">
                <a:lnSpc>
                  <a:spcPct val="150000"/>
                </a:lnSpc>
                <a:buFont typeface="Arial"/>
                <a:buChar char="•"/>
              </a:pPr>
              <a:r>
                <a:rPr kumimoji="1" lang="zh-CN" altLang="en-US" dirty="0" smtClean="0"/>
                <a:t>崩溃系统</a:t>
              </a:r>
              <a:endParaRPr kumimoji="1" lang="en-US" altLang="zh-CN" dirty="0" smtClean="0"/>
            </a:p>
            <a:p>
              <a:pPr marL="342900" indent="-342900">
                <a:lnSpc>
                  <a:spcPct val="150000"/>
                </a:lnSpc>
                <a:buFont typeface="Arial"/>
                <a:buChar char="•"/>
              </a:pPr>
              <a:r>
                <a:rPr kumimoji="1" lang="zh-CN" altLang="en-US" dirty="0" smtClean="0"/>
                <a:t>打点系统</a:t>
              </a:r>
              <a:endParaRPr kumimoji="1" lang="en-US" altLang="zh-CN" dirty="0" smtClean="0"/>
            </a:p>
            <a:p>
              <a:pPr marL="342900" indent="-342900">
                <a:lnSpc>
                  <a:spcPct val="150000"/>
                </a:lnSpc>
                <a:buFont typeface="Arial"/>
                <a:buChar char="•"/>
              </a:pPr>
              <a:r>
                <a:rPr kumimoji="1" lang="zh-CN" altLang="en-US" dirty="0" smtClean="0"/>
                <a:t>升级系统</a:t>
              </a:r>
              <a:endParaRPr kumimoji="1" lang="en-US" altLang="zh-CN" dirty="0" smtClean="0"/>
            </a:p>
            <a:p>
              <a:pPr marL="342900" indent="-342900">
                <a:lnSpc>
                  <a:spcPct val="150000"/>
                </a:lnSpc>
                <a:buFont typeface="Arial"/>
                <a:buChar char="•"/>
              </a:pPr>
              <a:r>
                <a:rPr kumimoji="1" lang="zh-CN" altLang="en-US" dirty="0" smtClean="0"/>
                <a:t>本地插件体系</a:t>
              </a:r>
              <a:endParaRPr kumimoji="1" lang="en-US" altLang="zh-CN" dirty="0" smtClean="0"/>
            </a:p>
            <a:p>
              <a:pPr marL="342900" indent="-342900">
                <a:lnSpc>
                  <a:spcPct val="150000"/>
                </a:lnSpc>
                <a:buFont typeface="Arial"/>
                <a:buChar char="•"/>
              </a:pPr>
              <a:r>
                <a:rPr kumimoji="1" lang="zh-CN" altLang="en-US" dirty="0" smtClean="0"/>
                <a:t>头像组件</a:t>
              </a:r>
              <a:endParaRPr kumimoji="1" lang="en-US" altLang="zh-CN" dirty="0" smtClean="0"/>
            </a:p>
            <a:p>
              <a:pPr marL="342900" indent="-342900">
                <a:lnSpc>
                  <a:spcPct val="150000"/>
                </a:lnSpc>
                <a:buFont typeface="Arial"/>
                <a:buChar char="•"/>
              </a:pPr>
              <a:r>
                <a:rPr kumimoji="1" lang="zh-CN" altLang="en-US" dirty="0" smtClean="0"/>
                <a:t>截屏</a:t>
              </a:r>
              <a:endParaRPr kumimoji="1" lang="en-US" altLang="zh-CN" dirty="0" smtClean="0"/>
            </a:p>
            <a:p>
              <a:pPr marL="342900" indent="-342900">
                <a:lnSpc>
                  <a:spcPct val="150000"/>
                </a:lnSpc>
                <a:buFont typeface="Arial"/>
                <a:buChar char="•"/>
              </a:pPr>
              <a:r>
                <a:rPr kumimoji="1" lang="zh-CN" altLang="en-US" dirty="0" smtClean="0"/>
                <a:t>配置管理</a:t>
              </a:r>
              <a:endParaRPr kumimoji="1" lang="en-US" altLang="zh-CN" dirty="0" smtClean="0"/>
            </a:p>
            <a:p>
              <a:pPr marL="342900" indent="-342900">
                <a:lnSpc>
                  <a:spcPct val="150000"/>
                </a:lnSpc>
                <a:buFont typeface="Arial"/>
                <a:buChar char="•"/>
              </a:pPr>
              <a:r>
                <a:rPr kumimoji="1" lang="zh-CN" altLang="en-US" dirty="0" smtClean="0"/>
                <a:t>亮灯服务</a:t>
              </a:r>
              <a:endParaRPr kumimoji="1" lang="en-US" altLang="zh-CN" dirty="0" smtClean="0"/>
            </a:p>
            <a:p>
              <a:pPr marL="342900" indent="-342900">
                <a:lnSpc>
                  <a:spcPct val="150000"/>
                </a:lnSpc>
                <a:buFont typeface="Arial"/>
                <a:buChar char="•"/>
              </a:pPr>
              <a:r>
                <a:rPr kumimoji="1" lang="mr-IN" altLang="zh-CN" dirty="0" smtClean="0"/>
                <a:t>…</a:t>
              </a:r>
              <a:endParaRPr kumimoji="1" lang="zh-CN" altLang="en-US" dirty="0"/>
            </a:p>
          </p:txBody>
        </p:sp>
      </p:grpSp>
    </p:spTree>
    <p:extLst>
      <p:ext uri="{BB962C8B-B14F-4D97-AF65-F5344CB8AC3E}">
        <p14:creationId xmlns:p14="http://schemas.microsoft.com/office/powerpoint/2010/main" val="35153539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旺旺千牛</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本地</a:t>
            </a:r>
            <a:r>
              <a:rPr lang="en-US"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插件体系</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622598" y="837506"/>
            <a:ext cx="9097362" cy="5751318"/>
          </a:xfrm>
          <a:prstGeom prst="rect">
            <a:avLst/>
          </a:prstGeom>
          <a:noFill/>
        </p:spPr>
        <p:txBody>
          <a:bodyPr wrap="none" rtlCol="0">
            <a:spAutoFit/>
          </a:bodyPr>
          <a:lstStyle/>
          <a:p>
            <a:pPr>
              <a:lnSpc>
                <a:spcPct val="120000"/>
              </a:lnSpc>
            </a:pPr>
            <a:r>
              <a:rPr kumimoji="1" lang="zh-CN" altLang="en-US" dirty="0" smtClean="0">
                <a:latin typeface="黑体"/>
                <a:ea typeface="黑体"/>
                <a:cs typeface="黑体"/>
              </a:rPr>
              <a:t>背景：</a:t>
            </a:r>
            <a:endParaRPr kumimoji="1" lang="en-US" altLang="zh-CN" dirty="0">
              <a:latin typeface="黑体"/>
              <a:ea typeface="黑体"/>
              <a:cs typeface="黑体"/>
            </a:endParaRPr>
          </a:p>
          <a:p>
            <a:pPr>
              <a:lnSpc>
                <a:spcPct val="120000"/>
              </a:lnSpc>
            </a:pPr>
            <a:r>
              <a:rPr kumimoji="1" lang="en-US" altLang="zh-CN" sz="2000" dirty="0" smtClean="0"/>
              <a:t>Mac</a:t>
            </a:r>
            <a:r>
              <a:rPr kumimoji="1" lang="zh-CN" altLang="en-US" sz="2000" dirty="0" smtClean="0"/>
              <a:t> </a:t>
            </a:r>
            <a:r>
              <a:rPr kumimoji="1" lang="en-US" altLang="zh-CN" sz="2000" dirty="0" smtClean="0"/>
              <a:t>&amp;</a:t>
            </a:r>
            <a:r>
              <a:rPr kumimoji="1" lang="zh-CN" altLang="en-US" sz="2000" dirty="0" smtClean="0"/>
              <a:t> </a:t>
            </a:r>
            <a:r>
              <a:rPr kumimoji="1" lang="en-US" altLang="zh-CN" sz="2000" dirty="0" smtClean="0"/>
              <a:t>Win</a:t>
            </a:r>
            <a:r>
              <a:rPr kumimoji="1" lang="zh-CN" altLang="en-US" sz="2000" dirty="0" smtClean="0"/>
              <a:t>端千牛</a:t>
            </a:r>
            <a:r>
              <a:rPr kumimoji="1" lang="zh-CN" altLang="en-US" sz="2000" dirty="0"/>
              <a:t>需要不定期</a:t>
            </a:r>
            <a:r>
              <a:rPr kumimoji="1" lang="zh-CN" altLang="en-US" sz="2000" dirty="0" smtClean="0"/>
              <a:t>更新和接入二组件。</a:t>
            </a:r>
            <a:r>
              <a:rPr kumimoji="1" lang="zh-CN" altLang="en-US" sz="2000" dirty="0"/>
              <a:t>(</a:t>
            </a:r>
            <a:r>
              <a:rPr kumimoji="1" lang="zh-CN" altLang="en-US" sz="2000" dirty="0" smtClean="0"/>
              <a:t>打点、音视频、保镖等</a:t>
            </a:r>
            <a:r>
              <a:rPr kumimoji="1" lang="zh-CN" altLang="zh-CN" sz="2000" dirty="0" smtClean="0"/>
              <a:t>)</a:t>
            </a:r>
            <a:endParaRPr kumimoji="1" lang="zh-CN" altLang="en-US" sz="2000" dirty="0" smtClean="0"/>
          </a:p>
          <a:p>
            <a:pPr>
              <a:lnSpc>
                <a:spcPct val="120000"/>
              </a:lnSpc>
            </a:pPr>
            <a:endParaRPr kumimoji="1" lang="zh-CN" altLang="en-US" dirty="0"/>
          </a:p>
          <a:p>
            <a:pPr>
              <a:lnSpc>
                <a:spcPct val="120000"/>
              </a:lnSpc>
            </a:pPr>
            <a:r>
              <a:rPr kumimoji="1" lang="zh-CN" altLang="en-US" dirty="0" smtClean="0">
                <a:latin typeface="黑体"/>
                <a:ea typeface="黑体"/>
                <a:cs typeface="黑体"/>
              </a:rPr>
              <a:t>痛点：</a:t>
            </a:r>
            <a:endParaRPr kumimoji="1" lang="en-US" altLang="zh-CN" dirty="0" smtClean="0">
              <a:latin typeface="黑体"/>
              <a:ea typeface="黑体"/>
              <a:cs typeface="黑体"/>
            </a:endParaRPr>
          </a:p>
          <a:p>
            <a:pPr marL="342900" indent="-342900">
              <a:lnSpc>
                <a:spcPct val="120000"/>
              </a:lnSpc>
              <a:buFont typeface="Arial"/>
              <a:buChar char="•"/>
            </a:pPr>
            <a:r>
              <a:rPr kumimoji="1" lang="zh-CN" altLang="en-US" sz="2000" dirty="0" smtClean="0">
                <a:solidFill>
                  <a:srgbClr val="FF0000"/>
                </a:solidFill>
              </a:rPr>
              <a:t>二方组件的功能具有不稳定性。多次导致应用卡死、进程崩溃以及内存泄漏。</a:t>
            </a:r>
            <a:endParaRPr kumimoji="1" lang="en-US" altLang="zh-CN" sz="2000" dirty="0" smtClean="0">
              <a:solidFill>
                <a:srgbClr val="FF0000"/>
              </a:solidFill>
            </a:endParaRPr>
          </a:p>
          <a:p>
            <a:pPr marL="342900" indent="-342900">
              <a:lnSpc>
                <a:spcPct val="120000"/>
              </a:lnSpc>
              <a:buFont typeface="Arial"/>
              <a:buChar char="•"/>
            </a:pPr>
            <a:r>
              <a:rPr kumimoji="1" lang="en-US" altLang="zh-CN" sz="2000" dirty="0" smtClean="0"/>
              <a:t>win</a:t>
            </a:r>
            <a:r>
              <a:rPr kumimoji="1" lang="zh-CN" altLang="en-US" sz="2000" dirty="0" smtClean="0"/>
              <a:t>端输入法注入主进程，常常导致崩溃。</a:t>
            </a:r>
            <a:endParaRPr kumimoji="1" lang="en-US" altLang="zh-CN" sz="2000" dirty="0" smtClean="0"/>
          </a:p>
          <a:p>
            <a:pPr>
              <a:lnSpc>
                <a:spcPct val="120000"/>
              </a:lnSpc>
            </a:pPr>
            <a:endParaRPr kumimoji="1" lang="en-US" altLang="zh-CN" dirty="0"/>
          </a:p>
          <a:p>
            <a:pPr>
              <a:lnSpc>
                <a:spcPct val="120000"/>
              </a:lnSpc>
            </a:pPr>
            <a:r>
              <a:rPr kumimoji="1" lang="zh-CN" altLang="en-US" dirty="0" smtClean="0">
                <a:latin typeface="黑体"/>
                <a:ea typeface="黑体"/>
                <a:cs typeface="黑体"/>
              </a:rPr>
              <a:t>分析：</a:t>
            </a:r>
            <a:endParaRPr kumimoji="1" lang="en-US" altLang="zh-CN" dirty="0" smtClean="0">
              <a:latin typeface="黑体"/>
              <a:ea typeface="黑体"/>
              <a:cs typeface="黑体"/>
            </a:endParaRPr>
          </a:p>
          <a:p>
            <a:pPr>
              <a:lnSpc>
                <a:spcPct val="120000"/>
              </a:lnSpc>
            </a:pPr>
            <a:r>
              <a:rPr kumimoji="1" lang="zh-CN" altLang="en-US" sz="2000" dirty="0" smtClean="0">
                <a:latin typeface="+mn-ea"/>
                <a:cs typeface="黑体"/>
              </a:rPr>
              <a:t>通过进程分离，隔离二方组件对主应用的影响。</a:t>
            </a:r>
          </a:p>
          <a:p>
            <a:pPr>
              <a:lnSpc>
                <a:spcPct val="120000"/>
              </a:lnSpc>
            </a:pPr>
            <a:endParaRPr kumimoji="1" lang="zh-CN" altLang="en-US" dirty="0" smtClean="0">
              <a:latin typeface="+mn-ea"/>
              <a:cs typeface="黑体"/>
            </a:endParaRPr>
          </a:p>
          <a:p>
            <a:pPr>
              <a:lnSpc>
                <a:spcPct val="120000"/>
              </a:lnSpc>
            </a:pPr>
            <a:r>
              <a:rPr kumimoji="1" lang="zh-CN" altLang="en-US" dirty="0" smtClean="0">
                <a:latin typeface="黑体"/>
                <a:ea typeface="黑体"/>
                <a:cs typeface="黑体"/>
              </a:rPr>
              <a:t>解决方案：</a:t>
            </a:r>
          </a:p>
          <a:p>
            <a:pPr>
              <a:lnSpc>
                <a:spcPct val="120000"/>
              </a:lnSpc>
            </a:pPr>
            <a:r>
              <a:rPr kumimoji="1" lang="zh-CN" altLang="en-US" sz="2000" dirty="0" smtClean="0">
                <a:solidFill>
                  <a:srgbClr val="FF0000"/>
                </a:solidFill>
              </a:rPr>
              <a:t>以</a:t>
            </a:r>
            <a:r>
              <a:rPr kumimoji="1" lang="en-US" altLang="zh-CN" sz="2000" dirty="0" smtClean="0">
                <a:solidFill>
                  <a:srgbClr val="FF0000"/>
                </a:solidFill>
              </a:rPr>
              <a:t>Mac</a:t>
            </a:r>
            <a:r>
              <a:rPr kumimoji="1" lang="zh-CN" altLang="en-US" sz="2000" dirty="0" smtClean="0">
                <a:solidFill>
                  <a:srgbClr val="FF0000"/>
                </a:solidFill>
              </a:rPr>
              <a:t>端为试点，产出多端复用的本地插件体系。</a:t>
            </a:r>
          </a:p>
          <a:p>
            <a:pPr marL="342900" indent="-342900">
              <a:lnSpc>
                <a:spcPct val="120000"/>
              </a:lnSpc>
              <a:buFont typeface="Arial"/>
              <a:buChar char="•"/>
            </a:pPr>
            <a:r>
              <a:rPr kumimoji="1" lang="zh-CN" altLang="en-US" sz="2000" dirty="0" smtClean="0">
                <a:solidFill>
                  <a:srgbClr val="FF0000"/>
                </a:solidFill>
              </a:rPr>
              <a:t>应用稳定性</a:t>
            </a:r>
          </a:p>
          <a:p>
            <a:pPr marL="342900" indent="-342900">
              <a:lnSpc>
                <a:spcPct val="120000"/>
              </a:lnSpc>
              <a:buFont typeface="Arial"/>
              <a:buChar char="•"/>
            </a:pPr>
            <a:r>
              <a:rPr kumimoji="1" lang="zh-CN" altLang="en-US" sz="2000" dirty="0" smtClean="0">
                <a:solidFill>
                  <a:srgbClr val="FF0000"/>
                </a:solidFill>
              </a:rPr>
              <a:t>端能力的开放</a:t>
            </a:r>
          </a:p>
          <a:p>
            <a:pPr marL="342900" indent="-342900">
              <a:lnSpc>
                <a:spcPct val="120000"/>
              </a:lnSpc>
              <a:buFont typeface="Arial"/>
              <a:buChar char="•"/>
            </a:pPr>
            <a:r>
              <a:rPr kumimoji="1" lang="zh-CN" altLang="en-US" sz="2000" dirty="0" smtClean="0">
                <a:solidFill>
                  <a:srgbClr val="FF0000"/>
                </a:solidFill>
              </a:rPr>
              <a:t>应用间共享服务的可能性</a:t>
            </a:r>
            <a:endParaRPr kumimoji="1" lang="zh-CN" altLang="en-US" sz="2000" dirty="0" smtClean="0"/>
          </a:p>
        </p:txBody>
      </p:sp>
    </p:spTree>
    <p:extLst>
      <p:ext uri="{BB962C8B-B14F-4D97-AF65-F5344CB8AC3E}">
        <p14:creationId xmlns:p14="http://schemas.microsoft.com/office/powerpoint/2010/main" val="31076107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旺旺千牛</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en-US"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插件体系</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a:stretch>
            <a:fillRect/>
          </a:stretch>
        </p:blipFill>
        <p:spPr>
          <a:xfrm>
            <a:off x="2710830" y="693490"/>
            <a:ext cx="8986332" cy="5961008"/>
          </a:xfrm>
          <a:prstGeom prst="rect">
            <a:avLst/>
          </a:prstGeom>
        </p:spPr>
      </p:pic>
      <p:sp>
        <p:nvSpPr>
          <p:cNvPr id="3" name="文本框 2"/>
          <p:cNvSpPr txBox="1"/>
          <p:nvPr/>
        </p:nvSpPr>
        <p:spPr>
          <a:xfrm>
            <a:off x="910630" y="2997746"/>
            <a:ext cx="1300356" cy="1451679"/>
          </a:xfrm>
          <a:prstGeom prst="rect">
            <a:avLst/>
          </a:prstGeom>
          <a:noFill/>
        </p:spPr>
        <p:txBody>
          <a:bodyPr wrap="none" rtlCol="0">
            <a:spAutoFit/>
          </a:bodyPr>
          <a:lstStyle/>
          <a:p>
            <a:pPr marL="342900" indent="-342900">
              <a:lnSpc>
                <a:spcPct val="150000"/>
              </a:lnSpc>
              <a:buFont typeface="Arial"/>
              <a:buChar char="•"/>
            </a:pPr>
            <a:r>
              <a:rPr kumimoji="1" lang="zh-CN" altLang="en-US" sz="2000" dirty="0" smtClean="0">
                <a:solidFill>
                  <a:srgbClr val="FF0000"/>
                </a:solidFill>
              </a:rPr>
              <a:t>安全性</a:t>
            </a:r>
          </a:p>
          <a:p>
            <a:pPr marL="342900" indent="-342900">
              <a:lnSpc>
                <a:spcPct val="150000"/>
              </a:lnSpc>
              <a:buFont typeface="Arial"/>
              <a:buChar char="•"/>
            </a:pPr>
            <a:r>
              <a:rPr kumimoji="1" lang="zh-CN" altLang="en-US" sz="2000" dirty="0" smtClean="0">
                <a:solidFill>
                  <a:srgbClr val="FF0000"/>
                </a:solidFill>
              </a:rPr>
              <a:t>稳定性</a:t>
            </a:r>
          </a:p>
          <a:p>
            <a:pPr marL="342900" indent="-342900">
              <a:lnSpc>
                <a:spcPct val="150000"/>
              </a:lnSpc>
              <a:buFont typeface="Arial"/>
              <a:buChar char="•"/>
            </a:pPr>
            <a:r>
              <a:rPr kumimoji="1" lang="zh-CN" altLang="en-US" sz="2000" dirty="0" smtClean="0">
                <a:solidFill>
                  <a:srgbClr val="FF0000"/>
                </a:solidFill>
              </a:rPr>
              <a:t>开放性</a:t>
            </a:r>
          </a:p>
        </p:txBody>
      </p:sp>
    </p:spTree>
    <p:extLst>
      <p:ext uri="{BB962C8B-B14F-4D97-AF65-F5344CB8AC3E}">
        <p14:creationId xmlns:p14="http://schemas.microsoft.com/office/powerpoint/2010/main" val="12613910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旺旺千牛</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en-US"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插件体系</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数据</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198662" y="693490"/>
            <a:ext cx="4673074" cy="839204"/>
          </a:xfrm>
          <a:prstGeom prst="rect">
            <a:avLst/>
          </a:prstGeom>
          <a:noFill/>
        </p:spPr>
        <p:txBody>
          <a:bodyPr wrap="none" rtlCol="0">
            <a:spAutoFit/>
          </a:bodyPr>
          <a:lstStyle/>
          <a:p>
            <a:pPr>
              <a:lnSpc>
                <a:spcPct val="120000"/>
              </a:lnSpc>
            </a:pPr>
            <a:r>
              <a:rPr kumimoji="1" lang="zh-CN" altLang="en-US" dirty="0" smtClean="0">
                <a:latin typeface="黑体"/>
                <a:ea typeface="黑体"/>
                <a:cs typeface="黑体"/>
              </a:rPr>
              <a:t>性能数据</a:t>
            </a:r>
            <a:endParaRPr kumimoji="1" lang="en-US" altLang="zh-CN" dirty="0" smtClean="0">
              <a:latin typeface="黑体"/>
              <a:ea typeface="黑体"/>
              <a:cs typeface="黑体"/>
            </a:endParaRPr>
          </a:p>
          <a:p>
            <a:pPr marL="342900" indent="-342900">
              <a:lnSpc>
                <a:spcPct val="120000"/>
              </a:lnSpc>
              <a:buFont typeface="Arial"/>
              <a:buChar char="•"/>
            </a:pPr>
            <a:r>
              <a:rPr kumimoji="1" lang="zh-CN" altLang="en-US" sz="2000" dirty="0" smtClean="0"/>
              <a:t>插件启动时间消耗</a:t>
            </a:r>
            <a:r>
              <a:rPr kumimoji="1" lang="zh-CN" altLang="zh-CN" sz="2000" dirty="0"/>
              <a:t>：</a:t>
            </a:r>
            <a:r>
              <a:rPr kumimoji="1" lang="zh-CN" altLang="en-US" sz="2000" dirty="0" smtClean="0"/>
              <a:t>约</a:t>
            </a:r>
            <a:r>
              <a:rPr kumimoji="1" lang="en-US" altLang="zh-CN" sz="2000" dirty="0" smtClean="0"/>
              <a:t>250ms-315ms</a:t>
            </a:r>
            <a:r>
              <a:rPr kumimoji="1" lang="zh-CN" altLang="en-US" sz="2000" dirty="0" smtClean="0"/>
              <a:t>。</a:t>
            </a:r>
            <a:endParaRPr kumimoji="1" lang="en-US" altLang="zh-CN"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2672696248"/>
              </p:ext>
            </p:extLst>
          </p:nvPr>
        </p:nvGraphicFramePr>
        <p:xfrm>
          <a:off x="1414686" y="2277666"/>
          <a:ext cx="8784978" cy="1143000"/>
        </p:xfrm>
        <a:graphic>
          <a:graphicData uri="http://schemas.openxmlformats.org/drawingml/2006/table">
            <a:tbl>
              <a:tblPr firstRow="1" bandRow="1">
                <a:tableStyleId>{5C22544A-7EE6-4342-B048-85BDC9FD1C3A}</a:tableStyleId>
              </a:tblPr>
              <a:tblGrid>
                <a:gridCol w="1464163"/>
                <a:gridCol w="1464163"/>
                <a:gridCol w="1464163"/>
                <a:gridCol w="1464163"/>
                <a:gridCol w="1464163"/>
                <a:gridCol w="1464163"/>
              </a:tblGrid>
              <a:tr h="0">
                <a:tc>
                  <a:txBody>
                    <a:bodyPr/>
                    <a:lstStyle/>
                    <a:p>
                      <a:r>
                        <a:rPr lang="zh-CN" altLang="en-US" dirty="0" smtClean="0"/>
                        <a:t>时间</a:t>
                      </a:r>
                      <a:r>
                        <a:rPr lang="en-US" altLang="zh-CN" dirty="0" smtClean="0"/>
                        <a:t>/</a:t>
                      </a:r>
                      <a:r>
                        <a:rPr lang="zh-CN" altLang="en-US" dirty="0" smtClean="0"/>
                        <a:t>数据</a:t>
                      </a:r>
                      <a:endParaRPr lang="zh-CN" altLang="en-US" dirty="0"/>
                    </a:p>
                  </a:txBody>
                  <a:tcPr/>
                </a:tc>
                <a:tc>
                  <a:txBody>
                    <a:bodyPr/>
                    <a:lstStyle/>
                    <a:p>
                      <a:r>
                        <a:rPr lang="en-US" altLang="zh-CN" dirty="0" smtClean="0"/>
                        <a:t>4kb</a:t>
                      </a:r>
                      <a:endParaRPr lang="zh-CN" altLang="en-US" dirty="0"/>
                    </a:p>
                  </a:txBody>
                  <a:tcPr/>
                </a:tc>
                <a:tc>
                  <a:txBody>
                    <a:bodyPr/>
                    <a:lstStyle/>
                    <a:p>
                      <a:r>
                        <a:rPr lang="en-US" altLang="zh-CN" dirty="0" smtClean="0"/>
                        <a:t>40kb</a:t>
                      </a:r>
                      <a:endParaRPr lang="zh-CN" altLang="en-US" dirty="0"/>
                    </a:p>
                  </a:txBody>
                  <a:tcPr/>
                </a:tc>
                <a:tc>
                  <a:txBody>
                    <a:bodyPr/>
                    <a:lstStyle/>
                    <a:p>
                      <a:r>
                        <a:rPr lang="en-US" altLang="zh-CN" dirty="0" smtClean="0"/>
                        <a:t>400kb</a:t>
                      </a:r>
                      <a:endParaRPr lang="zh-CN" altLang="en-US" dirty="0"/>
                    </a:p>
                  </a:txBody>
                  <a:tcPr/>
                </a:tc>
                <a:tc>
                  <a:txBody>
                    <a:bodyPr/>
                    <a:lstStyle/>
                    <a:p>
                      <a:r>
                        <a:rPr lang="en-US" altLang="zh-CN" dirty="0" smtClean="0"/>
                        <a:t>4000kb</a:t>
                      </a:r>
                      <a:endParaRPr lang="zh-CN" altLang="en-US" dirty="0"/>
                    </a:p>
                  </a:txBody>
                  <a:tcPr/>
                </a:tc>
                <a:tc>
                  <a:txBody>
                    <a:bodyPr/>
                    <a:lstStyle/>
                    <a:p>
                      <a:r>
                        <a:rPr lang="en-US" altLang="zh-CN" dirty="0" smtClean="0"/>
                        <a:t>4mb</a:t>
                      </a:r>
                      <a:endParaRPr lang="zh-CN" altLang="en-US" dirty="0"/>
                    </a:p>
                  </a:txBody>
                  <a:tcPr/>
                </a:tc>
              </a:tr>
              <a:tr h="0">
                <a:tc>
                  <a:txBody>
                    <a:bodyPr/>
                    <a:lstStyle/>
                    <a:p>
                      <a:r>
                        <a:rPr lang="zh-CN" altLang="en-US" dirty="0" smtClean="0"/>
                        <a:t>消耗时间</a:t>
                      </a:r>
                      <a:r>
                        <a:rPr lang="en-US" altLang="zh-CN" dirty="0" smtClean="0"/>
                        <a:t>(</a:t>
                      </a:r>
                      <a:r>
                        <a:rPr lang="en-US" altLang="zh-CN" dirty="0" err="1" smtClean="0"/>
                        <a:t>ms</a:t>
                      </a:r>
                      <a:r>
                        <a:rPr lang="en-US" altLang="zh-CN" dirty="0" smtClean="0"/>
                        <a:t>)</a:t>
                      </a:r>
                      <a:endParaRPr lang="zh-CN" altLang="en-US" dirty="0"/>
                    </a:p>
                  </a:txBody>
                  <a:tcPr/>
                </a:tc>
                <a:tc>
                  <a:txBody>
                    <a:bodyPr/>
                    <a:lstStyle/>
                    <a:p>
                      <a:r>
                        <a:rPr lang="zh-CN" altLang="zh-CN" dirty="0" smtClean="0"/>
                        <a:t>3</a:t>
                      </a:r>
                      <a:r>
                        <a:rPr lang="en-US" altLang="zh-CN" dirty="0" smtClean="0"/>
                        <a:t>5-60</a:t>
                      </a:r>
                      <a:endParaRPr lang="zh-CN" altLang="en-US" dirty="0"/>
                    </a:p>
                  </a:txBody>
                  <a:tcPr/>
                </a:tc>
                <a:tc>
                  <a:txBody>
                    <a:bodyPr/>
                    <a:lstStyle/>
                    <a:p>
                      <a:r>
                        <a:rPr lang="en-US" altLang="zh-CN" dirty="0" smtClean="0"/>
                        <a:t>46-70</a:t>
                      </a:r>
                      <a:endParaRPr lang="zh-CN" altLang="en-US" dirty="0"/>
                    </a:p>
                  </a:txBody>
                  <a:tcPr/>
                </a:tc>
                <a:tc>
                  <a:txBody>
                    <a:bodyPr/>
                    <a:lstStyle/>
                    <a:p>
                      <a:r>
                        <a:rPr lang="en-US" altLang="zh-CN" dirty="0" smtClean="0"/>
                        <a:t>68-94</a:t>
                      </a:r>
                      <a:endParaRPr lang="zh-CN" altLang="en-US" dirty="0"/>
                    </a:p>
                  </a:txBody>
                  <a:tcPr/>
                </a:tc>
                <a:tc>
                  <a:txBody>
                    <a:bodyPr/>
                    <a:lstStyle/>
                    <a:p>
                      <a:r>
                        <a:rPr lang="en-US" altLang="zh-CN" dirty="0" smtClean="0"/>
                        <a:t>279-315</a:t>
                      </a:r>
                      <a:endParaRPr lang="zh-CN" altLang="en-US" dirty="0"/>
                    </a:p>
                  </a:txBody>
                  <a:tcPr/>
                </a:tc>
                <a:tc>
                  <a:txBody>
                    <a:bodyPr/>
                    <a:lstStyle/>
                    <a:p>
                      <a:r>
                        <a:rPr lang="en-US" altLang="zh-CN" dirty="0" smtClean="0"/>
                        <a:t>295-785</a:t>
                      </a:r>
                      <a:endParaRPr lang="zh-CN" altLang="en-US" dirty="0"/>
                    </a:p>
                  </a:txBody>
                  <a:tcPr/>
                </a:tc>
              </a:tr>
            </a:tbl>
          </a:graphicData>
        </a:graphic>
      </p:graphicFrame>
      <p:sp>
        <p:nvSpPr>
          <p:cNvPr id="5" name="文本框 4"/>
          <p:cNvSpPr txBox="1"/>
          <p:nvPr/>
        </p:nvSpPr>
        <p:spPr>
          <a:xfrm>
            <a:off x="1198662" y="1629594"/>
            <a:ext cx="3416320" cy="415498"/>
          </a:xfrm>
          <a:prstGeom prst="rect">
            <a:avLst/>
          </a:prstGeom>
          <a:noFill/>
        </p:spPr>
        <p:txBody>
          <a:bodyPr wrap="none" rtlCol="0">
            <a:spAutoFit/>
          </a:bodyPr>
          <a:lstStyle/>
          <a:p>
            <a:r>
              <a:rPr kumimoji="1" lang="zh-CN" altLang="en-US" dirty="0" smtClean="0">
                <a:latin typeface="黑体"/>
                <a:ea typeface="黑体"/>
                <a:cs typeface="黑体"/>
              </a:rPr>
              <a:t>主应用与插件通信时间消耗</a:t>
            </a:r>
            <a:endParaRPr kumimoji="1" lang="zh-CN" altLang="en-US" dirty="0">
              <a:latin typeface="黑体"/>
              <a:ea typeface="黑体"/>
              <a:cs typeface="黑体"/>
            </a:endParaRPr>
          </a:p>
        </p:txBody>
      </p:sp>
      <p:sp>
        <p:nvSpPr>
          <p:cNvPr id="7" name="文本框 6"/>
          <p:cNvSpPr txBox="1"/>
          <p:nvPr/>
        </p:nvSpPr>
        <p:spPr>
          <a:xfrm>
            <a:off x="1198662" y="3645818"/>
            <a:ext cx="6340197" cy="3092129"/>
          </a:xfrm>
          <a:prstGeom prst="rect">
            <a:avLst/>
          </a:prstGeom>
          <a:noFill/>
        </p:spPr>
        <p:txBody>
          <a:bodyPr wrap="none" rtlCol="0">
            <a:spAutoFit/>
          </a:bodyPr>
          <a:lstStyle/>
          <a:p>
            <a:pPr>
              <a:lnSpc>
                <a:spcPct val="120000"/>
              </a:lnSpc>
            </a:pPr>
            <a:r>
              <a:rPr kumimoji="1" lang="en-US" altLang="zh-CN" dirty="0" smtClean="0">
                <a:latin typeface="黑体"/>
                <a:ea typeface="黑体"/>
                <a:cs typeface="黑体"/>
              </a:rPr>
              <a:t>Mac</a:t>
            </a:r>
            <a:r>
              <a:rPr kumimoji="1" lang="zh-CN" altLang="en-US" dirty="0" smtClean="0">
                <a:latin typeface="黑体"/>
                <a:ea typeface="黑体"/>
                <a:cs typeface="黑体"/>
              </a:rPr>
              <a:t>端接入情况：</a:t>
            </a:r>
            <a:endParaRPr kumimoji="1" lang="en-US" altLang="zh-CN" dirty="0" smtClean="0">
              <a:latin typeface="黑体"/>
              <a:ea typeface="黑体"/>
              <a:cs typeface="黑体"/>
            </a:endParaRPr>
          </a:p>
          <a:p>
            <a:pPr>
              <a:lnSpc>
                <a:spcPct val="120000"/>
              </a:lnSpc>
            </a:pPr>
            <a:r>
              <a:rPr kumimoji="1" lang="zh-CN" altLang="en-US" sz="2000" dirty="0" smtClean="0">
                <a:latin typeface="+mn-ea"/>
                <a:cs typeface="黑体"/>
              </a:rPr>
              <a:t>已接入试用：截图、图片查看器。</a:t>
            </a:r>
            <a:endParaRPr kumimoji="1" lang="en-US" altLang="zh-CN" sz="2000" dirty="0" smtClean="0">
              <a:latin typeface="+mn-ea"/>
              <a:cs typeface="黑体"/>
            </a:endParaRPr>
          </a:p>
          <a:p>
            <a:pPr>
              <a:lnSpc>
                <a:spcPct val="120000"/>
              </a:lnSpc>
            </a:pPr>
            <a:r>
              <a:rPr kumimoji="1" lang="zh-CN" altLang="en-US" sz="2000" dirty="0" smtClean="0">
                <a:latin typeface="+mn-ea"/>
                <a:cs typeface="黑体"/>
              </a:rPr>
              <a:t>规划接入：</a:t>
            </a:r>
            <a:r>
              <a:rPr kumimoji="1" lang="zh-CN" altLang="en-US" sz="2000" dirty="0">
                <a:latin typeface="+mn-ea"/>
                <a:cs typeface="黑体"/>
              </a:rPr>
              <a:t>表情</a:t>
            </a:r>
            <a:r>
              <a:rPr kumimoji="1" lang="zh-CN" altLang="en-US" sz="2000" dirty="0" smtClean="0">
                <a:latin typeface="+mn-ea"/>
                <a:cs typeface="黑体"/>
              </a:rPr>
              <a:t>管理器、</a:t>
            </a:r>
            <a:r>
              <a:rPr kumimoji="1" lang="en-US" altLang="zh-CN" sz="2000" dirty="0" smtClean="0">
                <a:latin typeface="+mn-ea"/>
                <a:cs typeface="黑体"/>
              </a:rPr>
              <a:t>DC</a:t>
            </a:r>
            <a:r>
              <a:rPr kumimoji="1" lang="zh-CN" altLang="en-US" sz="2000" dirty="0" smtClean="0">
                <a:latin typeface="+mn-ea"/>
                <a:cs typeface="黑体"/>
              </a:rPr>
              <a:t>打点数据、音视频</a:t>
            </a:r>
            <a:r>
              <a:rPr kumimoji="1" lang="zh-CN" altLang="en-US" sz="2000" dirty="0">
                <a:latin typeface="+mn-ea"/>
                <a:cs typeface="黑体"/>
              </a:rPr>
              <a:t>、</a:t>
            </a:r>
            <a:r>
              <a:rPr kumimoji="1" lang="zh-CN" altLang="en-US" sz="2000" dirty="0" smtClean="0">
                <a:latin typeface="+mn-ea"/>
                <a:cs typeface="黑体"/>
              </a:rPr>
              <a:t>保镖。</a:t>
            </a:r>
            <a:endParaRPr kumimoji="1" lang="en-US" altLang="zh-CN" sz="2000" dirty="0" smtClean="0">
              <a:latin typeface="+mn-ea"/>
              <a:cs typeface="黑体"/>
            </a:endParaRPr>
          </a:p>
          <a:p>
            <a:pPr>
              <a:lnSpc>
                <a:spcPct val="120000"/>
              </a:lnSpc>
            </a:pPr>
            <a:endParaRPr kumimoji="1" lang="en-US" altLang="zh-CN" dirty="0" smtClean="0">
              <a:latin typeface="黑体"/>
              <a:ea typeface="黑体"/>
              <a:cs typeface="黑体"/>
            </a:endParaRPr>
          </a:p>
          <a:p>
            <a:pPr>
              <a:lnSpc>
                <a:spcPct val="120000"/>
              </a:lnSpc>
            </a:pPr>
            <a:r>
              <a:rPr kumimoji="1" lang="zh-CN" altLang="en-US" dirty="0" smtClean="0">
                <a:latin typeface="黑体"/>
                <a:ea typeface="黑体"/>
                <a:cs typeface="黑体"/>
              </a:rPr>
              <a:t>分析：</a:t>
            </a:r>
            <a:endParaRPr kumimoji="1" lang="en-US" altLang="zh-CN" dirty="0" smtClean="0">
              <a:latin typeface="黑体"/>
              <a:ea typeface="黑体"/>
              <a:cs typeface="黑体"/>
            </a:endParaRPr>
          </a:p>
          <a:p>
            <a:pPr marL="342900" indent="-342900">
              <a:lnSpc>
                <a:spcPct val="120000"/>
              </a:lnSpc>
              <a:buFont typeface="Arial"/>
              <a:buChar char="•"/>
            </a:pPr>
            <a:r>
              <a:rPr kumimoji="1" lang="zh-CN" altLang="en-US" sz="2000" dirty="0">
                <a:latin typeface="+mn-ea"/>
                <a:cs typeface="黑体"/>
              </a:rPr>
              <a:t>插件启动与通信都是毫秒级的时间</a:t>
            </a:r>
            <a:r>
              <a:rPr kumimoji="1" lang="zh-CN" altLang="en-US" sz="2000" dirty="0" smtClean="0">
                <a:latin typeface="+mn-ea"/>
                <a:cs typeface="黑体"/>
              </a:rPr>
              <a:t>消耗。</a:t>
            </a:r>
          </a:p>
          <a:p>
            <a:pPr marL="342900" indent="-342900">
              <a:lnSpc>
                <a:spcPct val="120000"/>
              </a:lnSpc>
              <a:buFont typeface="Arial"/>
              <a:buChar char="•"/>
            </a:pPr>
            <a:r>
              <a:rPr kumimoji="1" lang="en-US" altLang="zh-CN" sz="2000" dirty="0" smtClean="0">
                <a:latin typeface="+mn-ea"/>
                <a:cs typeface="黑体"/>
              </a:rPr>
              <a:t>Mac</a:t>
            </a:r>
            <a:r>
              <a:rPr kumimoji="1" lang="zh-CN" altLang="en-US" sz="2000" dirty="0" smtClean="0">
                <a:latin typeface="+mn-ea"/>
                <a:cs typeface="黑体"/>
              </a:rPr>
              <a:t>端目前试用效果较好，还待接入更多确认。</a:t>
            </a:r>
            <a:endParaRPr kumimoji="1" lang="en-US" altLang="zh-CN" sz="2000" dirty="0" smtClean="0">
              <a:latin typeface="+mn-ea"/>
              <a:cs typeface="黑体"/>
            </a:endParaRPr>
          </a:p>
          <a:p>
            <a:pPr marL="342900" indent="-342900">
              <a:lnSpc>
                <a:spcPct val="120000"/>
              </a:lnSpc>
              <a:buFont typeface="Arial"/>
              <a:buChar char="•"/>
            </a:pPr>
            <a:r>
              <a:rPr kumimoji="1" lang="zh-CN" altLang="en-US" sz="2000" dirty="0" smtClean="0">
                <a:latin typeface="+mn-ea"/>
                <a:cs typeface="黑体"/>
              </a:rPr>
              <a:t>方</a:t>
            </a:r>
            <a:r>
              <a:rPr kumimoji="1" lang="zh-CN" altLang="en-US" sz="2000" dirty="0">
                <a:latin typeface="+mn-ea"/>
                <a:cs typeface="黑体"/>
              </a:rPr>
              <a:t>案具有多端复用可</a:t>
            </a:r>
            <a:r>
              <a:rPr kumimoji="1" lang="zh-CN" altLang="en-US" sz="2000" dirty="0" smtClean="0">
                <a:latin typeface="+mn-ea"/>
                <a:cs typeface="黑体"/>
              </a:rPr>
              <a:t>行性</a:t>
            </a:r>
            <a:endParaRPr kumimoji="1" lang="zh-CN" altLang="en-US" sz="2000" dirty="0">
              <a:latin typeface="+mn-ea"/>
              <a:cs typeface="黑体"/>
            </a:endParaRPr>
          </a:p>
        </p:txBody>
      </p:sp>
    </p:spTree>
    <p:extLst>
      <p:ext uri="{BB962C8B-B14F-4D97-AF65-F5344CB8AC3E}">
        <p14:creationId xmlns:p14="http://schemas.microsoft.com/office/powerpoint/2010/main" val="39470551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26654" y="2349674"/>
            <a:ext cx="3420380" cy="369332"/>
          </a:xfrm>
          <a:prstGeom prst="rect">
            <a:avLst/>
          </a:prstGeom>
          <a:noFill/>
        </p:spPr>
        <p:txBody>
          <a:bodyPr wrap="square" rtlCol="0">
            <a:spAutoFit/>
          </a:bodyPr>
          <a:lstStyle/>
          <a:p>
            <a:r>
              <a:rPr lang="zh-CN" altLang="en-US" sz="1800" spc="600" dirty="0" smtClean="0">
                <a:solidFill>
                  <a:schemeClr val="bg1"/>
                </a:solidFill>
                <a:latin typeface="微软雅黑" panose="020B0503020204020204" pitchFamily="34" charset="-122"/>
                <a:ea typeface="微软雅黑" panose="020B0503020204020204" pitchFamily="34" charset="-122"/>
              </a:rPr>
              <a:t>点击此处加入副标题</a:t>
            </a:r>
            <a:endParaRPr lang="zh-CN" altLang="en-US" sz="1800" spc="6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flipV="1">
            <a:off x="1234666" y="2205658"/>
            <a:ext cx="32403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文本框 57">
            <a:extLst>
              <a:ext uri="{FF2B5EF4-FFF2-40B4-BE49-F238E27FC236}">
                <a16:creationId xmlns="" xmlns:a16="http://schemas.microsoft.com/office/drawing/2014/main" id="{7800F960-60A1-48EA-BE1D-464F9DE9EAF1}"/>
              </a:ext>
            </a:extLst>
          </p:cNvPr>
          <p:cNvSpPr txBox="1"/>
          <p:nvPr/>
        </p:nvSpPr>
        <p:spPr>
          <a:xfrm>
            <a:off x="262558" y="117426"/>
            <a:ext cx="3528392" cy="400110"/>
          </a:xfrm>
          <a:prstGeom prst="rect">
            <a:avLst/>
          </a:prstGeom>
          <a:noFill/>
          <a:effectLst/>
        </p:spPr>
        <p:txBody>
          <a:bodyPr wrap="square" rtlCol="0">
            <a:spAutoFit/>
          </a:bodyPr>
          <a:lstStyle/>
          <a:p>
            <a:r>
              <a:rPr lang="zh-CN" altLang="en-US" sz="2000" spc="300" dirty="0" smtClean="0">
                <a:solidFill>
                  <a:schemeClr val="bg1"/>
                </a:solidFill>
                <a:latin typeface="微软雅黑" panose="020B0503020204020204" pitchFamily="34" charset="-122"/>
                <a:ea typeface="微软雅黑" panose="020B0503020204020204" pitchFamily="34" charset="-122"/>
                <a:cs typeface="+mn-ea"/>
                <a:sym typeface="+mn-lt"/>
              </a:rPr>
              <a:t>目录</a:t>
            </a:r>
            <a:endParaRPr lang="zh-CN" altLang="en-US" sz="2000" spc="3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23" name="组 22"/>
          <p:cNvGrpSpPr/>
          <p:nvPr/>
        </p:nvGrpSpPr>
        <p:grpSpPr>
          <a:xfrm>
            <a:off x="3070870" y="1639818"/>
            <a:ext cx="5400600" cy="493832"/>
            <a:chOff x="3070870" y="1639818"/>
            <a:chExt cx="5400600" cy="493832"/>
          </a:xfrm>
        </p:grpSpPr>
        <p:sp>
          <p:nvSpPr>
            <p:cNvPr id="24" name="TextBox 11"/>
            <p:cNvSpPr txBox="1"/>
            <p:nvPr/>
          </p:nvSpPr>
          <p:spPr>
            <a:xfrm>
              <a:off x="3070870" y="1639818"/>
              <a:ext cx="4214842" cy="415498"/>
            </a:xfrm>
            <a:prstGeom prst="rect">
              <a:avLst/>
            </a:prstGeom>
            <a:noFill/>
          </p:spPr>
          <p:txBody>
            <a:bodyPr wrap="square" rtlCol="0">
              <a:spAutoFit/>
            </a:bodyPr>
            <a:lstStyle/>
            <a:p>
              <a:r>
                <a:rPr lang="en-US" altLang="zh-CN" b="1" dirty="0" smtClean="0">
                  <a:solidFill>
                    <a:srgbClr val="7F7F7F"/>
                  </a:solidFill>
                </a:rPr>
                <a:t>1   </a:t>
              </a:r>
              <a:r>
                <a:rPr lang="zh-CN" altLang="en-US" b="1" dirty="0" smtClean="0">
                  <a:solidFill>
                    <a:srgbClr val="7F7F7F"/>
                  </a:solidFill>
                </a:rPr>
                <a:t>工作历程</a:t>
              </a:r>
              <a:endParaRPr lang="zh-CN" altLang="en-US" b="1" dirty="0">
                <a:solidFill>
                  <a:srgbClr val="7F7F7F"/>
                </a:solidFill>
              </a:endParaRPr>
            </a:p>
          </p:txBody>
        </p:sp>
        <p:cxnSp>
          <p:nvCxnSpPr>
            <p:cNvPr id="25" name="Straight Connector 12"/>
            <p:cNvCxnSpPr/>
            <p:nvPr/>
          </p:nvCxnSpPr>
          <p:spPr>
            <a:xfrm>
              <a:off x="3094810" y="2072472"/>
              <a:ext cx="5376660" cy="61178"/>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 29"/>
          <p:cNvGrpSpPr/>
          <p:nvPr/>
        </p:nvGrpSpPr>
        <p:grpSpPr>
          <a:xfrm>
            <a:off x="3070870" y="2996649"/>
            <a:ext cx="5376660" cy="434242"/>
            <a:chOff x="3094810" y="2854264"/>
            <a:chExt cx="4572032" cy="434242"/>
          </a:xfrm>
        </p:grpSpPr>
        <p:sp>
          <p:nvSpPr>
            <p:cNvPr id="31" name="TextBox 13"/>
            <p:cNvSpPr txBox="1"/>
            <p:nvPr/>
          </p:nvSpPr>
          <p:spPr>
            <a:xfrm>
              <a:off x="3116358" y="2854264"/>
              <a:ext cx="4214842" cy="415498"/>
            </a:xfrm>
            <a:prstGeom prst="rect">
              <a:avLst/>
            </a:prstGeom>
            <a:noFill/>
          </p:spPr>
          <p:txBody>
            <a:bodyPr wrap="square" rtlCol="0">
              <a:spAutoFit/>
            </a:bodyPr>
            <a:lstStyle/>
            <a:p>
              <a:r>
                <a:rPr lang="en-US" altLang="zh-CN" b="1" dirty="0" smtClean="0">
                  <a:solidFill>
                    <a:schemeClr val="tx1">
                      <a:lumMod val="50000"/>
                      <a:lumOff val="50000"/>
                    </a:schemeClr>
                  </a:solidFill>
                </a:rPr>
                <a:t>2   </a:t>
              </a:r>
              <a:r>
                <a:rPr lang="zh-CN" altLang="en-US" b="1" dirty="0" smtClean="0">
                  <a:solidFill>
                    <a:schemeClr val="tx1">
                      <a:lumMod val="50000"/>
                      <a:lumOff val="50000"/>
                    </a:schemeClr>
                  </a:solidFill>
                </a:rPr>
                <a:t>述职内容（</a:t>
              </a:r>
              <a:r>
                <a:rPr lang="en-US" altLang="zh-CN" dirty="0">
                  <a:solidFill>
                    <a:schemeClr val="tx1">
                      <a:lumMod val="50000"/>
                      <a:lumOff val="50000"/>
                    </a:schemeClr>
                  </a:solidFill>
                </a:rPr>
                <a:t>Mac</a:t>
              </a:r>
              <a:r>
                <a:rPr lang="zh-CN" altLang="en-US" b="1" dirty="0">
                  <a:solidFill>
                    <a:schemeClr val="tx1">
                      <a:lumMod val="50000"/>
                      <a:lumOff val="50000"/>
                    </a:schemeClr>
                  </a:solidFill>
                </a:rPr>
                <a:t>旺旺</a:t>
              </a:r>
              <a:r>
                <a:rPr lang="en-US" altLang="zh-CN" dirty="0">
                  <a:solidFill>
                    <a:schemeClr val="tx1">
                      <a:lumMod val="50000"/>
                      <a:lumOff val="50000"/>
                    </a:schemeClr>
                  </a:solidFill>
                </a:rPr>
                <a:t>&amp;</a:t>
              </a:r>
              <a:r>
                <a:rPr lang="zh-CN" altLang="en-US" b="1" dirty="0">
                  <a:solidFill>
                    <a:schemeClr val="tx1">
                      <a:lumMod val="50000"/>
                      <a:lumOff val="50000"/>
                    </a:schemeClr>
                  </a:solidFill>
                </a:rPr>
                <a:t>千</a:t>
              </a:r>
              <a:r>
                <a:rPr lang="zh-CN" altLang="en-US" b="1" dirty="0" smtClean="0">
                  <a:solidFill>
                    <a:schemeClr val="tx1">
                      <a:lumMod val="50000"/>
                      <a:lumOff val="50000"/>
                    </a:schemeClr>
                  </a:solidFill>
                </a:rPr>
                <a:t>牛的重构）</a:t>
              </a:r>
              <a:endParaRPr lang="zh-CN" altLang="en-US" dirty="0">
                <a:solidFill>
                  <a:schemeClr val="tx1">
                    <a:lumMod val="50000"/>
                    <a:lumOff val="50000"/>
                  </a:schemeClr>
                </a:solidFill>
              </a:endParaRPr>
            </a:p>
          </p:txBody>
        </p:sp>
        <p:cxnSp>
          <p:nvCxnSpPr>
            <p:cNvPr id="32" name="Straight Connector 17"/>
            <p:cNvCxnSpPr/>
            <p:nvPr/>
          </p:nvCxnSpPr>
          <p:spPr>
            <a:xfrm>
              <a:off x="3094810" y="3286918"/>
              <a:ext cx="4572032" cy="1588"/>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 32"/>
          <p:cNvGrpSpPr/>
          <p:nvPr/>
        </p:nvGrpSpPr>
        <p:grpSpPr>
          <a:xfrm>
            <a:off x="3070870" y="4293890"/>
            <a:ext cx="5400600" cy="441204"/>
            <a:chOff x="3094810" y="4068710"/>
            <a:chExt cx="4615684" cy="441204"/>
          </a:xfrm>
        </p:grpSpPr>
        <p:sp>
          <p:nvSpPr>
            <p:cNvPr id="34" name="TextBox 14"/>
            <p:cNvSpPr txBox="1"/>
            <p:nvPr/>
          </p:nvSpPr>
          <p:spPr>
            <a:xfrm>
              <a:off x="3116358" y="4068710"/>
              <a:ext cx="4214842" cy="415498"/>
            </a:xfrm>
            <a:prstGeom prst="rect">
              <a:avLst/>
            </a:prstGeom>
            <a:noFill/>
          </p:spPr>
          <p:txBody>
            <a:bodyPr wrap="square" rtlCol="0">
              <a:spAutoFit/>
            </a:bodyPr>
            <a:lstStyle/>
            <a:p>
              <a:r>
                <a:rPr lang="en-US" altLang="zh-CN" b="1" dirty="0" smtClean="0"/>
                <a:t>3   </a:t>
              </a:r>
              <a:r>
                <a:rPr lang="zh-CN" altLang="en-US" b="1" dirty="0" smtClean="0"/>
                <a:t>优势与未来规划</a:t>
              </a:r>
              <a:endParaRPr lang="zh-CN" altLang="en-US" b="1" dirty="0"/>
            </a:p>
          </p:txBody>
        </p:sp>
        <p:cxnSp>
          <p:nvCxnSpPr>
            <p:cNvPr id="35" name="Straight Connector 18"/>
            <p:cNvCxnSpPr/>
            <p:nvPr/>
          </p:nvCxnSpPr>
          <p:spPr>
            <a:xfrm>
              <a:off x="3094810" y="4501364"/>
              <a:ext cx="4615684" cy="855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5893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优势</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22598" y="1197032"/>
            <a:ext cx="10369152" cy="4589718"/>
          </a:xfrm>
          <a:prstGeom prst="rect">
            <a:avLst/>
          </a:prstGeom>
        </p:spPr>
        <p:txBody>
          <a:bodyPr wrap="square">
            <a:spAutoFit/>
          </a:bodyPr>
          <a:lstStyle/>
          <a:p>
            <a:pPr>
              <a:lnSpc>
                <a:spcPct val="150000"/>
              </a:lnSpc>
            </a:pPr>
            <a:r>
              <a:rPr lang="en-US" altLang="zh-CN" dirty="0"/>
              <a:t>1</a:t>
            </a:r>
            <a:r>
              <a:rPr lang="zh-CN" altLang="en-US" dirty="0"/>
              <a:t>、</a:t>
            </a:r>
            <a:r>
              <a:rPr lang="zh-CN" altLang="en-US" b="1" dirty="0">
                <a:solidFill>
                  <a:srgbClr val="FF0000"/>
                </a:solidFill>
              </a:rPr>
              <a:t>项目推动与管理能力</a:t>
            </a:r>
            <a:r>
              <a:rPr lang="zh-CN" altLang="en-US" dirty="0">
                <a:solidFill>
                  <a:srgbClr val="FF0000"/>
                </a:solidFill>
              </a:rPr>
              <a:t>：</a:t>
            </a:r>
            <a:r>
              <a:rPr lang="zh-CN" altLang="en-US" dirty="0"/>
              <a:t>项目设计、任务分解、进度控制、</a:t>
            </a:r>
            <a:r>
              <a:rPr lang="zh-CN" altLang="en-US" dirty="0" smtClean="0"/>
              <a:t>多方协调。能够负责复杂项目</a:t>
            </a:r>
            <a:r>
              <a:rPr lang="zh-CN" altLang="en-US" dirty="0"/>
              <a:t>。</a:t>
            </a:r>
            <a:r>
              <a:rPr lang="zh-CN" altLang="en-US" dirty="0" smtClean="0"/>
              <a:t>先后共负责过“移动直播项目</a:t>
            </a:r>
            <a:r>
              <a:rPr lang="zh-CN" altLang="zh-CN" dirty="0" smtClean="0"/>
              <a:t>”</a:t>
            </a:r>
            <a:r>
              <a:rPr lang="zh-CN" altLang="en-US" dirty="0" smtClean="0"/>
              <a:t>、</a:t>
            </a:r>
            <a:r>
              <a:rPr lang="zh-CN" altLang="zh-CN" dirty="0"/>
              <a:t>“</a:t>
            </a:r>
            <a:r>
              <a:rPr lang="en-US" altLang="zh-CN" dirty="0" smtClean="0"/>
              <a:t>Mac</a:t>
            </a:r>
            <a:r>
              <a:rPr lang="zh-CN" altLang="en-US" dirty="0" smtClean="0"/>
              <a:t>旺旺</a:t>
            </a:r>
            <a:r>
              <a:rPr lang="en-US" altLang="zh-CN" dirty="0" smtClean="0"/>
              <a:t>&amp;</a:t>
            </a:r>
            <a:r>
              <a:rPr lang="zh-CN" altLang="en-US" dirty="0" smtClean="0"/>
              <a:t>千牛重构项目”。</a:t>
            </a:r>
          </a:p>
          <a:p>
            <a:endParaRPr lang="zh-CN" altLang="en-US" dirty="0"/>
          </a:p>
          <a:p>
            <a:pPr>
              <a:lnSpc>
                <a:spcPct val="150000"/>
              </a:lnSpc>
            </a:pPr>
            <a:r>
              <a:rPr lang="en-US" altLang="zh-CN" dirty="0"/>
              <a:t>2</a:t>
            </a:r>
            <a:r>
              <a:rPr lang="zh-CN" altLang="en-US" dirty="0"/>
              <a:t>、</a:t>
            </a:r>
            <a:r>
              <a:rPr lang="zh-CN" altLang="en-US" b="1" dirty="0">
                <a:solidFill>
                  <a:srgbClr val="FF0000"/>
                </a:solidFill>
              </a:rPr>
              <a:t>多技术栈能力</a:t>
            </a:r>
            <a:r>
              <a:rPr lang="zh-CN" altLang="en-US" dirty="0" smtClean="0">
                <a:solidFill>
                  <a:srgbClr val="FF0000"/>
                </a:solidFill>
              </a:rPr>
              <a:t>：</a:t>
            </a:r>
            <a:r>
              <a:rPr lang="en-US" altLang="zh-CN" dirty="0" err="1" smtClean="0"/>
              <a:t>ios</a:t>
            </a:r>
            <a:r>
              <a:rPr lang="zh-CN" altLang="zh-CN" dirty="0" smtClean="0"/>
              <a:t>、</a:t>
            </a:r>
            <a:r>
              <a:rPr lang="en-US" altLang="zh-CN" dirty="0" smtClean="0"/>
              <a:t>mac</a:t>
            </a:r>
            <a:r>
              <a:rPr lang="zh-CN" altLang="en-US" dirty="0" smtClean="0"/>
              <a:t>、</a:t>
            </a:r>
            <a:r>
              <a:rPr lang="en-US" altLang="zh-CN" dirty="0" err="1" smtClean="0"/>
              <a:t>c++</a:t>
            </a:r>
            <a:r>
              <a:rPr lang="zh-CN" altLang="en-US" dirty="0" smtClean="0"/>
              <a:t>开发技术积累。在混语言项</a:t>
            </a:r>
            <a:r>
              <a:rPr lang="zh-CN" altLang="en-US" dirty="0"/>
              <a:t>目开发中拥有特有优势，能够很好的协调各个分层</a:t>
            </a:r>
            <a:r>
              <a:rPr lang="zh-CN" altLang="en-US" dirty="0" smtClean="0"/>
              <a:t>的对接设计。</a:t>
            </a:r>
          </a:p>
          <a:p>
            <a:endParaRPr lang="zh-CN" altLang="en-US" dirty="0"/>
          </a:p>
          <a:p>
            <a:pPr>
              <a:lnSpc>
                <a:spcPct val="150000"/>
              </a:lnSpc>
            </a:pPr>
            <a:r>
              <a:rPr lang="en-US" altLang="zh-CN" dirty="0"/>
              <a:t>3</a:t>
            </a:r>
            <a:r>
              <a:rPr lang="zh-CN" altLang="en-US" dirty="0" smtClean="0"/>
              <a:t>、</a:t>
            </a:r>
            <a:r>
              <a:rPr lang="zh-CN" altLang="en-US" b="1" dirty="0" smtClean="0">
                <a:solidFill>
                  <a:srgbClr val="FF0000"/>
                </a:solidFill>
              </a:rPr>
              <a:t>技术创新与影响力：</a:t>
            </a:r>
            <a:r>
              <a:rPr lang="zh-CN" altLang="en-US" b="1" dirty="0" smtClean="0"/>
              <a:t>输出专利一份，</a:t>
            </a:r>
            <a:r>
              <a:rPr lang="en-US" altLang="zh-CN" b="1" dirty="0" smtClean="0"/>
              <a:t>mac</a:t>
            </a:r>
            <a:r>
              <a:rPr lang="zh-CN" altLang="en-US" b="1" dirty="0" smtClean="0"/>
              <a:t>技术栈组内分享，以及集团</a:t>
            </a:r>
            <a:r>
              <a:rPr lang="en-US" altLang="zh-CN" b="1" dirty="0" smtClean="0"/>
              <a:t>PC</a:t>
            </a:r>
            <a:r>
              <a:rPr lang="zh-CN" altLang="en-US" b="1" dirty="0" smtClean="0"/>
              <a:t>端分享一次。</a:t>
            </a:r>
          </a:p>
          <a:p>
            <a:pPr>
              <a:lnSpc>
                <a:spcPct val="150000"/>
              </a:lnSpc>
            </a:pPr>
            <a:r>
              <a:rPr lang="zh-CN" altLang="en-US" b="1" dirty="0" smtClean="0"/>
              <a:t>同时输出</a:t>
            </a:r>
            <a:r>
              <a:rPr lang="zh-CN" altLang="en-US" dirty="0" smtClean="0"/>
              <a:t>多个</a:t>
            </a:r>
            <a:r>
              <a:rPr lang="en-US" altLang="zh-CN" dirty="0"/>
              <a:t>Mac</a:t>
            </a:r>
            <a:r>
              <a:rPr lang="zh-CN" altLang="en-US" dirty="0"/>
              <a:t>端技术组件</a:t>
            </a:r>
            <a:r>
              <a:rPr lang="zh-CN" altLang="en-US" dirty="0" smtClean="0"/>
              <a:t>。包括</a:t>
            </a:r>
            <a:r>
              <a:rPr lang="zh-CN" altLang="en-US" dirty="0"/>
              <a:t>：截图组件</a:t>
            </a:r>
            <a:r>
              <a:rPr lang="zh-CN" altLang="en-US" dirty="0" smtClean="0"/>
              <a:t>、</a:t>
            </a:r>
            <a:r>
              <a:rPr lang="en-US" altLang="zh-CN" dirty="0" smtClean="0"/>
              <a:t>Native</a:t>
            </a:r>
            <a:r>
              <a:rPr lang="zh-CN" altLang="en-US" dirty="0" smtClean="0"/>
              <a:t>插件体系、黑盒</a:t>
            </a:r>
            <a:r>
              <a:rPr lang="zh-CN" altLang="en-US" dirty="0"/>
              <a:t>界面工具</a:t>
            </a:r>
            <a:r>
              <a:rPr lang="en-US" altLang="zh-CN" dirty="0" err="1"/>
              <a:t>flyUI</a:t>
            </a:r>
            <a:r>
              <a:rPr lang="zh-CN" altLang="en-US" dirty="0"/>
              <a:t>、图片查看器、公共界面库、多</a:t>
            </a:r>
            <a:r>
              <a:rPr lang="en-US" altLang="zh-CN" dirty="0"/>
              <a:t>tab</a:t>
            </a:r>
            <a:r>
              <a:rPr lang="zh-CN" altLang="en-US" dirty="0"/>
              <a:t>拖动组件。</a:t>
            </a:r>
            <a:r>
              <a:rPr lang="zh-CN" altLang="en-US" dirty="0">
                <a:solidFill>
                  <a:srgbClr val="FF0000"/>
                </a:solidFill>
              </a:rPr>
              <a:t>其中钉钉使用了“截图组件</a:t>
            </a:r>
            <a:r>
              <a:rPr lang="zh-CN" altLang="en-US" dirty="0" smtClean="0">
                <a:solidFill>
                  <a:srgbClr val="FF0000"/>
                </a:solidFill>
              </a:rPr>
              <a:t>”、</a:t>
            </a:r>
            <a:r>
              <a:rPr lang="zh-CN" altLang="zh-CN" dirty="0" smtClean="0">
                <a:solidFill>
                  <a:srgbClr val="FF0000"/>
                </a:solidFill>
              </a:rPr>
              <a:t>“</a:t>
            </a:r>
            <a:r>
              <a:rPr lang="en-US" altLang="zh-CN" dirty="0" smtClean="0">
                <a:solidFill>
                  <a:srgbClr val="FF0000"/>
                </a:solidFill>
              </a:rPr>
              <a:t>Native</a:t>
            </a:r>
            <a:r>
              <a:rPr lang="zh-CN" altLang="en-US" dirty="0" smtClean="0">
                <a:solidFill>
                  <a:srgbClr val="FF0000"/>
                </a:solidFill>
              </a:rPr>
              <a:t>插件体系”并参与共</a:t>
            </a:r>
            <a:r>
              <a:rPr lang="zh-CN" altLang="en-US" dirty="0">
                <a:solidFill>
                  <a:srgbClr val="FF0000"/>
                </a:solidFill>
              </a:rPr>
              <a:t>建</a:t>
            </a:r>
            <a:r>
              <a:rPr lang="zh-CN" altLang="en-US" dirty="0" smtClean="0"/>
              <a:t>。</a:t>
            </a:r>
          </a:p>
        </p:txBody>
      </p:sp>
    </p:spTree>
    <p:extLst>
      <p:ext uri="{BB962C8B-B14F-4D97-AF65-F5344CB8AC3E}">
        <p14:creationId xmlns:p14="http://schemas.microsoft.com/office/powerpoint/2010/main" val="28353270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未来规划</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342678" y="765498"/>
            <a:ext cx="9315371" cy="1377813"/>
          </a:xfrm>
          <a:prstGeom prst="rect">
            <a:avLst/>
          </a:prstGeom>
          <a:noFill/>
        </p:spPr>
        <p:txBody>
          <a:bodyPr wrap="none" rtlCol="0">
            <a:spAutoFit/>
          </a:bodyPr>
          <a:lstStyle/>
          <a:p>
            <a:pPr>
              <a:lnSpc>
                <a:spcPct val="120000"/>
              </a:lnSpc>
            </a:pPr>
            <a:r>
              <a:rPr kumimoji="1" lang="zh-CN" altLang="en-US" dirty="0" smtClean="0">
                <a:latin typeface="黑体"/>
                <a:ea typeface="黑体"/>
                <a:cs typeface="黑体"/>
              </a:rPr>
              <a:t>提升点</a:t>
            </a:r>
          </a:p>
          <a:p>
            <a:pPr marL="342900" indent="-342900">
              <a:lnSpc>
                <a:spcPct val="150000"/>
              </a:lnSpc>
              <a:buFont typeface="Arial"/>
              <a:buChar char="•"/>
            </a:pPr>
            <a:r>
              <a:rPr kumimoji="1" lang="zh-CN" altLang="en-US" sz="2000" dirty="0" smtClean="0"/>
              <a:t>深入了解淘宝业务：探索如何为商家提供更好运营店铺的工具与服务。</a:t>
            </a:r>
          </a:p>
          <a:p>
            <a:pPr marL="342900" indent="-342900">
              <a:lnSpc>
                <a:spcPct val="150000"/>
              </a:lnSpc>
              <a:buFont typeface="Arial"/>
              <a:buChar char="•"/>
            </a:pPr>
            <a:r>
              <a:rPr kumimoji="1" lang="zh-CN" altLang="en-US" sz="2000" dirty="0" smtClean="0"/>
              <a:t>全栈技术学习</a:t>
            </a:r>
            <a:r>
              <a:rPr kumimoji="1" lang="zh-CN" altLang="en-US" sz="2000" dirty="0"/>
              <a:t>：</a:t>
            </a:r>
            <a:r>
              <a:rPr kumimoji="1" lang="zh-CN" altLang="en-US" sz="2000" dirty="0" smtClean="0"/>
              <a:t>从技术的广度与深度视角，探索技术能为产品带来的业务价值。</a:t>
            </a:r>
            <a:endParaRPr kumimoji="1" lang="zh-CN" altLang="en-US" sz="2000" dirty="0"/>
          </a:p>
        </p:txBody>
      </p:sp>
      <p:sp>
        <p:nvSpPr>
          <p:cNvPr id="4" name="文本框 3"/>
          <p:cNvSpPr txBox="1"/>
          <p:nvPr/>
        </p:nvSpPr>
        <p:spPr>
          <a:xfrm>
            <a:off x="1342678" y="2349674"/>
            <a:ext cx="9225602" cy="3924151"/>
          </a:xfrm>
          <a:prstGeom prst="rect">
            <a:avLst/>
          </a:prstGeom>
          <a:noFill/>
        </p:spPr>
        <p:txBody>
          <a:bodyPr wrap="none" rtlCol="0">
            <a:spAutoFit/>
          </a:bodyPr>
          <a:lstStyle/>
          <a:p>
            <a:r>
              <a:rPr kumimoji="1" lang="zh-CN" altLang="en-US" dirty="0" smtClean="0">
                <a:latin typeface="黑体"/>
                <a:ea typeface="黑体"/>
                <a:cs typeface="黑体"/>
              </a:rPr>
              <a:t>未来规划</a:t>
            </a:r>
            <a:endParaRPr kumimoji="1" lang="zh-CN" altLang="en-US" dirty="0" smtClean="0"/>
          </a:p>
          <a:p>
            <a:pPr marL="342900" indent="-342900">
              <a:lnSpc>
                <a:spcPct val="120000"/>
              </a:lnSpc>
              <a:buFont typeface="Arial"/>
              <a:buChar char="•"/>
            </a:pPr>
            <a:r>
              <a:rPr kumimoji="1" lang="en-US" altLang="zh-CN" sz="2000" dirty="0" smtClean="0"/>
              <a:t>Mac</a:t>
            </a:r>
            <a:r>
              <a:rPr kumimoji="1" lang="zh-CN" altLang="en-US" sz="2000" dirty="0" smtClean="0"/>
              <a:t>千牛业务</a:t>
            </a:r>
            <a:r>
              <a:rPr kumimoji="1" lang="zh-CN" altLang="en-US" sz="2000" dirty="0"/>
              <a:t>:</a:t>
            </a:r>
            <a:r>
              <a:rPr kumimoji="1" lang="zh-CN" altLang="en-US" sz="2000" dirty="0" smtClean="0"/>
              <a:t>发展</a:t>
            </a:r>
            <a:r>
              <a:rPr kumimoji="1" lang="en-US" altLang="zh-CN" sz="2000" dirty="0" smtClean="0"/>
              <a:t>win</a:t>
            </a:r>
            <a:r>
              <a:rPr kumimoji="1" lang="zh-CN" altLang="en-US" sz="2000" dirty="0" smtClean="0"/>
              <a:t>端开发为多端开发，成立</a:t>
            </a:r>
            <a:r>
              <a:rPr kumimoji="1" lang="en-US" altLang="zh-CN" sz="2000" dirty="0" smtClean="0"/>
              <a:t>Mac</a:t>
            </a:r>
            <a:r>
              <a:rPr kumimoji="1" lang="zh-CN" altLang="en-US" sz="2000" dirty="0" smtClean="0"/>
              <a:t>千牛虚拟小团队。</a:t>
            </a:r>
          </a:p>
          <a:p>
            <a:pPr>
              <a:lnSpc>
                <a:spcPct val="120000"/>
              </a:lnSpc>
            </a:pPr>
            <a:r>
              <a:rPr kumimoji="1" lang="zh-CN" altLang="en-US" sz="2000" dirty="0" smtClean="0"/>
              <a:t>针对</a:t>
            </a:r>
            <a:r>
              <a:rPr kumimoji="1" lang="en-US" altLang="zh-CN" sz="2000" dirty="0" smtClean="0"/>
              <a:t>Mac</a:t>
            </a:r>
            <a:r>
              <a:rPr kumimoji="1" lang="zh-CN" altLang="en-US" sz="2000" dirty="0" smtClean="0"/>
              <a:t>千牛的业务场景，为商家提供高诉求的功能。</a:t>
            </a:r>
          </a:p>
          <a:p>
            <a:pPr>
              <a:lnSpc>
                <a:spcPct val="120000"/>
              </a:lnSpc>
            </a:pPr>
            <a:r>
              <a:rPr kumimoji="1" lang="zh-CN" altLang="en-US" sz="2000" dirty="0" smtClean="0"/>
              <a:t>如：联系人打标、创建任务、交易</a:t>
            </a:r>
            <a:r>
              <a:rPr kumimoji="1" lang="en-US" altLang="zh-CN" sz="2000" dirty="0" smtClean="0"/>
              <a:t>/</a:t>
            </a:r>
            <a:r>
              <a:rPr kumimoji="1" lang="zh-CN" altLang="en-US" sz="2000" dirty="0" smtClean="0"/>
              <a:t>客服数据窗体透出。</a:t>
            </a:r>
          </a:p>
          <a:p>
            <a:endParaRPr kumimoji="1" lang="zh-CN" altLang="en-US" sz="2000" dirty="0"/>
          </a:p>
          <a:p>
            <a:pPr marL="342900" indent="-342900">
              <a:lnSpc>
                <a:spcPct val="120000"/>
              </a:lnSpc>
              <a:buFont typeface="Arial"/>
              <a:buChar char="•"/>
            </a:pPr>
            <a:r>
              <a:rPr kumimoji="1" lang="en-US" altLang="zh-CN" sz="2000" dirty="0" err="1"/>
              <a:t>PC&amp;Mac</a:t>
            </a:r>
            <a:r>
              <a:rPr kumimoji="1" lang="zh-CN" altLang="en-US" sz="2000" dirty="0"/>
              <a:t>淘宝小程序：探索淘宝小程序对于商家端在</a:t>
            </a:r>
            <a:r>
              <a:rPr kumimoji="1" lang="en-US" altLang="zh-CN" sz="2000" dirty="0"/>
              <a:t>PC</a:t>
            </a:r>
            <a:r>
              <a:rPr kumimoji="1" lang="zh-CN" altLang="en-US" sz="2000" dirty="0"/>
              <a:t>场景的业务价值，</a:t>
            </a:r>
          </a:p>
          <a:p>
            <a:pPr>
              <a:lnSpc>
                <a:spcPct val="120000"/>
              </a:lnSpc>
            </a:pPr>
            <a:r>
              <a:rPr kumimoji="1" lang="zh-CN" altLang="en-US" sz="2000" dirty="0"/>
              <a:t>通过小程序，</a:t>
            </a:r>
            <a:r>
              <a:rPr kumimoji="1" lang="zh-CN" altLang="en-US" sz="2000" dirty="0" smtClean="0"/>
              <a:t>向商家提供</a:t>
            </a:r>
            <a:r>
              <a:rPr kumimoji="1" lang="zh-CN" altLang="en-US" sz="2000" dirty="0"/>
              <a:t>更</a:t>
            </a:r>
            <a:r>
              <a:rPr kumimoji="1" lang="zh-CN" altLang="en-US" sz="2000" dirty="0" smtClean="0"/>
              <a:t>多更好的服务工具。</a:t>
            </a:r>
          </a:p>
          <a:p>
            <a:endParaRPr kumimoji="1" lang="zh-CN" altLang="en-US" sz="2000" dirty="0"/>
          </a:p>
          <a:p>
            <a:pPr marL="342900" indent="-342900">
              <a:lnSpc>
                <a:spcPct val="120000"/>
              </a:lnSpc>
              <a:buFont typeface="Arial"/>
              <a:buChar char="•"/>
            </a:pPr>
            <a:r>
              <a:rPr kumimoji="1" lang="zh-CN" altLang="en-US" sz="2000" dirty="0">
                <a:solidFill>
                  <a:srgbClr val="000000"/>
                </a:solidFill>
              </a:rPr>
              <a:t>跨端技术建设：</a:t>
            </a:r>
            <a:r>
              <a:rPr kumimoji="1" lang="zh-CN" altLang="en-US" sz="2000" dirty="0"/>
              <a:t>解决跨平台</a:t>
            </a:r>
            <a:r>
              <a:rPr kumimoji="1" lang="en-US" altLang="zh-CN" sz="2000" dirty="0"/>
              <a:t>SDK</a:t>
            </a:r>
            <a:r>
              <a:rPr kumimoji="1" lang="zh-CN" altLang="en-US" sz="2000" dirty="0"/>
              <a:t>升级带来的多平台语言封装层代码的人力浪费</a:t>
            </a:r>
            <a:r>
              <a:rPr kumimoji="1" lang="zh-CN" altLang="en-US" sz="2000" dirty="0" smtClean="0"/>
              <a:t>，</a:t>
            </a:r>
          </a:p>
          <a:p>
            <a:pPr>
              <a:lnSpc>
                <a:spcPct val="120000"/>
              </a:lnSpc>
            </a:pPr>
            <a:r>
              <a:rPr kumimoji="1" lang="zh-CN" altLang="en-US" sz="2000" dirty="0" smtClean="0"/>
              <a:t>实现封装代码</a:t>
            </a:r>
            <a:r>
              <a:rPr kumimoji="1" lang="zh-CN" altLang="en-US" sz="2000" dirty="0"/>
              <a:t>的自动生成能力</a:t>
            </a:r>
            <a:r>
              <a:rPr kumimoji="1" lang="zh-CN" altLang="en-US" sz="2000" dirty="0" smtClean="0"/>
              <a:t>。</a:t>
            </a:r>
            <a:endParaRPr kumimoji="1" lang="zh-CN" altLang="en-US" sz="2000" dirty="0"/>
          </a:p>
          <a:p>
            <a:endParaRPr kumimoji="1" lang="zh-CN" altLang="en-US" sz="2000" dirty="0"/>
          </a:p>
        </p:txBody>
      </p:sp>
    </p:spTree>
    <p:extLst>
      <p:ext uri="{BB962C8B-B14F-4D97-AF65-F5344CB8AC3E}">
        <p14:creationId xmlns:p14="http://schemas.microsoft.com/office/powerpoint/2010/main" val="19865839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 y="-1"/>
            <a:ext cx="12188002" cy="6860945"/>
          </a:xfrm>
          <a:prstGeom prst="rect">
            <a:avLst/>
          </a:prstGeom>
        </p:spPr>
      </p:pic>
    </p:spTree>
    <p:extLst>
      <p:ext uri="{BB962C8B-B14F-4D97-AF65-F5344CB8AC3E}">
        <p14:creationId xmlns:p14="http://schemas.microsoft.com/office/powerpoint/2010/main" val="28093465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未来规划</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跨端技术建设</a:t>
            </a:r>
          </a:p>
        </p:txBody>
      </p:sp>
      <p:sp>
        <p:nvSpPr>
          <p:cNvPr id="3" name="文本框 2"/>
          <p:cNvSpPr txBox="1"/>
          <p:nvPr/>
        </p:nvSpPr>
        <p:spPr>
          <a:xfrm>
            <a:off x="982638" y="689278"/>
            <a:ext cx="10636245" cy="1208536"/>
          </a:xfrm>
          <a:prstGeom prst="rect">
            <a:avLst/>
          </a:prstGeom>
          <a:noFill/>
        </p:spPr>
        <p:txBody>
          <a:bodyPr wrap="none" rtlCol="0">
            <a:spAutoFit/>
          </a:bodyPr>
          <a:lstStyle/>
          <a:p>
            <a:pPr>
              <a:lnSpc>
                <a:spcPct val="120000"/>
              </a:lnSpc>
            </a:pPr>
            <a:r>
              <a:rPr kumimoji="1" lang="zh-CN" altLang="en-US" dirty="0" smtClean="0">
                <a:latin typeface="黑体"/>
                <a:ea typeface="黑体"/>
                <a:cs typeface="黑体"/>
              </a:rPr>
              <a:t>痛点：</a:t>
            </a:r>
          </a:p>
          <a:p>
            <a:pPr marL="342900" indent="-342900">
              <a:lnSpc>
                <a:spcPct val="120000"/>
              </a:lnSpc>
              <a:buFont typeface="Arial"/>
              <a:buChar char="•"/>
            </a:pPr>
            <a:r>
              <a:rPr kumimoji="1" lang="zh-CN" altLang="en-US" sz="2000" dirty="0" smtClean="0">
                <a:latin typeface="+mn-ea"/>
              </a:rPr>
              <a:t>跨端</a:t>
            </a:r>
            <a:r>
              <a:rPr kumimoji="1" lang="en-US" altLang="zh-CN" sz="2000" dirty="0" smtClean="0">
                <a:latin typeface="+mn-ea"/>
              </a:rPr>
              <a:t>SDK</a:t>
            </a:r>
            <a:r>
              <a:rPr kumimoji="1" lang="zh-CN" altLang="en-US" sz="2000" dirty="0" smtClean="0">
                <a:latin typeface="+mn-ea"/>
              </a:rPr>
              <a:t>升级导致接口名变化、参数变化，语言封装层需要重新对接。</a:t>
            </a:r>
          </a:p>
          <a:p>
            <a:pPr marL="342900" indent="-342900">
              <a:lnSpc>
                <a:spcPct val="120000"/>
              </a:lnSpc>
              <a:buFont typeface="Arial"/>
              <a:buChar char="•"/>
            </a:pPr>
            <a:r>
              <a:rPr kumimoji="1" lang="zh-CN" altLang="en-US" sz="2000" dirty="0">
                <a:latin typeface="+mn-ea"/>
              </a:rPr>
              <a:t>跨端</a:t>
            </a:r>
            <a:r>
              <a:rPr kumimoji="1" lang="en-US" altLang="zh-CN" sz="2000" dirty="0">
                <a:latin typeface="+mn-ea"/>
              </a:rPr>
              <a:t>SDK</a:t>
            </a:r>
            <a:r>
              <a:rPr kumimoji="1" lang="zh-CN" altLang="en-US" sz="2000" dirty="0" smtClean="0">
                <a:latin typeface="+mn-ea"/>
              </a:rPr>
              <a:t>升级导致结构体变化，对于封装层感知很弱，处理容易遗漏，最终可能导致崩溃。</a:t>
            </a:r>
            <a:endParaRPr kumimoji="1" lang="zh-CN" altLang="en-US" sz="2000" dirty="0">
              <a:latin typeface="+mn-ea"/>
            </a:endParaRPr>
          </a:p>
        </p:txBody>
      </p:sp>
      <p:sp>
        <p:nvSpPr>
          <p:cNvPr id="4" name="文本框 3"/>
          <p:cNvSpPr txBox="1"/>
          <p:nvPr/>
        </p:nvSpPr>
        <p:spPr>
          <a:xfrm>
            <a:off x="982638" y="5085978"/>
            <a:ext cx="7279582" cy="1208536"/>
          </a:xfrm>
          <a:prstGeom prst="rect">
            <a:avLst/>
          </a:prstGeom>
          <a:noFill/>
        </p:spPr>
        <p:txBody>
          <a:bodyPr wrap="none" rtlCol="0">
            <a:spAutoFit/>
          </a:bodyPr>
          <a:lstStyle/>
          <a:p>
            <a:pPr>
              <a:lnSpc>
                <a:spcPct val="120000"/>
              </a:lnSpc>
            </a:pPr>
            <a:r>
              <a:rPr kumimoji="1" lang="zh-CN" altLang="en-US" dirty="0" smtClean="0">
                <a:latin typeface="黑体"/>
                <a:ea typeface="黑体"/>
                <a:cs typeface="黑体"/>
              </a:rPr>
              <a:t>实施步骤</a:t>
            </a:r>
          </a:p>
          <a:p>
            <a:pPr marL="342900" indent="-342900">
              <a:lnSpc>
                <a:spcPct val="120000"/>
              </a:lnSpc>
              <a:buFont typeface="Arial"/>
              <a:buChar char="•"/>
            </a:pPr>
            <a:r>
              <a:rPr kumimoji="1" lang="zh-CN" altLang="en-US" sz="2000" dirty="0" smtClean="0"/>
              <a:t>函数名称跨语言封装自生成</a:t>
            </a:r>
            <a:r>
              <a:rPr kumimoji="1" lang="en-US" altLang="zh-CN" sz="2000" dirty="0" smtClean="0"/>
              <a:t>-》</a:t>
            </a:r>
            <a:r>
              <a:rPr kumimoji="1" lang="zh-CN" altLang="en-US" sz="2000" dirty="0" smtClean="0"/>
              <a:t>结构体跨语言封装自生成</a:t>
            </a:r>
            <a:r>
              <a:rPr kumimoji="1" lang="en-US" altLang="zh-CN" sz="2000" dirty="0" smtClean="0"/>
              <a:t>-》</a:t>
            </a:r>
          </a:p>
          <a:p>
            <a:pPr>
              <a:lnSpc>
                <a:spcPct val="120000"/>
              </a:lnSpc>
            </a:pPr>
            <a:r>
              <a:rPr kumimoji="1" lang="en-US" altLang="zh-CN" sz="2000" dirty="0" smtClean="0"/>
              <a:t>      </a:t>
            </a:r>
            <a:r>
              <a:rPr kumimoji="1" lang="zh-CN" altLang="en-US" sz="2000" dirty="0" smtClean="0"/>
              <a:t>结构体转化函数跨语言自生成</a:t>
            </a:r>
            <a:r>
              <a:rPr kumimoji="1" lang="en-US" altLang="zh-CN" sz="2000" dirty="0" smtClean="0"/>
              <a:t>-》</a:t>
            </a:r>
            <a:r>
              <a:rPr kumimoji="1" lang="zh-CN" altLang="en-US" sz="2000" dirty="0" smtClean="0"/>
              <a:t>函数封装内部实现自动生成</a:t>
            </a:r>
            <a:endParaRPr kumimoji="1"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3388548085"/>
              </p:ext>
            </p:extLst>
          </p:nvPr>
        </p:nvGraphicFramePr>
        <p:xfrm>
          <a:off x="1558702" y="2853730"/>
          <a:ext cx="8280920" cy="2042160"/>
        </p:xfrm>
        <a:graphic>
          <a:graphicData uri="http://schemas.openxmlformats.org/drawingml/2006/table">
            <a:tbl>
              <a:tblPr firstRow="1" bandRow="1">
                <a:tableStyleId>{5C22544A-7EE6-4342-B048-85BDC9FD1C3A}</a:tableStyleId>
              </a:tblPr>
              <a:tblGrid>
                <a:gridCol w="2100891"/>
                <a:gridCol w="1777677"/>
                <a:gridCol w="2314120"/>
                <a:gridCol w="2088232"/>
              </a:tblGrid>
              <a:tr h="370840">
                <a:tc>
                  <a:txBody>
                    <a:bodyPr/>
                    <a:lstStyle/>
                    <a:p>
                      <a:r>
                        <a:rPr lang="zh-CN" altLang="en-US" sz="2000" dirty="0" smtClean="0"/>
                        <a:t>方案</a:t>
                      </a:r>
                      <a:endParaRPr lang="zh-CN" altLang="en-US" sz="2000" dirty="0"/>
                    </a:p>
                  </a:txBody>
                  <a:tcPr/>
                </a:tc>
                <a:tc>
                  <a:txBody>
                    <a:bodyPr/>
                    <a:lstStyle/>
                    <a:p>
                      <a:r>
                        <a:rPr lang="zh-CN" altLang="en-US" sz="2000" dirty="0" smtClean="0"/>
                        <a:t>技术方案</a:t>
                      </a:r>
                      <a:endParaRPr lang="zh-CN" altLang="en-US" sz="2000" dirty="0"/>
                    </a:p>
                  </a:txBody>
                  <a:tcPr/>
                </a:tc>
                <a:tc>
                  <a:txBody>
                    <a:bodyPr/>
                    <a:lstStyle/>
                    <a:p>
                      <a:r>
                        <a:rPr lang="zh-CN" altLang="en-US" sz="2000" dirty="0" smtClean="0"/>
                        <a:t>优势</a:t>
                      </a:r>
                      <a:endParaRPr lang="zh-CN" altLang="en-US" sz="2000" dirty="0"/>
                    </a:p>
                  </a:txBody>
                  <a:tcPr/>
                </a:tc>
                <a:tc>
                  <a:txBody>
                    <a:bodyPr/>
                    <a:lstStyle/>
                    <a:p>
                      <a:r>
                        <a:rPr lang="zh-CN" altLang="en-US" sz="2000" dirty="0" smtClean="0"/>
                        <a:t>待考虑点</a:t>
                      </a:r>
                      <a:endParaRPr lang="zh-CN" altLang="en-US" sz="2000" dirty="0"/>
                    </a:p>
                  </a:txBody>
                  <a:tcPr/>
                </a:tc>
              </a:tr>
              <a:tr h="370840">
                <a:tc>
                  <a:txBody>
                    <a:bodyPr/>
                    <a:lstStyle/>
                    <a:p>
                      <a:pPr>
                        <a:lnSpc>
                          <a:spcPct val="120000"/>
                        </a:lnSpc>
                      </a:pPr>
                      <a:r>
                        <a:rPr lang="zh-CN" altLang="en-US" sz="2000" dirty="0" smtClean="0"/>
                        <a:t>通过</a:t>
                      </a:r>
                      <a:r>
                        <a:rPr lang="en-US" altLang="zh-CN" sz="2000" dirty="0" smtClean="0"/>
                        <a:t>IDL</a:t>
                      </a:r>
                      <a:r>
                        <a:rPr lang="zh-CN" altLang="en-US" sz="2000" dirty="0" smtClean="0"/>
                        <a:t>语言生成跨平台代码</a:t>
                      </a:r>
                      <a:endParaRPr lang="zh-CN" altLang="en-US" sz="2000" dirty="0"/>
                    </a:p>
                  </a:txBody>
                  <a:tcPr/>
                </a:tc>
                <a:tc>
                  <a:txBody>
                    <a:bodyPr/>
                    <a:lstStyle/>
                    <a:p>
                      <a:pPr>
                        <a:lnSpc>
                          <a:spcPct val="120000"/>
                        </a:lnSpc>
                      </a:pPr>
                      <a:r>
                        <a:rPr lang="en-US" altLang="zh-CN" sz="2000" dirty="0" err="1" smtClean="0"/>
                        <a:t>Djinni</a:t>
                      </a:r>
                      <a:r>
                        <a:rPr lang="zh-CN" altLang="en-US" sz="2000" dirty="0" smtClean="0"/>
                        <a:t>、</a:t>
                      </a:r>
                      <a:r>
                        <a:rPr lang="en-US" altLang="zh-CN" sz="2000" dirty="0" smtClean="0"/>
                        <a:t>Proto</a:t>
                      </a:r>
                      <a:endParaRPr lang="zh-CN" altLang="en-US" sz="2000" dirty="0"/>
                    </a:p>
                  </a:txBody>
                  <a:tcPr/>
                </a:tc>
                <a:tc>
                  <a:txBody>
                    <a:bodyPr/>
                    <a:lstStyle/>
                    <a:p>
                      <a:pPr>
                        <a:lnSpc>
                          <a:spcPct val="120000"/>
                        </a:lnSpc>
                      </a:pPr>
                      <a:r>
                        <a:rPr lang="en-US" altLang="zh-CN" sz="2000" dirty="0" smtClean="0"/>
                        <a:t>IDL</a:t>
                      </a:r>
                      <a:r>
                        <a:rPr lang="zh-CN" altLang="en-US" sz="2000" dirty="0" smtClean="0"/>
                        <a:t>描述清晰、易读</a:t>
                      </a:r>
                      <a:endParaRPr lang="zh-CN" altLang="en-US" sz="2000" dirty="0"/>
                    </a:p>
                  </a:txBody>
                  <a:tcPr/>
                </a:tc>
                <a:tc>
                  <a:txBody>
                    <a:bodyPr/>
                    <a:lstStyle/>
                    <a:p>
                      <a:pPr>
                        <a:lnSpc>
                          <a:spcPct val="120000"/>
                        </a:lnSpc>
                      </a:pPr>
                      <a:r>
                        <a:rPr lang="zh-CN" altLang="en-US" sz="2000" dirty="0" smtClean="0"/>
                        <a:t>已有工程改造成本、</a:t>
                      </a:r>
                      <a:r>
                        <a:rPr lang="en-US" altLang="zh-CN" sz="2000" dirty="0" smtClean="0"/>
                        <a:t>IDL</a:t>
                      </a:r>
                      <a:r>
                        <a:rPr lang="zh-CN" altLang="en-US" sz="2000" dirty="0" smtClean="0"/>
                        <a:t>学习代价</a:t>
                      </a:r>
                      <a:endParaRPr lang="zh-CN" altLang="en-US" sz="2000" dirty="0"/>
                    </a:p>
                  </a:txBody>
                  <a:tcPr/>
                </a:tc>
              </a:tr>
              <a:tr h="370840">
                <a:tc>
                  <a:txBody>
                    <a:bodyPr/>
                    <a:lstStyle/>
                    <a:p>
                      <a:pPr>
                        <a:lnSpc>
                          <a:spcPct val="120000"/>
                        </a:lnSpc>
                      </a:pPr>
                      <a:r>
                        <a:rPr lang="zh-CN" altLang="en-US" sz="2000" dirty="0" smtClean="0"/>
                        <a:t>通过</a:t>
                      </a:r>
                      <a:r>
                        <a:rPr lang="en-US" altLang="zh-CN" sz="2000" dirty="0" err="1" smtClean="0"/>
                        <a:t>c++</a:t>
                      </a:r>
                      <a:r>
                        <a:rPr lang="zh-CN" altLang="en-US" sz="2000" dirty="0" smtClean="0"/>
                        <a:t>直接生成跨平台代码</a:t>
                      </a:r>
                      <a:endParaRPr lang="zh-CN" altLang="en-US" sz="2000" dirty="0"/>
                    </a:p>
                  </a:txBody>
                  <a:tcPr/>
                </a:tc>
                <a:tc>
                  <a:txBody>
                    <a:bodyPr/>
                    <a:lstStyle/>
                    <a:p>
                      <a:pPr>
                        <a:lnSpc>
                          <a:spcPct val="120000"/>
                        </a:lnSpc>
                      </a:pPr>
                      <a:r>
                        <a:rPr lang="en-US" altLang="zh-CN" sz="2000" dirty="0" err="1" smtClean="0"/>
                        <a:t>lex</a:t>
                      </a:r>
                      <a:r>
                        <a:rPr lang="zh-CN" altLang="zh-CN" sz="2000" dirty="0" smtClean="0"/>
                        <a:t>/</a:t>
                      </a:r>
                      <a:r>
                        <a:rPr lang="en-US" altLang="zh-CN" sz="2000" dirty="0" smtClean="0"/>
                        <a:t>bison</a:t>
                      </a:r>
                      <a:endParaRPr lang="zh-CN" altLang="en-US" sz="2000" dirty="0"/>
                    </a:p>
                  </a:txBody>
                  <a:tcPr/>
                </a:tc>
                <a:tc>
                  <a:txBody>
                    <a:bodyPr/>
                    <a:lstStyle/>
                    <a:p>
                      <a:pPr>
                        <a:lnSpc>
                          <a:spcPct val="120000"/>
                        </a:lnSpc>
                      </a:pPr>
                      <a:r>
                        <a:rPr lang="zh-CN" altLang="en-US" sz="2000" dirty="0" smtClean="0"/>
                        <a:t>开发者学习成本低</a:t>
                      </a:r>
                      <a:r>
                        <a:rPr lang="en-US" altLang="zh-CN" sz="2000" dirty="0" smtClean="0"/>
                        <a:t>/</a:t>
                      </a:r>
                      <a:r>
                        <a:rPr lang="zh-CN" altLang="en-US" sz="2000" dirty="0" smtClean="0"/>
                        <a:t>已有工程改造小</a:t>
                      </a:r>
                      <a:endParaRPr lang="zh-CN" altLang="en-US" sz="2000" dirty="0"/>
                    </a:p>
                  </a:txBody>
                  <a:tcPr/>
                </a:tc>
                <a:tc>
                  <a:txBody>
                    <a:bodyPr/>
                    <a:lstStyle/>
                    <a:p>
                      <a:pPr>
                        <a:lnSpc>
                          <a:spcPct val="120000"/>
                        </a:lnSpc>
                      </a:pPr>
                      <a:r>
                        <a:rPr lang="zh-CN" altLang="en-US" sz="2000" dirty="0" smtClean="0"/>
                        <a:t>复杂度与实现成本</a:t>
                      </a:r>
                      <a:endParaRPr lang="zh-CN" altLang="en-US" sz="2000" dirty="0"/>
                    </a:p>
                  </a:txBody>
                  <a:tcPr/>
                </a:tc>
              </a:tr>
            </a:tbl>
          </a:graphicData>
        </a:graphic>
      </p:graphicFrame>
      <p:sp>
        <p:nvSpPr>
          <p:cNvPr id="6" name="文本框 5"/>
          <p:cNvSpPr txBox="1"/>
          <p:nvPr/>
        </p:nvSpPr>
        <p:spPr>
          <a:xfrm>
            <a:off x="982638" y="2277666"/>
            <a:ext cx="1261884" cy="415498"/>
          </a:xfrm>
          <a:prstGeom prst="rect">
            <a:avLst/>
          </a:prstGeom>
          <a:noFill/>
        </p:spPr>
        <p:txBody>
          <a:bodyPr wrap="none" rtlCol="0">
            <a:spAutoFit/>
          </a:bodyPr>
          <a:lstStyle/>
          <a:p>
            <a:r>
              <a:rPr kumimoji="1" lang="zh-CN" altLang="en-US" dirty="0" smtClean="0">
                <a:latin typeface="黑体"/>
                <a:ea typeface="黑体"/>
                <a:cs typeface="黑体"/>
              </a:rPr>
              <a:t>实施方案</a:t>
            </a:r>
            <a:endParaRPr kumimoji="1" lang="zh-CN" altLang="en-US" dirty="0">
              <a:latin typeface="黑体"/>
              <a:ea typeface="黑体"/>
              <a:cs typeface="黑体"/>
            </a:endParaRPr>
          </a:p>
        </p:txBody>
      </p:sp>
    </p:spTree>
    <p:extLst>
      <p:ext uri="{BB962C8B-B14F-4D97-AF65-F5344CB8AC3E}">
        <p14:creationId xmlns:p14="http://schemas.microsoft.com/office/powerpoint/2010/main" val="22606655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 22"/>
          <p:cNvGrpSpPr/>
          <p:nvPr/>
        </p:nvGrpSpPr>
        <p:grpSpPr>
          <a:xfrm>
            <a:off x="3070870" y="1882156"/>
            <a:ext cx="5400600" cy="3095276"/>
            <a:chOff x="3070870" y="1882156"/>
            <a:chExt cx="5400600" cy="3095276"/>
          </a:xfrm>
        </p:grpSpPr>
        <p:sp>
          <p:nvSpPr>
            <p:cNvPr id="12" name="TextBox 11"/>
            <p:cNvSpPr txBox="1"/>
            <p:nvPr/>
          </p:nvSpPr>
          <p:spPr>
            <a:xfrm>
              <a:off x="3070870" y="1882156"/>
              <a:ext cx="4214842" cy="415498"/>
            </a:xfrm>
            <a:prstGeom prst="rect">
              <a:avLst/>
            </a:prstGeom>
            <a:noFill/>
          </p:spPr>
          <p:txBody>
            <a:bodyPr wrap="square" rtlCol="0">
              <a:spAutoFit/>
            </a:bodyPr>
            <a:lstStyle/>
            <a:p>
              <a:r>
                <a:rPr lang="en-US" altLang="zh-CN" b="1" dirty="0" smtClean="0"/>
                <a:t>1   </a:t>
              </a:r>
              <a:r>
                <a:rPr lang="zh-CN" altLang="en-US" b="1" dirty="0" smtClean="0"/>
                <a:t>工作历程</a:t>
              </a:r>
              <a:endParaRPr lang="zh-CN" altLang="en-US" b="1" dirty="0"/>
            </a:p>
          </p:txBody>
        </p:sp>
        <p:cxnSp>
          <p:nvCxnSpPr>
            <p:cNvPr id="13" name="Straight Connector 12"/>
            <p:cNvCxnSpPr/>
            <p:nvPr/>
          </p:nvCxnSpPr>
          <p:spPr>
            <a:xfrm flipV="1">
              <a:off x="3094810" y="2277666"/>
              <a:ext cx="5376660" cy="37144"/>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3" name="组 2"/>
            <p:cNvGrpSpPr/>
            <p:nvPr/>
          </p:nvGrpSpPr>
          <p:grpSpPr>
            <a:xfrm>
              <a:off x="3070870" y="3238987"/>
              <a:ext cx="5376660" cy="434242"/>
              <a:chOff x="3094810" y="2854264"/>
              <a:chExt cx="4572032" cy="434242"/>
            </a:xfrm>
          </p:grpSpPr>
          <p:sp>
            <p:nvSpPr>
              <p:cNvPr id="14" name="TextBox 13"/>
              <p:cNvSpPr txBox="1"/>
              <p:nvPr/>
            </p:nvSpPr>
            <p:spPr>
              <a:xfrm>
                <a:off x="3116358" y="2854264"/>
                <a:ext cx="4214842" cy="415498"/>
              </a:xfrm>
              <a:prstGeom prst="rect">
                <a:avLst/>
              </a:prstGeom>
              <a:noFill/>
            </p:spPr>
            <p:txBody>
              <a:bodyPr wrap="square" rtlCol="0">
                <a:spAutoFit/>
              </a:bodyPr>
              <a:lstStyle/>
              <a:p>
                <a:r>
                  <a:rPr lang="en-US" altLang="zh-CN" b="1" dirty="0" smtClean="0"/>
                  <a:t>2   </a:t>
                </a:r>
                <a:r>
                  <a:rPr lang="zh-CN" altLang="en-US" b="1" dirty="0" smtClean="0"/>
                  <a:t>述职内容（</a:t>
                </a:r>
                <a:r>
                  <a:rPr lang="en-US" altLang="zh-CN" dirty="0"/>
                  <a:t>Mac</a:t>
                </a:r>
                <a:r>
                  <a:rPr lang="zh-CN" altLang="en-US" b="1" dirty="0"/>
                  <a:t>旺旺</a:t>
                </a:r>
                <a:r>
                  <a:rPr lang="en-US" altLang="zh-CN" dirty="0"/>
                  <a:t>&amp;</a:t>
                </a:r>
                <a:r>
                  <a:rPr lang="zh-CN" altLang="en-US" b="1" dirty="0"/>
                  <a:t>千</a:t>
                </a:r>
                <a:r>
                  <a:rPr lang="zh-CN" altLang="en-US" b="1" dirty="0" smtClean="0"/>
                  <a:t>牛的重构）</a:t>
                </a:r>
                <a:endParaRPr lang="zh-CN" altLang="en-US" dirty="0"/>
              </a:p>
            </p:txBody>
          </p:sp>
          <p:cxnSp>
            <p:nvCxnSpPr>
              <p:cNvPr id="18" name="Straight Connector 17"/>
              <p:cNvCxnSpPr/>
              <p:nvPr/>
            </p:nvCxnSpPr>
            <p:spPr>
              <a:xfrm>
                <a:off x="3094810" y="3286918"/>
                <a:ext cx="4572032" cy="1588"/>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 1"/>
            <p:cNvGrpSpPr/>
            <p:nvPr/>
          </p:nvGrpSpPr>
          <p:grpSpPr>
            <a:xfrm>
              <a:off x="3070870" y="4536228"/>
              <a:ext cx="5400600" cy="441204"/>
              <a:chOff x="3094810" y="4068710"/>
              <a:chExt cx="4615684" cy="441204"/>
            </a:xfrm>
          </p:grpSpPr>
          <p:sp>
            <p:nvSpPr>
              <p:cNvPr id="15" name="TextBox 14"/>
              <p:cNvSpPr txBox="1"/>
              <p:nvPr/>
            </p:nvSpPr>
            <p:spPr>
              <a:xfrm>
                <a:off x="3116358" y="4068710"/>
                <a:ext cx="4214842" cy="415498"/>
              </a:xfrm>
              <a:prstGeom prst="rect">
                <a:avLst/>
              </a:prstGeom>
              <a:noFill/>
            </p:spPr>
            <p:txBody>
              <a:bodyPr wrap="square" rtlCol="0">
                <a:spAutoFit/>
              </a:bodyPr>
              <a:lstStyle/>
              <a:p>
                <a:r>
                  <a:rPr lang="en-US" altLang="zh-CN" b="1" dirty="0" smtClean="0"/>
                  <a:t>3   </a:t>
                </a:r>
                <a:r>
                  <a:rPr lang="zh-CN" altLang="en-US" b="1" dirty="0" smtClean="0"/>
                  <a:t>优势与未来规划</a:t>
                </a:r>
                <a:endParaRPr lang="zh-CN" altLang="en-US" b="1" dirty="0"/>
              </a:p>
            </p:txBody>
          </p:sp>
          <p:cxnSp>
            <p:nvCxnSpPr>
              <p:cNvPr id="19" name="Straight Connector 18"/>
              <p:cNvCxnSpPr/>
              <p:nvPr/>
            </p:nvCxnSpPr>
            <p:spPr>
              <a:xfrm>
                <a:off x="3094810" y="4501364"/>
                <a:ext cx="4615684" cy="855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pic>
        <p:nvPicPr>
          <p:cNvPr id="20"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486" y="4713957"/>
            <a:ext cx="4032448" cy="2115383"/>
          </a:xfrm>
          <a:prstGeom prst="rect">
            <a:avLst/>
          </a:prstGeom>
        </p:spPr>
      </p:pic>
      <p:sp>
        <p:nvSpPr>
          <p:cNvPr id="29" name="文本框 57">
            <a:extLst>
              <a:ext uri="{FF2B5EF4-FFF2-40B4-BE49-F238E27FC236}">
                <a16:creationId xmlns="" xmlns:a16="http://schemas.microsoft.com/office/drawing/2014/main" id="{7800F960-60A1-48EA-BE1D-464F9DE9EAF1}"/>
              </a:ext>
            </a:extLst>
          </p:cNvPr>
          <p:cNvSpPr txBox="1"/>
          <p:nvPr/>
        </p:nvSpPr>
        <p:spPr>
          <a:xfrm>
            <a:off x="262558" y="117426"/>
            <a:ext cx="3528392" cy="400110"/>
          </a:xfrm>
          <a:prstGeom prst="rect">
            <a:avLst/>
          </a:prstGeom>
          <a:noFill/>
          <a:effectLst/>
        </p:spPr>
        <p:txBody>
          <a:bodyPr wrap="square" rtlCol="0">
            <a:spAutoFit/>
          </a:bodyPr>
          <a:lstStyle/>
          <a:p>
            <a:r>
              <a:rPr lang="zh-CN" altLang="en-US" sz="2000" spc="300" dirty="0" smtClean="0">
                <a:solidFill>
                  <a:schemeClr val="bg1"/>
                </a:solidFill>
                <a:latin typeface="微软雅黑" panose="020B0503020204020204" pitchFamily="34" charset="-122"/>
                <a:ea typeface="微软雅黑" panose="020B0503020204020204" pitchFamily="34" charset="-122"/>
                <a:cs typeface="+mn-ea"/>
                <a:sym typeface="+mn-lt"/>
              </a:rPr>
              <a:t>目录</a:t>
            </a:r>
            <a:endParaRPr lang="zh-CN" altLang="en-US" sz="2000" spc="30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919647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 xmlns:a16="http://schemas.microsoft.com/office/drawing/2014/main" id="{7800F960-60A1-48EA-BE1D-464F9DE9EAF1}"/>
              </a:ext>
            </a:extLst>
          </p:cNvPr>
          <p:cNvSpPr txBox="1"/>
          <p:nvPr/>
        </p:nvSpPr>
        <p:spPr>
          <a:xfrm>
            <a:off x="262558" y="117426"/>
            <a:ext cx="3528392" cy="400110"/>
          </a:xfrm>
          <a:prstGeom prst="rect">
            <a:avLst/>
          </a:prstGeom>
          <a:noFill/>
          <a:effectLst/>
        </p:spPr>
        <p:txBody>
          <a:bodyPr wrap="square" rtlCol="0">
            <a:spAutoFit/>
          </a:bodyPr>
          <a:lstStyle/>
          <a:p>
            <a:r>
              <a:rPr lang="zh-CN" altLang="en-US" sz="2000" spc="300" dirty="0" smtClean="0">
                <a:solidFill>
                  <a:schemeClr val="bg1"/>
                </a:solidFill>
                <a:latin typeface="微软雅黑" panose="020B0503020204020204" pitchFamily="34" charset="-122"/>
                <a:ea typeface="微软雅黑" panose="020B0503020204020204" pitchFamily="34" charset="-122"/>
                <a:cs typeface="+mn-ea"/>
                <a:sym typeface="+mn-lt"/>
              </a:rPr>
              <a:t>工作历程</a:t>
            </a:r>
            <a:endParaRPr lang="zh-CN" altLang="en-US" sz="2000" spc="300"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2" name="直线连接符 11"/>
          <p:cNvCxnSpPr/>
          <p:nvPr/>
        </p:nvCxnSpPr>
        <p:spPr>
          <a:xfrm flipV="1">
            <a:off x="72008" y="3342978"/>
            <a:ext cx="9695606" cy="1"/>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0" name="矩形 9"/>
          <p:cNvSpPr/>
          <p:nvPr/>
        </p:nvSpPr>
        <p:spPr>
          <a:xfrm flipV="1">
            <a:off x="1234666" y="2550890"/>
            <a:ext cx="32403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 name="椭圆 4"/>
          <p:cNvSpPr/>
          <p:nvPr/>
        </p:nvSpPr>
        <p:spPr>
          <a:xfrm>
            <a:off x="9758294" y="2510032"/>
            <a:ext cx="1409010" cy="140901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9971570" y="3045654"/>
            <a:ext cx="1086676" cy="369332"/>
          </a:xfrm>
          <a:prstGeom prst="rect">
            <a:avLst/>
          </a:prstGeom>
        </p:spPr>
        <p:txBody>
          <a:bodyPr wrap="square">
            <a:spAutoFit/>
          </a:bodyPr>
          <a:lstStyle/>
          <a:p>
            <a:pPr algn="ctr"/>
            <a:r>
              <a:rPr lang="en-US" altLang="zh-CN" sz="1800" b="1" dirty="0" smtClean="0">
                <a:solidFill>
                  <a:schemeClr val="tx1">
                    <a:lumMod val="85000"/>
                    <a:lumOff val="15000"/>
                  </a:schemeClr>
                </a:solidFill>
                <a:latin typeface="微软雅黑 Light" panose="020B0502040204020203" pitchFamily="34" charset="-122"/>
                <a:ea typeface="微软雅黑 Light" panose="020B0502040204020203" pitchFamily="34" charset="-122"/>
              </a:rPr>
              <a:t>now</a:t>
            </a:r>
            <a:endParaRPr lang="zh-CN" altLang="en-US" sz="18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14" name="组 13"/>
          <p:cNvGrpSpPr/>
          <p:nvPr/>
        </p:nvGrpSpPr>
        <p:grpSpPr>
          <a:xfrm>
            <a:off x="0" y="2262858"/>
            <a:ext cx="1728192" cy="637039"/>
            <a:chOff x="-97482" y="3645818"/>
            <a:chExt cx="1728192" cy="637039"/>
          </a:xfrm>
        </p:grpSpPr>
        <p:sp>
          <p:nvSpPr>
            <p:cNvPr id="38" name="TextBox 37"/>
            <p:cNvSpPr txBox="1"/>
            <p:nvPr/>
          </p:nvSpPr>
          <p:spPr>
            <a:xfrm>
              <a:off x="-97482" y="3645818"/>
              <a:ext cx="1368152" cy="338554"/>
            </a:xfrm>
            <a:prstGeom prst="rect">
              <a:avLst/>
            </a:prstGeom>
            <a:noFill/>
          </p:spPr>
          <p:txBody>
            <a:bodyPr wrap="square" rtlCol="0">
              <a:spAutoFit/>
            </a:bodyPr>
            <a:lstStyle/>
            <a:p>
              <a:pPr algn="ct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2008</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97482" y="4005858"/>
              <a:ext cx="1728192"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四川大学 计算机学院</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1" name="组 10"/>
          <p:cNvGrpSpPr/>
          <p:nvPr/>
        </p:nvGrpSpPr>
        <p:grpSpPr>
          <a:xfrm>
            <a:off x="2998862" y="2262858"/>
            <a:ext cx="1728192" cy="637039"/>
            <a:chOff x="3214886" y="3645818"/>
            <a:chExt cx="1728192" cy="637039"/>
          </a:xfrm>
        </p:grpSpPr>
        <p:sp>
          <p:nvSpPr>
            <p:cNvPr id="40" name="TextBox 39"/>
            <p:cNvSpPr txBox="1"/>
            <p:nvPr/>
          </p:nvSpPr>
          <p:spPr>
            <a:xfrm>
              <a:off x="3358902" y="3645818"/>
              <a:ext cx="1368152" cy="338554"/>
            </a:xfrm>
            <a:prstGeom prst="rect">
              <a:avLst/>
            </a:prstGeom>
            <a:noFill/>
          </p:spPr>
          <p:txBody>
            <a:bodyPr wrap="square" rtlCol="0">
              <a:spAutoFit/>
            </a:bodyPr>
            <a:lstStyle/>
            <a:p>
              <a:pPr algn="ct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2016.2 </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3214886" y="4005858"/>
              <a:ext cx="1728192"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加入阿里巴巴</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 name="组 2"/>
          <p:cNvGrpSpPr/>
          <p:nvPr/>
        </p:nvGrpSpPr>
        <p:grpSpPr>
          <a:xfrm>
            <a:off x="6239222" y="2262858"/>
            <a:ext cx="1728192" cy="647765"/>
            <a:chOff x="6239222" y="1917626"/>
            <a:chExt cx="1728192" cy="647765"/>
          </a:xfrm>
        </p:grpSpPr>
        <p:sp>
          <p:nvSpPr>
            <p:cNvPr id="42" name="TextBox 41"/>
            <p:cNvSpPr txBox="1"/>
            <p:nvPr/>
          </p:nvSpPr>
          <p:spPr>
            <a:xfrm>
              <a:off x="6383238" y="1917626"/>
              <a:ext cx="1368152" cy="338554"/>
            </a:xfrm>
            <a:prstGeom prst="rect">
              <a:avLst/>
            </a:prstGeom>
            <a:noFill/>
          </p:spPr>
          <p:txBody>
            <a:bodyPr wrap="square" rtlCol="0">
              <a:spAutoFit/>
            </a:bodyPr>
            <a:lstStyle/>
            <a:p>
              <a:pPr algn="ct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2016.8</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6239222" y="2288392"/>
              <a:ext cx="1728192" cy="276999"/>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移动千牛直播项目</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3" name="组 12"/>
          <p:cNvGrpSpPr/>
          <p:nvPr/>
        </p:nvGrpSpPr>
        <p:grpSpPr>
          <a:xfrm>
            <a:off x="7679382" y="3775026"/>
            <a:ext cx="2137440" cy="647765"/>
            <a:chOff x="7601104" y="3662368"/>
            <a:chExt cx="2137440" cy="647765"/>
          </a:xfrm>
        </p:grpSpPr>
        <p:sp>
          <p:nvSpPr>
            <p:cNvPr id="44" name="TextBox 43"/>
            <p:cNvSpPr txBox="1"/>
            <p:nvPr/>
          </p:nvSpPr>
          <p:spPr>
            <a:xfrm>
              <a:off x="7965704" y="3662368"/>
              <a:ext cx="1368152" cy="338554"/>
            </a:xfrm>
            <a:prstGeom prst="rect">
              <a:avLst/>
            </a:prstGeom>
            <a:noFill/>
          </p:spPr>
          <p:txBody>
            <a:bodyPr wrap="square" rtlCol="0">
              <a:spAutoFit/>
            </a:bodyPr>
            <a:lstStyle/>
            <a:p>
              <a:pPr algn="ct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2017.2</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7601104" y="4033134"/>
              <a:ext cx="2137440" cy="276999"/>
            </a:xfrm>
            <a:prstGeom prst="rect">
              <a:avLst/>
            </a:prstGeom>
            <a:noFill/>
          </p:spPr>
          <p:txBody>
            <a:bodyPr wrap="square" rtlCol="0">
              <a:spAutoFit/>
            </a:bodyPr>
            <a:lstStyle/>
            <a:p>
              <a:pPr algn="ct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Mac</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旺旺 </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&amp; </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千牛重构版本</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5" name="组 14"/>
          <p:cNvGrpSpPr/>
          <p:nvPr/>
        </p:nvGrpSpPr>
        <p:grpSpPr>
          <a:xfrm>
            <a:off x="1270670" y="3775026"/>
            <a:ext cx="2232248" cy="821705"/>
            <a:chOff x="1486694" y="3429794"/>
            <a:chExt cx="1728192" cy="821705"/>
          </a:xfrm>
        </p:grpSpPr>
        <p:sp>
          <p:nvSpPr>
            <p:cNvPr id="53" name="TextBox 52"/>
            <p:cNvSpPr txBox="1"/>
            <p:nvPr/>
          </p:nvSpPr>
          <p:spPr>
            <a:xfrm>
              <a:off x="1558702" y="3429794"/>
              <a:ext cx="1368152" cy="338554"/>
            </a:xfrm>
            <a:prstGeom prst="rect">
              <a:avLst/>
            </a:prstGeom>
            <a:noFill/>
          </p:spPr>
          <p:txBody>
            <a:bodyPr wrap="square" rtlCol="0">
              <a:spAutoFit/>
            </a:bodyPr>
            <a:lstStyle/>
            <a:p>
              <a:pPr algn="ct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2012 </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1486694" y="3789834"/>
              <a:ext cx="1728192" cy="461665"/>
            </a:xfrm>
            <a:prstGeom prst="rect">
              <a:avLst/>
            </a:prstGeom>
            <a:noFill/>
          </p:spPr>
          <p:txBody>
            <a:bodyPr wrap="square" rtlCol="0">
              <a:spAutoFit/>
            </a:bodyPr>
            <a:lstStyle/>
            <a:p>
              <a:pPr algn="ct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腾讯科技有限公司</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200" dirty="0" err="1"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zh-CN" sz="12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教育</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a:t>
              </a:r>
            </a:p>
          </p:txBody>
        </p:sp>
      </p:grpSp>
      <p:grpSp>
        <p:nvGrpSpPr>
          <p:cNvPr id="7" name="组 6"/>
          <p:cNvGrpSpPr/>
          <p:nvPr/>
        </p:nvGrpSpPr>
        <p:grpSpPr>
          <a:xfrm>
            <a:off x="262558" y="3098019"/>
            <a:ext cx="935355" cy="468982"/>
            <a:chOff x="451604" y="2709714"/>
            <a:chExt cx="935355" cy="468982"/>
          </a:xfrm>
        </p:grpSpPr>
        <p:sp>
          <p:nvSpPr>
            <p:cNvPr id="2" name="椭圆 1"/>
            <p:cNvSpPr/>
            <p:nvPr/>
          </p:nvSpPr>
          <p:spPr>
            <a:xfrm>
              <a:off x="666879" y="2709714"/>
              <a:ext cx="468982" cy="46898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2" name="矩形 21"/>
            <p:cNvSpPr/>
            <p:nvPr/>
          </p:nvSpPr>
          <p:spPr>
            <a:xfrm>
              <a:off x="451604" y="2792755"/>
              <a:ext cx="935355" cy="276999"/>
            </a:xfrm>
            <a:prstGeom prst="rect">
              <a:avLst/>
            </a:prstGeom>
          </p:spPr>
          <p:txBody>
            <a:bodyPr wrap="square">
              <a:spAutoFit/>
            </a:bodyPr>
            <a:lstStyle/>
            <a:p>
              <a:pPr algn="ctr"/>
              <a:r>
                <a:rPr lang="en-US" altLang="zh-CN" sz="1200" b="1" dirty="0" smtClean="0">
                  <a:solidFill>
                    <a:prstClr val="white"/>
                  </a:solidFill>
                  <a:latin typeface="roboto"/>
                  <a:ea typeface="微软雅黑" panose="020B0503020204020204" pitchFamily="34" charset="-122"/>
                </a:rPr>
                <a:t>01</a:t>
              </a:r>
              <a:endParaRPr lang="zh-CN" altLang="en-US" sz="1200" b="1" dirty="0">
                <a:solidFill>
                  <a:prstClr val="white"/>
                </a:solidFill>
                <a:latin typeface="roboto"/>
                <a:ea typeface="微软雅黑" panose="020B0503020204020204" pitchFamily="34" charset="-122"/>
              </a:endParaRPr>
            </a:p>
          </p:txBody>
        </p:sp>
      </p:grpSp>
      <p:grpSp>
        <p:nvGrpSpPr>
          <p:cNvPr id="6" name="组 5"/>
          <p:cNvGrpSpPr/>
          <p:nvPr/>
        </p:nvGrpSpPr>
        <p:grpSpPr>
          <a:xfrm>
            <a:off x="3459714" y="3098019"/>
            <a:ext cx="935355" cy="468982"/>
            <a:chOff x="4094942" y="2744788"/>
            <a:chExt cx="935355" cy="468982"/>
          </a:xfrm>
        </p:grpSpPr>
        <p:sp>
          <p:nvSpPr>
            <p:cNvPr id="29" name="椭圆 28"/>
            <p:cNvSpPr/>
            <p:nvPr/>
          </p:nvSpPr>
          <p:spPr>
            <a:xfrm>
              <a:off x="4310217" y="2744788"/>
              <a:ext cx="468982" cy="46898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094942" y="2827829"/>
              <a:ext cx="935355" cy="276999"/>
            </a:xfrm>
            <a:prstGeom prst="rect">
              <a:avLst/>
            </a:prstGeom>
          </p:spPr>
          <p:txBody>
            <a:bodyPr wrap="square">
              <a:spAutoFit/>
            </a:bodyPr>
            <a:lstStyle/>
            <a:p>
              <a:pPr algn="ctr"/>
              <a:r>
                <a:rPr lang="en-US" altLang="zh-CN" sz="1200" b="1" dirty="0" smtClean="0">
                  <a:solidFill>
                    <a:prstClr val="white"/>
                  </a:solidFill>
                  <a:latin typeface="roboto"/>
                  <a:ea typeface="微软雅黑" panose="020B0503020204020204" pitchFamily="34" charset="-122"/>
                </a:rPr>
                <a:t>03</a:t>
              </a:r>
              <a:endParaRPr lang="zh-CN" altLang="en-US" sz="1200" b="1" dirty="0">
                <a:solidFill>
                  <a:prstClr val="white"/>
                </a:solidFill>
                <a:latin typeface="roboto"/>
                <a:ea typeface="微软雅黑" panose="020B0503020204020204" pitchFamily="34" charset="-122"/>
              </a:endParaRPr>
            </a:p>
          </p:txBody>
        </p:sp>
      </p:grpSp>
      <p:grpSp>
        <p:nvGrpSpPr>
          <p:cNvPr id="55" name="Group 54"/>
          <p:cNvGrpSpPr/>
          <p:nvPr/>
        </p:nvGrpSpPr>
        <p:grpSpPr>
          <a:xfrm>
            <a:off x="8255446" y="3057796"/>
            <a:ext cx="935355" cy="549428"/>
            <a:chOff x="5880892" y="2709714"/>
            <a:chExt cx="935355" cy="549428"/>
          </a:xfrm>
        </p:grpSpPr>
        <p:sp>
          <p:nvSpPr>
            <p:cNvPr id="49" name="椭圆 48"/>
            <p:cNvSpPr/>
            <p:nvPr/>
          </p:nvSpPr>
          <p:spPr>
            <a:xfrm>
              <a:off x="6050795" y="2709714"/>
              <a:ext cx="549428" cy="549428"/>
            </a:xfrm>
            <a:prstGeom prst="ellipse">
              <a:avLst/>
            </a:prstGeom>
            <a:solidFill>
              <a:schemeClr val="bg1"/>
            </a:solidFill>
            <a:ln w="6350">
              <a:solidFill>
                <a:srgbClr val="308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6096167" y="2744788"/>
              <a:ext cx="468982" cy="468982"/>
            </a:xfrm>
            <a:prstGeom prst="ellipse">
              <a:avLst/>
            </a:prstGeom>
            <a:solidFill>
              <a:srgbClr val="308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880892" y="2827829"/>
              <a:ext cx="935355" cy="276999"/>
            </a:xfrm>
            <a:prstGeom prst="rect">
              <a:avLst/>
            </a:prstGeom>
          </p:spPr>
          <p:txBody>
            <a:bodyPr wrap="square">
              <a:spAutoFit/>
            </a:bodyPr>
            <a:lstStyle/>
            <a:p>
              <a:pPr algn="ctr"/>
              <a:r>
                <a:rPr lang="en-US" altLang="zh-CN" sz="1200" b="1" dirty="0" smtClean="0">
                  <a:solidFill>
                    <a:prstClr val="white"/>
                  </a:solidFill>
                  <a:latin typeface="roboto"/>
                  <a:ea typeface="微软雅黑" panose="020B0503020204020204" pitchFamily="34" charset="-122"/>
                </a:rPr>
                <a:t>06</a:t>
              </a:r>
              <a:endParaRPr lang="zh-CN" altLang="en-US" sz="1200" b="1" dirty="0">
                <a:solidFill>
                  <a:prstClr val="white"/>
                </a:solidFill>
                <a:latin typeface="roboto"/>
                <a:ea typeface="微软雅黑" panose="020B0503020204020204" pitchFamily="34" charset="-122"/>
              </a:endParaRPr>
            </a:p>
          </p:txBody>
        </p:sp>
      </p:grpSp>
      <p:grpSp>
        <p:nvGrpSpPr>
          <p:cNvPr id="51" name="Group 50"/>
          <p:cNvGrpSpPr/>
          <p:nvPr/>
        </p:nvGrpSpPr>
        <p:grpSpPr>
          <a:xfrm>
            <a:off x="1861136" y="3057796"/>
            <a:ext cx="935355" cy="549428"/>
            <a:chOff x="6163986" y="2862114"/>
            <a:chExt cx="935355" cy="549428"/>
          </a:xfrm>
        </p:grpSpPr>
        <p:sp>
          <p:nvSpPr>
            <p:cNvPr id="43" name="椭圆 48"/>
            <p:cNvSpPr/>
            <p:nvPr/>
          </p:nvSpPr>
          <p:spPr>
            <a:xfrm>
              <a:off x="6335599" y="2862114"/>
              <a:ext cx="549428" cy="549428"/>
            </a:xfrm>
            <a:prstGeom prst="ellipse">
              <a:avLst/>
            </a:prstGeom>
            <a:solidFill>
              <a:schemeClr val="bg1"/>
            </a:solidFill>
            <a:ln w="6350">
              <a:solidFill>
                <a:srgbClr val="308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30"/>
            <p:cNvSpPr/>
            <p:nvPr/>
          </p:nvSpPr>
          <p:spPr>
            <a:xfrm>
              <a:off x="6378300" y="2893198"/>
              <a:ext cx="468982" cy="468982"/>
            </a:xfrm>
            <a:prstGeom prst="ellipse">
              <a:avLst/>
            </a:prstGeom>
            <a:solidFill>
              <a:srgbClr val="308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31"/>
            <p:cNvSpPr/>
            <p:nvPr/>
          </p:nvSpPr>
          <p:spPr>
            <a:xfrm>
              <a:off x="6163986" y="2980229"/>
              <a:ext cx="935355" cy="276999"/>
            </a:xfrm>
            <a:prstGeom prst="rect">
              <a:avLst/>
            </a:prstGeom>
          </p:spPr>
          <p:txBody>
            <a:bodyPr wrap="square">
              <a:spAutoFit/>
            </a:bodyPr>
            <a:lstStyle/>
            <a:p>
              <a:pPr algn="ctr"/>
              <a:r>
                <a:rPr lang="en-US" altLang="zh-CN" sz="1200" b="1" dirty="0" smtClean="0">
                  <a:solidFill>
                    <a:prstClr val="white"/>
                  </a:solidFill>
                  <a:latin typeface="roboto"/>
                  <a:ea typeface="微软雅黑" panose="020B0503020204020204" pitchFamily="34" charset="-122"/>
                </a:rPr>
                <a:t>02</a:t>
              </a:r>
              <a:endParaRPr lang="zh-CN" altLang="en-US" sz="1200" b="1" dirty="0">
                <a:solidFill>
                  <a:prstClr val="white"/>
                </a:solidFill>
                <a:latin typeface="roboto"/>
                <a:ea typeface="微软雅黑" panose="020B0503020204020204" pitchFamily="34" charset="-122"/>
              </a:endParaRPr>
            </a:p>
          </p:txBody>
        </p:sp>
      </p:grpSp>
      <p:grpSp>
        <p:nvGrpSpPr>
          <p:cNvPr id="4" name="组 3"/>
          <p:cNvGrpSpPr/>
          <p:nvPr/>
        </p:nvGrpSpPr>
        <p:grpSpPr>
          <a:xfrm>
            <a:off x="6656870" y="3098019"/>
            <a:ext cx="935355" cy="468982"/>
            <a:chOff x="6960051" y="2709714"/>
            <a:chExt cx="935355" cy="468982"/>
          </a:xfrm>
        </p:grpSpPr>
        <p:sp>
          <p:nvSpPr>
            <p:cNvPr id="41" name="椭圆 40"/>
            <p:cNvSpPr/>
            <p:nvPr/>
          </p:nvSpPr>
          <p:spPr>
            <a:xfrm>
              <a:off x="7175326" y="2709714"/>
              <a:ext cx="468982" cy="46898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960051" y="2792755"/>
              <a:ext cx="935355" cy="276999"/>
            </a:xfrm>
            <a:prstGeom prst="rect">
              <a:avLst/>
            </a:prstGeom>
          </p:spPr>
          <p:txBody>
            <a:bodyPr wrap="square">
              <a:spAutoFit/>
            </a:bodyPr>
            <a:lstStyle/>
            <a:p>
              <a:pPr algn="ctr"/>
              <a:r>
                <a:rPr lang="en-US" altLang="zh-CN" sz="1200" b="1" dirty="0" smtClean="0">
                  <a:solidFill>
                    <a:prstClr val="white"/>
                  </a:solidFill>
                  <a:latin typeface="roboto"/>
                  <a:ea typeface="微软雅黑" panose="020B0503020204020204" pitchFamily="34" charset="-122"/>
                </a:rPr>
                <a:t>05</a:t>
              </a:r>
              <a:endParaRPr lang="zh-CN" altLang="en-US" sz="1200" b="1" dirty="0">
                <a:solidFill>
                  <a:prstClr val="white"/>
                </a:solidFill>
                <a:latin typeface="roboto"/>
                <a:ea typeface="微软雅黑" panose="020B0503020204020204" pitchFamily="34" charset="-122"/>
              </a:endParaRPr>
            </a:p>
          </p:txBody>
        </p:sp>
      </p:grpSp>
      <p:grpSp>
        <p:nvGrpSpPr>
          <p:cNvPr id="61" name="Group 54"/>
          <p:cNvGrpSpPr/>
          <p:nvPr/>
        </p:nvGrpSpPr>
        <p:grpSpPr>
          <a:xfrm>
            <a:off x="5058292" y="3057796"/>
            <a:ext cx="935355" cy="549428"/>
            <a:chOff x="5880892" y="2709714"/>
            <a:chExt cx="935355" cy="549428"/>
          </a:xfrm>
        </p:grpSpPr>
        <p:sp>
          <p:nvSpPr>
            <p:cNvPr id="62" name="椭圆 61"/>
            <p:cNvSpPr/>
            <p:nvPr/>
          </p:nvSpPr>
          <p:spPr>
            <a:xfrm>
              <a:off x="6050795" y="2709714"/>
              <a:ext cx="549428" cy="549428"/>
            </a:xfrm>
            <a:prstGeom prst="ellipse">
              <a:avLst/>
            </a:prstGeom>
            <a:solidFill>
              <a:schemeClr val="bg1"/>
            </a:solidFill>
            <a:ln w="6350">
              <a:solidFill>
                <a:srgbClr val="308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a:off x="6096167" y="2744788"/>
              <a:ext cx="468982" cy="468982"/>
            </a:xfrm>
            <a:prstGeom prst="ellipse">
              <a:avLst/>
            </a:prstGeom>
            <a:solidFill>
              <a:srgbClr val="308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880892" y="2827829"/>
              <a:ext cx="935355" cy="276999"/>
            </a:xfrm>
            <a:prstGeom prst="rect">
              <a:avLst/>
            </a:prstGeom>
          </p:spPr>
          <p:txBody>
            <a:bodyPr wrap="square">
              <a:spAutoFit/>
            </a:bodyPr>
            <a:lstStyle/>
            <a:p>
              <a:pPr algn="ctr"/>
              <a:r>
                <a:rPr lang="en-US" altLang="zh-CN" sz="1200" b="1" dirty="0" smtClean="0">
                  <a:solidFill>
                    <a:prstClr val="white"/>
                  </a:solidFill>
                  <a:latin typeface="roboto"/>
                  <a:ea typeface="微软雅黑" panose="020B0503020204020204" pitchFamily="34" charset="-122"/>
                </a:rPr>
                <a:t>04</a:t>
              </a:r>
              <a:endParaRPr lang="zh-CN" altLang="en-US" sz="1200" b="1" dirty="0">
                <a:solidFill>
                  <a:prstClr val="white"/>
                </a:solidFill>
                <a:latin typeface="roboto"/>
                <a:ea typeface="微软雅黑" panose="020B0503020204020204" pitchFamily="34" charset="-122"/>
              </a:endParaRPr>
            </a:p>
          </p:txBody>
        </p:sp>
      </p:grpSp>
      <p:grpSp>
        <p:nvGrpSpPr>
          <p:cNvPr id="8" name="组 7"/>
          <p:cNvGrpSpPr/>
          <p:nvPr/>
        </p:nvGrpSpPr>
        <p:grpSpPr>
          <a:xfrm>
            <a:off x="4655046" y="3775026"/>
            <a:ext cx="1728192" cy="637039"/>
            <a:chOff x="4367014" y="3717826"/>
            <a:chExt cx="1728192" cy="637039"/>
          </a:xfrm>
        </p:grpSpPr>
        <p:sp>
          <p:nvSpPr>
            <p:cNvPr id="65" name="TextBox 39"/>
            <p:cNvSpPr txBox="1"/>
            <p:nvPr/>
          </p:nvSpPr>
          <p:spPr>
            <a:xfrm>
              <a:off x="4439022" y="3717826"/>
              <a:ext cx="1368152" cy="338554"/>
            </a:xfrm>
            <a:prstGeom prst="rect">
              <a:avLst/>
            </a:prstGeom>
            <a:noFill/>
          </p:spPr>
          <p:txBody>
            <a:bodyPr wrap="square" rtlCol="0">
              <a:spAutoFit/>
            </a:bodyPr>
            <a:lstStyle/>
            <a:p>
              <a:pPr algn="ct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2016.2 </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6" name="TextBox 45"/>
            <p:cNvSpPr txBox="1"/>
            <p:nvPr/>
          </p:nvSpPr>
          <p:spPr>
            <a:xfrm>
              <a:off x="4367014" y="4077866"/>
              <a:ext cx="1728192" cy="276999"/>
            </a:xfrm>
            <a:prstGeom prst="rect">
              <a:avLst/>
            </a:prstGeom>
            <a:noFill/>
          </p:spPr>
          <p:txBody>
            <a:bodyPr wrap="square" rtlCol="0">
              <a:spAutoFit/>
            </a:bodyPr>
            <a:lstStyle/>
            <a:p>
              <a:pPr algn="ct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Mac</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旺旺</a:t>
              </a:r>
              <a:r>
                <a:rPr lang="en-US"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重构版本</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711977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V="1">
            <a:off x="1234666" y="2205658"/>
            <a:ext cx="32403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4" name="文本框 57">
            <a:extLst>
              <a:ext uri="{FF2B5EF4-FFF2-40B4-BE49-F238E27FC236}">
                <a16:creationId xmlns="" xmlns:a16="http://schemas.microsoft.com/office/drawing/2014/main" id="{7800F960-60A1-48EA-BE1D-464F9DE9EAF1}"/>
              </a:ext>
            </a:extLst>
          </p:cNvPr>
          <p:cNvSpPr txBox="1"/>
          <p:nvPr/>
        </p:nvSpPr>
        <p:spPr>
          <a:xfrm>
            <a:off x="262558" y="117426"/>
            <a:ext cx="4392488" cy="400110"/>
          </a:xfrm>
          <a:prstGeom prst="rect">
            <a:avLst/>
          </a:prstGeom>
          <a:noFill/>
          <a:effectLst/>
        </p:spPr>
        <p:txBody>
          <a:bodyPr wrap="square" rtlCol="0">
            <a:spAutoFit/>
          </a:bodyPr>
          <a:lstStyle/>
          <a:p>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述职内容（</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千牛重构）</a:t>
            </a:r>
          </a:p>
        </p:txBody>
      </p:sp>
      <p:grpSp>
        <p:nvGrpSpPr>
          <p:cNvPr id="13" name="组 12"/>
          <p:cNvGrpSpPr/>
          <p:nvPr/>
        </p:nvGrpSpPr>
        <p:grpSpPr>
          <a:xfrm>
            <a:off x="3773471" y="1593590"/>
            <a:ext cx="4643470" cy="3672408"/>
            <a:chOff x="3251936" y="1557586"/>
            <a:chExt cx="4643470" cy="3672408"/>
          </a:xfrm>
        </p:grpSpPr>
        <p:grpSp>
          <p:nvGrpSpPr>
            <p:cNvPr id="4" name="组 3"/>
            <p:cNvGrpSpPr/>
            <p:nvPr/>
          </p:nvGrpSpPr>
          <p:grpSpPr>
            <a:xfrm>
              <a:off x="3251936" y="1557586"/>
              <a:ext cx="4643470" cy="432048"/>
              <a:chOff x="3023372" y="1728412"/>
              <a:chExt cx="4643470" cy="432048"/>
            </a:xfrm>
          </p:grpSpPr>
          <p:sp>
            <p:nvSpPr>
              <p:cNvPr id="12" name="TextBox 11"/>
              <p:cNvSpPr txBox="1"/>
              <p:nvPr/>
            </p:nvSpPr>
            <p:spPr>
              <a:xfrm>
                <a:off x="3452000" y="1728412"/>
                <a:ext cx="4214842" cy="415498"/>
              </a:xfrm>
              <a:prstGeom prst="rect">
                <a:avLst/>
              </a:prstGeom>
              <a:noFill/>
            </p:spPr>
            <p:txBody>
              <a:bodyPr wrap="square" rtlCol="0">
                <a:spAutoFit/>
              </a:bodyPr>
              <a:lstStyle/>
              <a:p>
                <a:pPr marL="342900" indent="-342900">
                  <a:buFont typeface="Arial"/>
                  <a:buChar char="•"/>
                </a:pPr>
                <a:r>
                  <a:rPr lang="zh-CN" altLang="en-US" b="1" dirty="0" smtClean="0"/>
                  <a:t>项目重构背景介绍</a:t>
                </a:r>
                <a:endParaRPr lang="zh-CN" altLang="en-US" b="1" dirty="0"/>
              </a:p>
            </p:txBody>
          </p:sp>
          <p:cxnSp>
            <p:nvCxnSpPr>
              <p:cNvPr id="20" name="Straight Connector 19"/>
              <p:cNvCxnSpPr/>
              <p:nvPr/>
            </p:nvCxnSpPr>
            <p:spPr>
              <a:xfrm>
                <a:off x="3023372" y="2143910"/>
                <a:ext cx="3600400" cy="1655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 28"/>
            <p:cNvGrpSpPr/>
            <p:nvPr/>
          </p:nvGrpSpPr>
          <p:grpSpPr>
            <a:xfrm>
              <a:off x="3251936" y="3717826"/>
              <a:ext cx="4643470" cy="432048"/>
              <a:chOff x="3023372" y="1728412"/>
              <a:chExt cx="4643470" cy="432048"/>
            </a:xfrm>
          </p:grpSpPr>
          <p:sp>
            <p:nvSpPr>
              <p:cNvPr id="30" name="TextBox 11"/>
              <p:cNvSpPr txBox="1"/>
              <p:nvPr/>
            </p:nvSpPr>
            <p:spPr>
              <a:xfrm>
                <a:off x="3452000" y="1728412"/>
                <a:ext cx="4214842" cy="415498"/>
              </a:xfrm>
              <a:prstGeom prst="rect">
                <a:avLst/>
              </a:prstGeom>
              <a:noFill/>
            </p:spPr>
            <p:txBody>
              <a:bodyPr wrap="square" rtlCol="0">
                <a:spAutoFit/>
              </a:bodyPr>
              <a:lstStyle/>
              <a:p>
                <a:pPr marL="342900" lvl="0" indent="-342900">
                  <a:buFont typeface="Arial"/>
                  <a:buChar char="•"/>
                </a:pPr>
                <a:r>
                  <a:rPr lang="en-US" altLang="zh-CN" sz="2000" dirty="0">
                    <a:solidFill>
                      <a:prstClr val="black"/>
                    </a:solidFill>
                  </a:rPr>
                  <a:t>Mac</a:t>
                </a:r>
                <a:r>
                  <a:rPr lang="zh-CN" altLang="en-US" sz="2000" b="1" dirty="0">
                    <a:solidFill>
                      <a:prstClr val="black"/>
                    </a:solidFill>
                  </a:rPr>
                  <a:t>旺旺</a:t>
                </a:r>
                <a:r>
                  <a:rPr lang="en-US" altLang="zh-CN" sz="2000" b="1" dirty="0">
                    <a:solidFill>
                      <a:prstClr val="black"/>
                    </a:solidFill>
                  </a:rPr>
                  <a:t>&amp;</a:t>
                </a:r>
                <a:r>
                  <a:rPr lang="zh-CN" altLang="en-US" sz="2000" b="1" dirty="0">
                    <a:solidFill>
                      <a:prstClr val="black"/>
                    </a:solidFill>
                  </a:rPr>
                  <a:t>千牛代码合并</a:t>
                </a:r>
              </a:p>
            </p:txBody>
          </p:sp>
          <p:cxnSp>
            <p:nvCxnSpPr>
              <p:cNvPr id="31" name="Straight Connector 19"/>
              <p:cNvCxnSpPr/>
              <p:nvPr/>
            </p:nvCxnSpPr>
            <p:spPr>
              <a:xfrm>
                <a:off x="3023372" y="2143910"/>
                <a:ext cx="3600400" cy="1655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 31"/>
            <p:cNvGrpSpPr/>
            <p:nvPr/>
          </p:nvGrpSpPr>
          <p:grpSpPr>
            <a:xfrm>
              <a:off x="3251936" y="2637706"/>
              <a:ext cx="4643470" cy="432048"/>
              <a:chOff x="3023372" y="1728412"/>
              <a:chExt cx="4643470" cy="432048"/>
            </a:xfrm>
          </p:grpSpPr>
          <p:sp>
            <p:nvSpPr>
              <p:cNvPr id="33" name="TextBox 11"/>
              <p:cNvSpPr txBox="1"/>
              <p:nvPr/>
            </p:nvSpPr>
            <p:spPr>
              <a:xfrm>
                <a:off x="3452000" y="1728412"/>
                <a:ext cx="4214842" cy="415498"/>
              </a:xfrm>
              <a:prstGeom prst="rect">
                <a:avLst/>
              </a:prstGeom>
              <a:noFill/>
            </p:spPr>
            <p:txBody>
              <a:bodyPr wrap="square" rtlCol="0">
                <a:spAutoFit/>
              </a:bodyPr>
              <a:lstStyle/>
              <a:p>
                <a:pPr marL="342900" indent="-342900">
                  <a:buFont typeface="Arial"/>
                  <a:buChar char="•"/>
                </a:pPr>
                <a:r>
                  <a:rPr lang="zh-CN" altLang="en-US" b="1" dirty="0" smtClean="0"/>
                  <a:t>架构的思考与实践</a:t>
                </a:r>
                <a:endParaRPr lang="zh-CN" altLang="en-US" b="1" dirty="0"/>
              </a:p>
            </p:txBody>
          </p:sp>
          <p:cxnSp>
            <p:nvCxnSpPr>
              <p:cNvPr id="34" name="Straight Connector 19"/>
              <p:cNvCxnSpPr/>
              <p:nvPr/>
            </p:nvCxnSpPr>
            <p:spPr>
              <a:xfrm>
                <a:off x="3023372" y="2143910"/>
                <a:ext cx="3600400" cy="1655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35" name="组 34"/>
            <p:cNvGrpSpPr/>
            <p:nvPr/>
          </p:nvGrpSpPr>
          <p:grpSpPr>
            <a:xfrm>
              <a:off x="3251936" y="4797946"/>
              <a:ext cx="4643470" cy="432048"/>
              <a:chOff x="3023372" y="1728412"/>
              <a:chExt cx="4643470" cy="432048"/>
            </a:xfrm>
          </p:grpSpPr>
          <p:sp>
            <p:nvSpPr>
              <p:cNvPr id="36" name="TextBox 11"/>
              <p:cNvSpPr txBox="1"/>
              <p:nvPr/>
            </p:nvSpPr>
            <p:spPr>
              <a:xfrm>
                <a:off x="3452000" y="1728412"/>
                <a:ext cx="4214842" cy="415498"/>
              </a:xfrm>
              <a:prstGeom prst="rect">
                <a:avLst/>
              </a:prstGeom>
              <a:noFill/>
            </p:spPr>
            <p:txBody>
              <a:bodyPr wrap="square" rtlCol="0">
                <a:spAutoFit/>
              </a:bodyPr>
              <a:lstStyle/>
              <a:p>
                <a:pPr marL="342900" indent="-342900">
                  <a:buFont typeface="Arial"/>
                  <a:buChar char="•"/>
                </a:pPr>
                <a:r>
                  <a:rPr lang="zh-CN" altLang="en-US" b="1" dirty="0" smtClean="0"/>
                  <a:t>本地插件体系</a:t>
                </a:r>
                <a:endParaRPr lang="zh-CN" altLang="en-US" b="1" dirty="0"/>
              </a:p>
            </p:txBody>
          </p:sp>
          <p:cxnSp>
            <p:nvCxnSpPr>
              <p:cNvPr id="37" name="Straight Connector 19"/>
              <p:cNvCxnSpPr/>
              <p:nvPr/>
            </p:nvCxnSpPr>
            <p:spPr>
              <a:xfrm>
                <a:off x="3023372" y="2143910"/>
                <a:ext cx="3600400" cy="1655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919647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57">
            <a:extLst>
              <a:ext uri="{FF2B5EF4-FFF2-40B4-BE49-F238E27FC236}">
                <a16:creationId xmlns="" xmlns:a16="http://schemas.microsoft.com/office/drawing/2014/main" id="{7800F960-60A1-48EA-BE1D-464F9DE9EAF1}"/>
              </a:ext>
            </a:extLst>
          </p:cNvPr>
          <p:cNvSpPr txBox="1"/>
          <p:nvPr/>
        </p:nvSpPr>
        <p:spPr>
          <a:xfrm>
            <a:off x="262558" y="117426"/>
            <a:ext cx="6696744" cy="400110"/>
          </a:xfrm>
          <a:prstGeom prst="rect">
            <a:avLst/>
          </a:prstGeom>
          <a:noFill/>
          <a:effectLst/>
        </p:spPr>
        <p:txBody>
          <a:bodyPr wrap="square" rtlCol="0">
            <a:spAutoFit/>
          </a:bodyPr>
          <a:lstStyle/>
          <a:p>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千牛</a:t>
            </a:r>
            <a:r>
              <a:rPr lang="en-US"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架构</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重构背景与解决方案</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838622" y="2205658"/>
            <a:ext cx="10277172" cy="857158"/>
          </a:xfrm>
          <a:prstGeom prst="rect">
            <a:avLst/>
          </a:prstGeom>
          <a:noFill/>
        </p:spPr>
        <p:txBody>
          <a:bodyPr wrap="none" rtlCol="0">
            <a:spAutoFit/>
          </a:bodyPr>
          <a:lstStyle/>
          <a:p>
            <a:pPr marL="342900" indent="-342900">
              <a:lnSpc>
                <a:spcPct val="120000"/>
              </a:lnSpc>
              <a:buFont typeface="Arial"/>
              <a:buChar char="•"/>
            </a:pPr>
            <a:r>
              <a:rPr kumimoji="1" lang="en-US" altLang="zh-CN" dirty="0" smtClean="0"/>
              <a:t>mac</a:t>
            </a:r>
            <a:r>
              <a:rPr kumimoji="1" lang="zh-CN" altLang="en-US" dirty="0" smtClean="0"/>
              <a:t>端旺旺</a:t>
            </a:r>
            <a:r>
              <a:rPr kumimoji="1" lang="en-US" altLang="zh-CN" dirty="0" smtClean="0"/>
              <a:t>&amp;</a:t>
            </a:r>
            <a:r>
              <a:rPr kumimoji="1" lang="zh-CN" altLang="en-US" dirty="0" smtClean="0"/>
              <a:t>千牛长久没有维护</a:t>
            </a:r>
            <a:r>
              <a:rPr kumimoji="1" lang="en-US" altLang="en-US" dirty="0"/>
              <a:t>。</a:t>
            </a:r>
            <a:r>
              <a:rPr kumimoji="1" lang="zh-CN" altLang="en-US" dirty="0" smtClean="0"/>
              <a:t>功能落</a:t>
            </a:r>
            <a:r>
              <a:rPr kumimoji="1" lang="zh-CN" altLang="en-US" dirty="0"/>
              <a:t>后、历史</a:t>
            </a:r>
            <a:r>
              <a:rPr kumimoji="1" lang="en-US" altLang="zh-CN" dirty="0"/>
              <a:t>bug</a:t>
            </a:r>
            <a:r>
              <a:rPr kumimoji="1" lang="zh-CN" altLang="en-US" dirty="0" smtClean="0"/>
              <a:t>多</a:t>
            </a:r>
            <a:r>
              <a:rPr kumimoji="1" lang="zh-CN" altLang="zh-CN" dirty="0" smtClean="0"/>
              <a:t>（</a:t>
            </a:r>
            <a:r>
              <a:rPr kumimoji="1" lang="zh-CN" altLang="en-US" dirty="0" smtClean="0"/>
              <a:t>线上空间问题二百多个）。</a:t>
            </a:r>
            <a:endParaRPr kumimoji="1" lang="en-US" altLang="zh-CN" dirty="0" smtClean="0"/>
          </a:p>
          <a:p>
            <a:pPr marL="342900" indent="-342900">
              <a:lnSpc>
                <a:spcPct val="120000"/>
              </a:lnSpc>
              <a:buFont typeface="Arial"/>
              <a:buChar char="•"/>
            </a:pPr>
            <a:r>
              <a:rPr kumimoji="1" lang="en-US" altLang="zh-CN" dirty="0" smtClean="0"/>
              <a:t>mac</a:t>
            </a:r>
            <a:r>
              <a:rPr kumimoji="1" lang="zh-CN" altLang="en-US" dirty="0" smtClean="0"/>
              <a:t>旺旺</a:t>
            </a:r>
            <a:r>
              <a:rPr kumimoji="1" lang="en-US" altLang="zh-CN" dirty="0" smtClean="0"/>
              <a:t>&amp;</a:t>
            </a:r>
            <a:r>
              <a:rPr kumimoji="1" lang="zh-CN" altLang="en-US" dirty="0" smtClean="0"/>
              <a:t>千牛代码混乱，分层架构混乱。</a:t>
            </a:r>
            <a:endParaRPr kumimoji="1" lang="en-US" altLang="zh-CN" dirty="0" smtClean="0"/>
          </a:p>
        </p:txBody>
      </p:sp>
      <p:sp>
        <p:nvSpPr>
          <p:cNvPr id="17" name="文本框 16"/>
          <p:cNvSpPr txBox="1"/>
          <p:nvPr/>
        </p:nvSpPr>
        <p:spPr>
          <a:xfrm>
            <a:off x="6023198" y="6022082"/>
            <a:ext cx="184666" cy="415498"/>
          </a:xfrm>
          <a:prstGeom prst="rect">
            <a:avLst/>
          </a:prstGeom>
          <a:noFill/>
        </p:spPr>
        <p:txBody>
          <a:bodyPr wrap="none" rtlCol="0">
            <a:spAutoFit/>
          </a:bodyPr>
          <a:lstStyle/>
          <a:p>
            <a:endParaRPr kumimoji="1" lang="zh-CN" altLang="en-US" dirty="0">
              <a:solidFill>
                <a:srgbClr val="FF0000"/>
              </a:solidFill>
            </a:endParaRPr>
          </a:p>
        </p:txBody>
      </p:sp>
      <p:sp>
        <p:nvSpPr>
          <p:cNvPr id="2" name="文本框 1"/>
          <p:cNvSpPr txBox="1"/>
          <p:nvPr/>
        </p:nvSpPr>
        <p:spPr>
          <a:xfrm>
            <a:off x="766614" y="693490"/>
            <a:ext cx="8550538" cy="1169551"/>
          </a:xfrm>
          <a:prstGeom prst="rect">
            <a:avLst/>
          </a:prstGeom>
          <a:noFill/>
        </p:spPr>
        <p:txBody>
          <a:bodyPr wrap="none" rtlCol="0">
            <a:spAutoFit/>
          </a:bodyPr>
          <a:lstStyle/>
          <a:p>
            <a:pPr>
              <a:lnSpc>
                <a:spcPct val="150000"/>
              </a:lnSpc>
            </a:pPr>
            <a:r>
              <a:rPr kumimoji="1" lang="zh-CN" altLang="en-US" sz="2400" b="1" dirty="0" smtClean="0">
                <a:solidFill>
                  <a:srgbClr val="FF0000"/>
                </a:solidFill>
                <a:latin typeface="黑体"/>
                <a:ea typeface="黑体"/>
                <a:cs typeface="黑体"/>
              </a:rPr>
              <a:t>重点问题</a:t>
            </a:r>
            <a:r>
              <a:rPr kumimoji="1" lang="zh-CN" altLang="en-US" sz="2400" b="1" dirty="0" smtClean="0">
                <a:solidFill>
                  <a:srgbClr val="FF0000"/>
                </a:solidFill>
                <a:latin typeface="+mn-ea"/>
              </a:rPr>
              <a:t>：</a:t>
            </a:r>
            <a:endParaRPr kumimoji="1" lang="en-US" altLang="zh-CN" sz="2400" b="1" dirty="0" smtClean="0">
              <a:solidFill>
                <a:srgbClr val="FF0000"/>
              </a:solidFill>
              <a:latin typeface="+mn-ea"/>
            </a:endParaRPr>
          </a:p>
          <a:p>
            <a:pPr>
              <a:lnSpc>
                <a:spcPct val="150000"/>
              </a:lnSpc>
            </a:pPr>
            <a:r>
              <a:rPr kumimoji="1" lang="en-US" altLang="zh-CN" sz="2400" dirty="0" smtClean="0">
                <a:solidFill>
                  <a:srgbClr val="FF0000"/>
                </a:solidFill>
                <a:latin typeface="+mn-ea"/>
              </a:rPr>
              <a:t>(</a:t>
            </a:r>
            <a:r>
              <a:rPr kumimoji="1" lang="en-US" altLang="en-US" sz="2400" dirty="0" err="1">
                <a:solidFill>
                  <a:srgbClr val="FF0000"/>
                </a:solidFill>
                <a:latin typeface="+mn-ea"/>
              </a:rPr>
              <a:t>Mac</a:t>
            </a:r>
            <a:r>
              <a:rPr kumimoji="1" lang="en-US" altLang="en-US" sz="2400" dirty="0" err="1" smtClean="0">
                <a:solidFill>
                  <a:srgbClr val="FF0000"/>
                </a:solidFill>
                <a:latin typeface="+mn-ea"/>
              </a:rPr>
              <a:t>旺旺</a:t>
            </a:r>
            <a:r>
              <a:rPr kumimoji="1" lang="en-US" altLang="en-US" sz="2400" dirty="0" smtClean="0">
                <a:solidFill>
                  <a:srgbClr val="FF0000"/>
                </a:solidFill>
                <a:latin typeface="+mn-ea"/>
              </a:rPr>
              <a:t> </a:t>
            </a:r>
            <a:r>
              <a:rPr kumimoji="1" lang="en-US" altLang="en-US" sz="2400" dirty="0">
                <a:solidFill>
                  <a:srgbClr val="FF0000"/>
                </a:solidFill>
                <a:latin typeface="+mn-ea"/>
              </a:rPr>
              <a:t>+ </a:t>
            </a:r>
            <a:r>
              <a:rPr kumimoji="1" lang="en-US" altLang="en-US" sz="2400" dirty="0" err="1">
                <a:solidFill>
                  <a:srgbClr val="FF0000"/>
                </a:solidFill>
                <a:latin typeface="+mn-ea"/>
              </a:rPr>
              <a:t>Mac千牛</a:t>
            </a:r>
            <a:r>
              <a:rPr kumimoji="1" lang="en-US" altLang="zh-CN" sz="2400" dirty="0" smtClean="0">
                <a:solidFill>
                  <a:srgbClr val="FF0000"/>
                </a:solidFill>
                <a:latin typeface="+mn-ea"/>
              </a:rPr>
              <a:t>)</a:t>
            </a:r>
            <a:r>
              <a:rPr kumimoji="1" lang="zh-CN" altLang="en-US" sz="2400" dirty="0" smtClean="0">
                <a:solidFill>
                  <a:srgbClr val="FF0000"/>
                </a:solidFill>
                <a:latin typeface="+mn-ea"/>
              </a:rPr>
              <a:t> * </a:t>
            </a:r>
            <a:r>
              <a:rPr kumimoji="1" lang="en-US" altLang="zh-CN" sz="2400" dirty="0" smtClean="0">
                <a:solidFill>
                  <a:srgbClr val="FF0000"/>
                </a:solidFill>
                <a:latin typeface="+mn-ea"/>
              </a:rPr>
              <a:t>(</a:t>
            </a:r>
            <a:r>
              <a:rPr kumimoji="1" lang="en-US" altLang="en-US" sz="2400" dirty="0" err="1" smtClean="0">
                <a:solidFill>
                  <a:srgbClr val="FF0000"/>
                </a:solidFill>
                <a:latin typeface="+mn-ea"/>
              </a:rPr>
              <a:t>老业务维护+新业务支</a:t>
            </a:r>
            <a:r>
              <a:rPr kumimoji="1" lang="zh-CN" altLang="en-US" sz="2400" dirty="0" smtClean="0">
                <a:solidFill>
                  <a:srgbClr val="FF0000"/>
                </a:solidFill>
                <a:latin typeface="+mn-ea"/>
              </a:rPr>
              <a:t>撑</a:t>
            </a:r>
            <a:r>
              <a:rPr kumimoji="1" lang="en-US" altLang="zh-CN" sz="2400" dirty="0" smtClean="0">
                <a:solidFill>
                  <a:srgbClr val="FF0000"/>
                </a:solidFill>
                <a:latin typeface="+mn-ea"/>
              </a:rPr>
              <a:t>) == 2</a:t>
            </a:r>
            <a:r>
              <a:rPr kumimoji="1" lang="zh-CN" altLang="en-US" sz="2400" dirty="0" smtClean="0">
                <a:solidFill>
                  <a:srgbClr val="FF0000"/>
                </a:solidFill>
                <a:latin typeface="+mn-ea"/>
              </a:rPr>
              <a:t>人力</a:t>
            </a:r>
            <a:endParaRPr kumimoji="1" lang="en-US" altLang="en-US" sz="2400" dirty="0" smtClean="0">
              <a:solidFill>
                <a:srgbClr val="FF0000"/>
              </a:solidFill>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876755690"/>
              </p:ext>
            </p:extLst>
          </p:nvPr>
        </p:nvGraphicFramePr>
        <p:xfrm>
          <a:off x="982638" y="3429794"/>
          <a:ext cx="9073008" cy="2514600"/>
        </p:xfrm>
        <a:graphic>
          <a:graphicData uri="http://schemas.openxmlformats.org/drawingml/2006/table">
            <a:tbl>
              <a:tblPr firstRow="1" bandRow="1">
                <a:tableStyleId>{5C22544A-7EE6-4342-B048-85BDC9FD1C3A}</a:tableStyleId>
              </a:tblPr>
              <a:tblGrid>
                <a:gridCol w="3024336"/>
                <a:gridCol w="3024336"/>
                <a:gridCol w="3024336"/>
              </a:tblGrid>
              <a:tr h="411480">
                <a:tc>
                  <a:txBody>
                    <a:bodyPr/>
                    <a:lstStyle/>
                    <a:p>
                      <a:r>
                        <a:rPr lang="zh-CN" altLang="en-US" sz="2000" dirty="0" smtClean="0"/>
                        <a:t>方案选择</a:t>
                      </a:r>
                      <a:endParaRPr lang="zh-CN" altLang="en-US" sz="2000" dirty="0"/>
                    </a:p>
                  </a:txBody>
                  <a:tcPr/>
                </a:tc>
                <a:tc>
                  <a:txBody>
                    <a:bodyPr/>
                    <a:lstStyle/>
                    <a:p>
                      <a:r>
                        <a:rPr lang="zh-CN" altLang="en-US" sz="2000" dirty="0" smtClean="0"/>
                        <a:t>优势</a:t>
                      </a:r>
                      <a:endParaRPr lang="zh-CN" altLang="en-US" sz="2000" dirty="0"/>
                    </a:p>
                  </a:txBody>
                  <a:tcPr/>
                </a:tc>
                <a:tc>
                  <a:txBody>
                    <a:bodyPr/>
                    <a:lstStyle/>
                    <a:p>
                      <a:r>
                        <a:rPr lang="zh-CN" altLang="en-US" sz="2000" dirty="0" smtClean="0"/>
                        <a:t>劣势</a:t>
                      </a:r>
                      <a:endParaRPr lang="zh-CN" altLang="en-US" sz="2000" dirty="0"/>
                    </a:p>
                  </a:txBody>
                  <a:tcPr/>
                </a:tc>
              </a:tr>
              <a:tr h="370840">
                <a:tc>
                  <a:txBody>
                    <a:bodyPr/>
                    <a:lstStyle/>
                    <a:p>
                      <a:r>
                        <a:rPr lang="zh-CN" altLang="en-US" sz="2000" dirty="0" smtClean="0"/>
                        <a:t>抛开历史包袱，全新代码重开发</a:t>
                      </a:r>
                      <a:endParaRPr lang="zh-CN" altLang="en-US" sz="2000" dirty="0"/>
                    </a:p>
                  </a:txBody>
                  <a:tcPr/>
                </a:tc>
                <a:tc>
                  <a:txBody>
                    <a:bodyPr/>
                    <a:lstStyle/>
                    <a:p>
                      <a:r>
                        <a:rPr lang="zh-CN" altLang="en-US" sz="2000" dirty="0" smtClean="0"/>
                        <a:t>历史包袱小</a:t>
                      </a:r>
                      <a:endParaRPr lang="zh-CN" altLang="en-US" sz="2000" dirty="0"/>
                    </a:p>
                  </a:txBody>
                  <a:tcPr/>
                </a:tc>
                <a:tc>
                  <a: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zh-CN" altLang="en-US" sz="2000" dirty="0" smtClean="0"/>
                        <a:t>人力成本高</a:t>
                      </a:r>
                    </a:p>
                    <a:p>
                      <a:r>
                        <a:rPr lang="en-US" altLang="zh-CN" sz="2000" dirty="0" smtClean="0"/>
                        <a:t>(</a:t>
                      </a:r>
                      <a:r>
                        <a:rPr lang="zh-CN" altLang="en-US" sz="2000" dirty="0" smtClean="0"/>
                        <a:t>老业务、新业务重开发)</a:t>
                      </a:r>
                      <a:endParaRPr lang="zh-CN" altLang="en-US" sz="2000" dirty="0"/>
                    </a:p>
                  </a:txBody>
                  <a:tcPr/>
                </a:tc>
              </a:tr>
              <a:tr h="370840">
                <a:tc>
                  <a:txBody>
                    <a:bodyPr/>
                    <a:lstStyle/>
                    <a:p>
                      <a:r>
                        <a:rPr lang="zh-CN" altLang="en-US" sz="2000" dirty="0" smtClean="0"/>
                        <a:t>现有代码继续功能开发与维护</a:t>
                      </a:r>
                      <a:endParaRPr lang="zh-CN" altLang="en-US" sz="2000" dirty="0"/>
                    </a:p>
                  </a:txBody>
                  <a:tcPr/>
                </a:tc>
                <a:tc>
                  <a:txBody>
                    <a:bodyPr/>
                    <a:lstStyle/>
                    <a:p>
                      <a:r>
                        <a:rPr lang="zh-CN" altLang="en-US" sz="2000" dirty="0" smtClean="0"/>
                        <a:t>已知问题可以快速处理、上线</a:t>
                      </a:r>
                      <a:endParaRPr lang="zh-CN" altLang="en-US" sz="2000" dirty="0"/>
                    </a:p>
                  </a:txBody>
                  <a:tcPr/>
                </a:tc>
                <a:tc>
                  <a:txBody>
                    <a:bodyPr/>
                    <a:lstStyle/>
                    <a:p>
                      <a:r>
                        <a:rPr lang="zh-CN" altLang="en-US" sz="2000" dirty="0" smtClean="0"/>
                        <a:t>长期维护成本高、需求迭代慢</a:t>
                      </a:r>
                      <a:endParaRPr lang="zh-CN" altLang="en-US" sz="2000" dirty="0"/>
                    </a:p>
                  </a:txBody>
                  <a:tcPr/>
                </a:tc>
              </a:tr>
              <a:tr h="370840">
                <a:tc>
                  <a:txBody>
                    <a:bodyPr/>
                    <a:lstStyle/>
                    <a:p>
                      <a:r>
                        <a:rPr lang="zh-CN" altLang="en-US" sz="2000" dirty="0" smtClean="0"/>
                        <a:t>现有代码重架构，集成跨端业务</a:t>
                      </a:r>
                      <a:r>
                        <a:rPr lang="en-US" altLang="zh-CN" sz="2000" dirty="0" smtClean="0"/>
                        <a:t>SDK</a:t>
                      </a:r>
                      <a:endParaRPr lang="zh-CN" altLang="en-US" sz="2000" dirty="0"/>
                    </a:p>
                  </a:txBody>
                  <a:tcPr/>
                </a:tc>
                <a:tc>
                  <a:txBody>
                    <a:bodyPr/>
                    <a:lstStyle/>
                    <a:p>
                      <a:r>
                        <a:rPr lang="zh-CN" altLang="en-US" sz="2000" dirty="0" smtClean="0"/>
                        <a:t>可维护性提高，多端复用，业务维护与迭代成本降低</a:t>
                      </a:r>
                      <a:endParaRPr lang="zh-CN" altLang="en-US" sz="2000" dirty="0"/>
                    </a:p>
                  </a:txBody>
                  <a:tcPr/>
                </a:tc>
                <a:tc>
                  <a:txBody>
                    <a:bodyPr/>
                    <a:lstStyle/>
                    <a:p>
                      <a:r>
                        <a:rPr lang="zh-CN" altLang="en-US" sz="2000" dirty="0" smtClean="0"/>
                        <a:t>前期投入成本增加</a:t>
                      </a:r>
                      <a:endParaRPr lang="zh-CN" altLang="en-US" sz="2000" dirty="0"/>
                    </a:p>
                  </a:txBody>
                  <a:tcPr/>
                </a:tc>
              </a:tr>
            </a:tbl>
          </a:graphicData>
        </a:graphic>
      </p:graphicFrame>
    </p:spTree>
    <p:extLst>
      <p:ext uri="{BB962C8B-B14F-4D97-AF65-F5344CB8AC3E}">
        <p14:creationId xmlns:p14="http://schemas.microsoft.com/office/powerpoint/2010/main" val="41711977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7">
            <a:extLst>
              <a:ext uri="{FF2B5EF4-FFF2-40B4-BE49-F238E27FC236}">
                <a16:creationId xmlns="" xmlns:a16="http://schemas.microsoft.com/office/drawing/2014/main" id="{7800F960-60A1-48EA-BE1D-464F9DE9EAF1}"/>
              </a:ext>
            </a:extLst>
          </p:cNvPr>
          <p:cNvSpPr txBox="1"/>
          <p:nvPr/>
        </p:nvSpPr>
        <p:spPr>
          <a:xfrm>
            <a:off x="262558" y="117426"/>
            <a:ext cx="6192688" cy="400110"/>
          </a:xfrm>
          <a:prstGeom prst="rect">
            <a:avLst/>
          </a:prstGeom>
          <a:noFill/>
          <a:effectLst/>
        </p:spPr>
        <p:txBody>
          <a:bodyPr wrap="square" rtlCol="0">
            <a:spAutoFit/>
          </a:bodyPr>
          <a:lstStyle/>
          <a:p>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千牛架构-架构与多端复用</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 name="椭圆 1"/>
          <p:cNvSpPr/>
          <p:nvPr/>
        </p:nvSpPr>
        <p:spPr>
          <a:xfrm>
            <a:off x="622598" y="2277666"/>
            <a:ext cx="1512168" cy="7200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高复用</a:t>
            </a:r>
            <a:endParaRPr kumimoji="1" lang="zh-CN" altLang="en-US" dirty="0"/>
          </a:p>
        </p:txBody>
      </p:sp>
      <p:sp>
        <p:nvSpPr>
          <p:cNvPr id="7" name="椭圆 6"/>
          <p:cNvSpPr/>
          <p:nvPr/>
        </p:nvSpPr>
        <p:spPr>
          <a:xfrm>
            <a:off x="622598" y="3357786"/>
            <a:ext cx="1512168" cy="7200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强解耦</a:t>
            </a:r>
            <a:endParaRPr kumimoji="1" lang="zh-CN" altLang="en-US" dirty="0"/>
          </a:p>
        </p:txBody>
      </p:sp>
      <p:pic>
        <p:nvPicPr>
          <p:cNvPr id="4" name="图片 3"/>
          <p:cNvPicPr>
            <a:picLocks noChangeAspect="1"/>
          </p:cNvPicPr>
          <p:nvPr/>
        </p:nvPicPr>
        <p:blipFill>
          <a:blip r:embed="rId3"/>
          <a:stretch>
            <a:fillRect/>
          </a:stretch>
        </p:blipFill>
        <p:spPr>
          <a:xfrm>
            <a:off x="2926854" y="765498"/>
            <a:ext cx="8595389" cy="5642372"/>
          </a:xfrm>
          <a:prstGeom prst="rect">
            <a:avLst/>
          </a:prstGeom>
        </p:spPr>
      </p:pic>
    </p:spTree>
    <p:extLst>
      <p:ext uri="{BB962C8B-B14F-4D97-AF65-F5344CB8AC3E}">
        <p14:creationId xmlns:p14="http://schemas.microsoft.com/office/powerpoint/2010/main" val="42919647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千牛</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重构成果展示</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6" name="组 5"/>
          <p:cNvGrpSpPr/>
          <p:nvPr/>
        </p:nvGrpSpPr>
        <p:grpSpPr>
          <a:xfrm>
            <a:off x="1010050" y="911915"/>
            <a:ext cx="10170313" cy="6046271"/>
            <a:chOff x="1270670" y="911915"/>
            <a:chExt cx="10170313" cy="6046271"/>
          </a:xfrm>
        </p:grpSpPr>
        <p:sp>
          <p:nvSpPr>
            <p:cNvPr id="3" name="文本框 2"/>
            <p:cNvSpPr txBox="1"/>
            <p:nvPr/>
          </p:nvSpPr>
          <p:spPr>
            <a:xfrm>
              <a:off x="7319342" y="911915"/>
              <a:ext cx="4121641" cy="5271186"/>
            </a:xfrm>
            <a:prstGeom prst="rect">
              <a:avLst/>
            </a:prstGeom>
            <a:noFill/>
          </p:spPr>
          <p:txBody>
            <a:bodyPr wrap="none" rtlCol="0">
              <a:spAutoFit/>
            </a:bodyPr>
            <a:lstStyle/>
            <a:p>
              <a:pPr>
                <a:lnSpc>
                  <a:spcPct val="120000"/>
                </a:lnSpc>
              </a:pPr>
              <a:r>
                <a:rPr kumimoji="1" lang="en-US" altLang="zh-CN" dirty="0" smtClean="0">
                  <a:latin typeface="黑体"/>
                  <a:ea typeface="黑体"/>
                  <a:cs typeface="黑体"/>
                </a:rPr>
                <a:t>24</a:t>
              </a:r>
              <a:r>
                <a:rPr kumimoji="1" lang="zh-CN" altLang="en-US" dirty="0" smtClean="0">
                  <a:latin typeface="黑体"/>
                  <a:ea typeface="黑体"/>
                  <a:cs typeface="黑体"/>
                </a:rPr>
                <a:t>个新需求快速落地：</a:t>
              </a:r>
              <a:endParaRPr kumimoji="1" lang="en-US" altLang="zh-CN" dirty="0" smtClean="0">
                <a:latin typeface="黑体"/>
                <a:ea typeface="黑体"/>
                <a:cs typeface="黑体"/>
              </a:endParaRPr>
            </a:p>
            <a:p>
              <a:pPr marL="342900" indent="-342900">
                <a:lnSpc>
                  <a:spcPct val="120000"/>
                </a:lnSpc>
                <a:buFont typeface="Arial"/>
                <a:buChar char="•"/>
              </a:pPr>
              <a:r>
                <a:rPr kumimoji="1" lang="zh-CN" altLang="en-US" sz="2000" dirty="0" smtClean="0"/>
                <a:t>工作台首页改版</a:t>
              </a:r>
              <a:endParaRPr kumimoji="1" lang="en-US" altLang="zh-CN" sz="2000" dirty="0" smtClean="0"/>
            </a:p>
            <a:p>
              <a:pPr marL="342900" indent="-342900">
                <a:lnSpc>
                  <a:spcPct val="120000"/>
                </a:lnSpc>
                <a:buFont typeface="Arial"/>
                <a:buChar char="•"/>
              </a:pPr>
              <a:r>
                <a:rPr kumimoji="1" lang="zh-CN" altLang="en-US" sz="2000" dirty="0"/>
                <a:t>消息</a:t>
              </a:r>
              <a:r>
                <a:rPr kumimoji="1" lang="zh-CN" altLang="en-US" sz="2000" dirty="0" smtClean="0"/>
                <a:t>管理器</a:t>
              </a:r>
              <a:endParaRPr kumimoji="1" lang="en-US" altLang="zh-CN" sz="2000" dirty="0" smtClean="0"/>
            </a:p>
            <a:p>
              <a:pPr marL="342900" indent="-342900">
                <a:lnSpc>
                  <a:spcPct val="120000"/>
                </a:lnSpc>
                <a:buFont typeface="Arial"/>
                <a:buChar char="•"/>
              </a:pPr>
              <a:r>
                <a:rPr kumimoji="1" lang="zh-CN" altLang="en-US" sz="2000" dirty="0" smtClean="0"/>
                <a:t>文件传输、预览功能</a:t>
              </a:r>
              <a:endParaRPr kumimoji="1" lang="en-US" altLang="zh-CN" sz="2000" dirty="0" smtClean="0"/>
            </a:p>
            <a:p>
              <a:pPr marL="342900" indent="-342900">
                <a:lnSpc>
                  <a:spcPct val="120000"/>
                </a:lnSpc>
                <a:buFont typeface="Arial"/>
                <a:buChar char="•"/>
              </a:pPr>
              <a:r>
                <a:rPr kumimoji="1" lang="zh-CN" altLang="en-US" sz="2000" dirty="0" smtClean="0"/>
                <a:t>消息的已读、未读、撤回、转发</a:t>
              </a:r>
              <a:endParaRPr kumimoji="1" lang="en-US" altLang="zh-CN" sz="2000" dirty="0" smtClean="0"/>
            </a:p>
            <a:p>
              <a:pPr marL="342900" indent="-342900">
                <a:lnSpc>
                  <a:spcPct val="120000"/>
                </a:lnSpc>
                <a:buFont typeface="Arial"/>
                <a:buChar char="•"/>
              </a:pPr>
              <a:r>
                <a:rPr kumimoji="1" lang="zh-CN" altLang="en-US" sz="2000" dirty="0" smtClean="0"/>
                <a:t>消息中心</a:t>
              </a:r>
              <a:endParaRPr kumimoji="1" lang="en-US" altLang="zh-CN" sz="2000" dirty="0" smtClean="0"/>
            </a:p>
            <a:p>
              <a:pPr marL="342900" indent="-342900">
                <a:lnSpc>
                  <a:spcPct val="120000"/>
                </a:lnSpc>
                <a:buFont typeface="Arial"/>
                <a:buChar char="•"/>
              </a:pPr>
              <a:r>
                <a:rPr kumimoji="1" lang="zh-CN" altLang="en-US" sz="2000" dirty="0" smtClean="0"/>
                <a:t>宝贝、店铺卡片</a:t>
              </a:r>
              <a:endParaRPr kumimoji="1" lang="en-US" altLang="zh-CN" sz="2000" dirty="0"/>
            </a:p>
            <a:p>
              <a:pPr marL="342900" indent="-342900">
                <a:lnSpc>
                  <a:spcPct val="120000"/>
                </a:lnSpc>
                <a:buFont typeface="Arial"/>
                <a:buChar char="•"/>
              </a:pPr>
              <a:r>
                <a:rPr kumimoji="1" lang="zh-CN" altLang="en-US" sz="2000" dirty="0" smtClean="0"/>
                <a:t>红包消息</a:t>
              </a:r>
              <a:endParaRPr kumimoji="1" lang="en-US" altLang="zh-CN" sz="2000" dirty="0" smtClean="0"/>
            </a:p>
            <a:p>
              <a:pPr marL="342900" indent="-342900">
                <a:lnSpc>
                  <a:spcPct val="120000"/>
                </a:lnSpc>
                <a:buFont typeface="Arial"/>
                <a:buChar char="•"/>
              </a:pPr>
              <a:r>
                <a:rPr kumimoji="1" lang="zh-CN" altLang="en-US" sz="2000" dirty="0" smtClean="0"/>
                <a:t>插件中心</a:t>
              </a:r>
              <a:endParaRPr kumimoji="1" lang="en-US" altLang="zh-CN" sz="2000" dirty="0" smtClean="0"/>
            </a:p>
            <a:p>
              <a:pPr marL="342900" indent="-342900">
                <a:lnSpc>
                  <a:spcPct val="120000"/>
                </a:lnSpc>
                <a:buFont typeface="Arial"/>
                <a:buChar char="•"/>
              </a:pPr>
              <a:r>
                <a:rPr kumimoji="1" lang="en-US" altLang="zh-CN" sz="2000" dirty="0" smtClean="0"/>
                <a:t>E</a:t>
              </a:r>
              <a:r>
                <a:rPr kumimoji="1" lang="zh-CN" altLang="en-US" sz="2000" dirty="0" smtClean="0"/>
                <a:t>客服</a:t>
              </a:r>
              <a:endParaRPr kumimoji="1" lang="en-US" altLang="zh-CN" sz="2000" dirty="0" smtClean="0"/>
            </a:p>
            <a:p>
              <a:pPr marL="342900" indent="-342900">
                <a:lnSpc>
                  <a:spcPct val="120000"/>
                </a:lnSpc>
                <a:buFont typeface="Arial"/>
                <a:buChar char="•"/>
              </a:pPr>
              <a:r>
                <a:rPr kumimoji="1" lang="zh-CN" altLang="en-US" sz="2000" dirty="0" smtClean="0"/>
                <a:t>会话置顶</a:t>
              </a:r>
              <a:endParaRPr kumimoji="1" lang="en-US" altLang="zh-CN" sz="2000" dirty="0" smtClean="0"/>
            </a:p>
            <a:p>
              <a:pPr marL="342900" indent="-342900">
                <a:lnSpc>
                  <a:spcPct val="120000"/>
                </a:lnSpc>
                <a:buFont typeface="Arial"/>
                <a:buChar char="•"/>
              </a:pPr>
              <a:r>
                <a:rPr kumimoji="1" lang="zh-CN" altLang="en-US" sz="2000" dirty="0" smtClean="0"/>
                <a:t>交易状态小锤子</a:t>
              </a:r>
              <a:endParaRPr kumimoji="1" lang="en-US" altLang="zh-CN" sz="2000" dirty="0" smtClean="0"/>
            </a:p>
            <a:p>
              <a:pPr marL="342900" indent="-342900">
                <a:lnSpc>
                  <a:spcPct val="120000"/>
                </a:lnSpc>
                <a:buFont typeface="Arial"/>
                <a:buChar char="•"/>
              </a:pPr>
              <a:r>
                <a:rPr kumimoji="1" lang="zh-CN" altLang="en-US" sz="2000" dirty="0" smtClean="0"/>
                <a:t>快捷回复</a:t>
              </a:r>
              <a:endParaRPr kumimoji="1" lang="en-US" altLang="zh-CN" sz="2000" dirty="0" smtClean="0"/>
            </a:p>
            <a:p>
              <a:pPr marL="342900" indent="-342900">
                <a:lnSpc>
                  <a:spcPct val="120000"/>
                </a:lnSpc>
                <a:buFont typeface="Arial"/>
                <a:buChar char="•"/>
              </a:pPr>
              <a:r>
                <a:rPr kumimoji="1" lang="mr-IN" altLang="zh-CN" sz="2000" dirty="0" smtClean="0"/>
                <a:t>…</a:t>
              </a:r>
              <a:endParaRPr kumimoji="1" lang="en-US" altLang="zh-CN" sz="2000" dirty="0" smtClean="0"/>
            </a:p>
          </p:txBody>
        </p:sp>
        <p:sp>
          <p:nvSpPr>
            <p:cNvPr id="4" name="文本框 3"/>
            <p:cNvSpPr txBox="1"/>
            <p:nvPr/>
          </p:nvSpPr>
          <p:spPr>
            <a:xfrm>
              <a:off x="1270670" y="911915"/>
              <a:ext cx="5840060" cy="6046271"/>
            </a:xfrm>
            <a:prstGeom prst="rect">
              <a:avLst/>
            </a:prstGeom>
            <a:noFill/>
          </p:spPr>
          <p:txBody>
            <a:bodyPr wrap="none" rtlCol="0">
              <a:spAutoFit/>
            </a:bodyPr>
            <a:lstStyle/>
            <a:p>
              <a:pPr>
                <a:lnSpc>
                  <a:spcPct val="120000"/>
                </a:lnSpc>
              </a:pPr>
              <a:r>
                <a:rPr kumimoji="1" lang="en-US" altLang="zh-CN" dirty="0" smtClean="0">
                  <a:solidFill>
                    <a:srgbClr val="000000"/>
                  </a:solidFill>
                  <a:latin typeface="黑体"/>
                  <a:ea typeface="黑体"/>
                  <a:cs typeface="黑体"/>
                </a:rPr>
                <a:t>431</a:t>
              </a:r>
              <a:r>
                <a:rPr kumimoji="1" lang="zh-CN" altLang="en-US" dirty="0" smtClean="0">
                  <a:solidFill>
                    <a:srgbClr val="000000"/>
                  </a:solidFill>
                  <a:latin typeface="黑体"/>
                  <a:ea typeface="黑体"/>
                  <a:cs typeface="黑体"/>
                </a:rPr>
                <a:t>个历史问题彻底解决</a:t>
              </a:r>
              <a:r>
                <a:rPr kumimoji="1" lang="en-US" altLang="zh-CN" dirty="0" smtClean="0">
                  <a:solidFill>
                    <a:srgbClr val="000000"/>
                  </a:solidFill>
                  <a:latin typeface="黑体"/>
                  <a:ea typeface="黑体"/>
                  <a:cs typeface="黑体"/>
                </a:rPr>
                <a:t>(</a:t>
              </a:r>
              <a:r>
                <a:rPr kumimoji="1" lang="zh-CN" altLang="en-US" dirty="0" smtClean="0">
                  <a:solidFill>
                    <a:srgbClr val="000000"/>
                  </a:solidFill>
                  <a:latin typeface="黑体"/>
                  <a:ea typeface="黑体"/>
                  <a:cs typeface="黑体"/>
                </a:rPr>
                <a:t>线上空间</a:t>
              </a:r>
              <a:r>
                <a:rPr kumimoji="1" lang="en-US" altLang="zh-CN" dirty="0" smtClean="0">
                  <a:solidFill>
                    <a:srgbClr val="000000"/>
                  </a:solidFill>
                  <a:latin typeface="黑体"/>
                  <a:ea typeface="黑体"/>
                  <a:cs typeface="黑体"/>
                </a:rPr>
                <a:t>+</a:t>
              </a:r>
              <a:r>
                <a:rPr kumimoji="1" lang="zh-CN" altLang="en-US" dirty="0" smtClean="0">
                  <a:solidFill>
                    <a:srgbClr val="000000"/>
                  </a:solidFill>
                  <a:latin typeface="黑体"/>
                  <a:ea typeface="黑体"/>
                  <a:cs typeface="黑体"/>
                </a:rPr>
                <a:t>先知反馈</a:t>
              </a:r>
              <a:r>
                <a:rPr kumimoji="1" lang="en-US" altLang="zh-CN" dirty="0" smtClean="0">
                  <a:solidFill>
                    <a:srgbClr val="000000"/>
                  </a:solidFill>
                  <a:latin typeface="黑体"/>
                  <a:ea typeface="黑体"/>
                  <a:cs typeface="黑体"/>
                </a:rPr>
                <a:t>)</a:t>
              </a:r>
              <a:r>
                <a:rPr kumimoji="1" lang="zh-CN" altLang="en-US" dirty="0" smtClean="0">
                  <a:solidFill>
                    <a:srgbClr val="000000"/>
                  </a:solidFill>
                  <a:latin typeface="黑体"/>
                  <a:ea typeface="黑体"/>
                  <a:cs typeface="黑体"/>
                </a:rPr>
                <a:t>：</a:t>
              </a:r>
              <a:endParaRPr kumimoji="1" lang="en-US" altLang="zh-CN" dirty="0">
                <a:solidFill>
                  <a:srgbClr val="000000"/>
                </a:solidFill>
                <a:latin typeface="黑体"/>
                <a:ea typeface="黑体"/>
                <a:cs typeface="黑体"/>
              </a:endParaRPr>
            </a:p>
            <a:p>
              <a:pPr marL="457200" indent="-457200">
                <a:lnSpc>
                  <a:spcPct val="120000"/>
                </a:lnSpc>
                <a:buFont typeface="Arial"/>
                <a:buChar char="•"/>
              </a:pPr>
              <a:r>
                <a:rPr kumimoji="1" lang="zh-CN" altLang="en-US" sz="2000" dirty="0" smtClean="0"/>
                <a:t>消息上屏</a:t>
              </a:r>
              <a:r>
                <a:rPr kumimoji="1" lang="en-US" altLang="zh-CN" sz="2000" dirty="0" smtClean="0"/>
                <a:t>(</a:t>
              </a:r>
              <a:r>
                <a:rPr kumimoji="1" lang="zh-CN" altLang="en-US" sz="2000" dirty="0" smtClean="0"/>
                <a:t>消息丢失、消息重复、消息串号</a:t>
              </a:r>
              <a:r>
                <a:rPr kumimoji="1" lang="en-US" altLang="zh-CN" sz="2000" dirty="0" smtClean="0"/>
                <a:t>)</a:t>
              </a:r>
            </a:p>
            <a:p>
              <a:pPr marL="457200" indent="-457200">
                <a:lnSpc>
                  <a:spcPct val="120000"/>
                </a:lnSpc>
                <a:buFont typeface="Arial"/>
                <a:buChar char="•"/>
              </a:pPr>
              <a:r>
                <a:rPr kumimoji="1" lang="zh-CN" altLang="en-US" sz="2000" dirty="0" smtClean="0"/>
                <a:t>未读数显示不正确</a:t>
              </a:r>
              <a:endParaRPr kumimoji="1" lang="en-US" altLang="zh-CN" sz="2000" dirty="0" smtClean="0"/>
            </a:p>
            <a:p>
              <a:pPr marL="457200" indent="-457200">
                <a:lnSpc>
                  <a:spcPct val="120000"/>
                </a:lnSpc>
                <a:buFont typeface="Arial"/>
                <a:buChar char="•"/>
              </a:pPr>
              <a:r>
                <a:rPr kumimoji="1" lang="zh-CN" altLang="en-US" sz="2000" dirty="0"/>
                <a:t>图片消息加载</a:t>
              </a:r>
              <a:r>
                <a:rPr kumimoji="1" lang="zh-CN" altLang="en-US" sz="2000" dirty="0" smtClean="0"/>
                <a:t>不成功</a:t>
              </a:r>
              <a:endParaRPr kumimoji="1" lang="en-US" altLang="zh-CN" sz="2000" dirty="0" smtClean="0"/>
            </a:p>
            <a:p>
              <a:pPr marL="457200" indent="-457200">
                <a:lnSpc>
                  <a:spcPct val="120000"/>
                </a:lnSpc>
                <a:buFont typeface="Arial"/>
                <a:buChar char="•"/>
              </a:pPr>
              <a:r>
                <a:rPr kumimoji="1" lang="zh-CN" altLang="en-US" sz="2000" dirty="0" smtClean="0"/>
                <a:t>漫游业务多端统一</a:t>
              </a:r>
              <a:endParaRPr kumimoji="1" lang="en-US" altLang="zh-CN" sz="2000" dirty="0" smtClean="0"/>
            </a:p>
            <a:p>
              <a:pPr marL="457200" indent="-457200">
                <a:lnSpc>
                  <a:spcPct val="120000"/>
                </a:lnSpc>
                <a:buFont typeface="Arial"/>
                <a:buChar char="•"/>
              </a:pPr>
              <a:r>
                <a:rPr kumimoji="1" lang="zh-CN" altLang="en-US" sz="2000" dirty="0" smtClean="0"/>
                <a:t>消息发送超时、重发</a:t>
              </a:r>
              <a:endParaRPr kumimoji="1" lang="en-US" altLang="zh-CN" sz="2000" dirty="0" smtClean="0"/>
            </a:p>
            <a:p>
              <a:pPr marL="457200" indent="-457200">
                <a:lnSpc>
                  <a:spcPct val="120000"/>
                </a:lnSpc>
                <a:buFont typeface="Arial"/>
                <a:buChar char="•"/>
              </a:pPr>
              <a:r>
                <a:rPr kumimoji="1" lang="zh-CN" altLang="en-US" sz="2000" dirty="0" smtClean="0"/>
                <a:t>服务端下发内容编码不统一</a:t>
              </a:r>
              <a:endParaRPr kumimoji="1" lang="en-US" altLang="zh-CN" sz="2000" dirty="0" smtClean="0"/>
            </a:p>
            <a:p>
              <a:pPr marL="457200" indent="-457200">
                <a:lnSpc>
                  <a:spcPct val="120000"/>
                </a:lnSpc>
                <a:buFont typeface="Arial"/>
                <a:buChar char="•"/>
              </a:pPr>
              <a:r>
                <a:rPr kumimoji="1" lang="zh-CN" altLang="en-US" sz="2000" dirty="0" smtClean="0"/>
                <a:t>登录失败、断线重连</a:t>
              </a:r>
              <a:endParaRPr kumimoji="1" lang="en-US" altLang="zh-CN" sz="2000" dirty="0" smtClean="0"/>
            </a:p>
            <a:p>
              <a:pPr marL="457200" indent="-457200">
                <a:lnSpc>
                  <a:spcPct val="120000"/>
                </a:lnSpc>
                <a:buFont typeface="Arial"/>
                <a:buChar char="•"/>
              </a:pPr>
              <a:r>
                <a:rPr kumimoji="1" lang="zh-CN" altLang="en-US" sz="2000" dirty="0"/>
                <a:t>消息链接</a:t>
              </a:r>
              <a:r>
                <a:rPr kumimoji="1" lang="zh-CN" altLang="en-US" sz="2000" dirty="0" smtClean="0"/>
                <a:t>安全识别</a:t>
              </a:r>
              <a:endParaRPr kumimoji="1" lang="en-US" altLang="zh-CN" sz="2000" dirty="0" smtClean="0"/>
            </a:p>
            <a:p>
              <a:pPr marL="457200" indent="-457200">
                <a:lnSpc>
                  <a:spcPct val="120000"/>
                </a:lnSpc>
                <a:buFont typeface="Arial"/>
                <a:buChar char="•"/>
              </a:pPr>
              <a:r>
                <a:rPr kumimoji="1" lang="zh-CN" altLang="en-US" sz="2000" dirty="0" smtClean="0"/>
                <a:t>店铺数据不正确</a:t>
              </a:r>
              <a:endParaRPr kumimoji="1" lang="en-US" altLang="zh-CN" sz="2000" dirty="0" smtClean="0"/>
            </a:p>
            <a:p>
              <a:pPr marL="457200" indent="-457200">
                <a:lnSpc>
                  <a:spcPct val="120000"/>
                </a:lnSpc>
                <a:buFont typeface="Arial"/>
                <a:buChar char="•"/>
              </a:pPr>
              <a:r>
                <a:rPr kumimoji="1" lang="zh-CN" altLang="en-US" sz="2000" dirty="0" smtClean="0"/>
                <a:t>服务号订阅失败</a:t>
              </a:r>
              <a:endParaRPr kumimoji="1" lang="en-US" altLang="zh-CN" sz="2000" dirty="0" smtClean="0"/>
            </a:p>
            <a:p>
              <a:pPr marL="457200" indent="-457200">
                <a:lnSpc>
                  <a:spcPct val="120000"/>
                </a:lnSpc>
                <a:buFont typeface="Arial"/>
                <a:buChar char="•"/>
              </a:pPr>
              <a:r>
                <a:rPr kumimoji="1" lang="zh-CN" altLang="en-US" sz="2000" dirty="0" smtClean="0"/>
                <a:t>动态卡片点击不响应</a:t>
              </a:r>
              <a:endParaRPr kumimoji="1" lang="en-US" altLang="zh-CN" sz="2000" dirty="0" smtClean="0"/>
            </a:p>
            <a:p>
              <a:pPr marL="457200" indent="-457200">
                <a:lnSpc>
                  <a:spcPct val="120000"/>
                </a:lnSpc>
                <a:buFont typeface="Arial"/>
                <a:buChar char="•"/>
              </a:pPr>
              <a:r>
                <a:rPr kumimoji="1" lang="zh-CN" altLang="en-US" sz="2000" dirty="0" smtClean="0"/>
                <a:t>最近联系人丢失</a:t>
              </a:r>
              <a:endParaRPr kumimoji="1" lang="en-US" altLang="zh-CN" sz="2000" dirty="0" smtClean="0"/>
            </a:p>
            <a:p>
              <a:pPr marL="457200" indent="-457200">
                <a:lnSpc>
                  <a:spcPct val="120000"/>
                </a:lnSpc>
                <a:buFont typeface="Arial"/>
                <a:buChar char="•"/>
              </a:pPr>
              <a:r>
                <a:rPr kumimoji="1" lang="mr-IN" altLang="zh-CN" sz="2000" dirty="0" smtClean="0"/>
                <a:t>…</a:t>
              </a:r>
              <a:endParaRPr kumimoji="1" lang="en-US" altLang="zh-CN" sz="2000" dirty="0" smtClean="0"/>
            </a:p>
            <a:p>
              <a:pPr marL="457200" indent="-457200">
                <a:lnSpc>
                  <a:spcPct val="120000"/>
                </a:lnSpc>
                <a:buFont typeface="Arial"/>
                <a:buChar char="•"/>
              </a:pPr>
              <a:endParaRPr kumimoji="1" lang="en-US" altLang="zh-CN" dirty="0"/>
            </a:p>
            <a:p>
              <a:pPr>
                <a:lnSpc>
                  <a:spcPct val="120000"/>
                </a:lnSpc>
              </a:pPr>
              <a:endParaRPr kumimoji="1" lang="en-US" altLang="zh-CN" dirty="0" smtClean="0"/>
            </a:p>
          </p:txBody>
        </p:sp>
        <p:sp>
          <p:nvSpPr>
            <p:cNvPr id="5" name="文本框 4"/>
            <p:cNvSpPr txBox="1"/>
            <p:nvPr/>
          </p:nvSpPr>
          <p:spPr>
            <a:xfrm>
              <a:off x="2854846" y="6238106"/>
              <a:ext cx="5301451" cy="415498"/>
            </a:xfrm>
            <a:prstGeom prst="rect">
              <a:avLst/>
            </a:prstGeom>
            <a:noFill/>
          </p:spPr>
          <p:txBody>
            <a:bodyPr wrap="none" rtlCol="0">
              <a:spAutoFit/>
            </a:bodyPr>
            <a:lstStyle/>
            <a:p>
              <a:r>
                <a:rPr kumimoji="1" lang="zh-CN" altLang="en-US" dirty="0" smtClean="0">
                  <a:solidFill>
                    <a:srgbClr val="FF0000"/>
                  </a:solidFill>
                </a:rPr>
                <a:t>没有了历史包袱，同时新需求迭代速度加快</a:t>
              </a:r>
              <a:endParaRPr kumimoji="1" lang="zh-CN" altLang="en-US" dirty="0">
                <a:solidFill>
                  <a:srgbClr val="FF0000"/>
                </a:solidFill>
              </a:endParaRPr>
            </a:p>
          </p:txBody>
        </p:sp>
      </p:grpSp>
    </p:spTree>
    <p:extLst>
      <p:ext uri="{BB962C8B-B14F-4D97-AF65-F5344CB8AC3E}">
        <p14:creationId xmlns:p14="http://schemas.microsoft.com/office/powerpoint/2010/main" val="18992178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千牛代码合并</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560311" y="4005858"/>
            <a:ext cx="5506636" cy="1577868"/>
          </a:xfrm>
          <a:prstGeom prst="rect">
            <a:avLst/>
          </a:prstGeom>
          <a:noFill/>
        </p:spPr>
        <p:txBody>
          <a:bodyPr wrap="none" rtlCol="0">
            <a:spAutoFit/>
          </a:bodyPr>
          <a:lstStyle/>
          <a:p>
            <a:pPr>
              <a:lnSpc>
                <a:spcPct val="120000"/>
              </a:lnSpc>
            </a:pPr>
            <a:r>
              <a:rPr kumimoji="1" lang="zh-CN" altLang="en-US" b="1" dirty="0" smtClean="0">
                <a:latin typeface="黑体"/>
                <a:ea typeface="黑体"/>
                <a:cs typeface="黑体"/>
              </a:rPr>
              <a:t>合并中的</a:t>
            </a:r>
            <a:r>
              <a:rPr kumimoji="1" lang="zh-CN" altLang="en-US" b="1" dirty="0" smtClean="0">
                <a:latin typeface="黑体"/>
                <a:ea typeface="黑体"/>
                <a:cs typeface="黑体"/>
                <a:sym typeface="Wingdings"/>
              </a:rPr>
              <a:t>问题</a:t>
            </a:r>
            <a:endParaRPr kumimoji="1" lang="en-US" altLang="zh-CN" b="1" dirty="0" smtClean="0">
              <a:latin typeface="黑体"/>
              <a:ea typeface="黑体"/>
              <a:cs typeface="黑体"/>
            </a:endParaRPr>
          </a:p>
          <a:p>
            <a:pPr marL="342900" indent="-342900">
              <a:lnSpc>
                <a:spcPct val="120000"/>
              </a:lnSpc>
              <a:buFont typeface="Arial"/>
              <a:buChar char="•"/>
            </a:pPr>
            <a:r>
              <a:rPr kumimoji="1" lang="zh-CN" altLang="en-US" sz="2000" b="1" dirty="0" smtClean="0"/>
              <a:t>功能的实现不完全一致。</a:t>
            </a:r>
            <a:endParaRPr kumimoji="1" lang="en-US" altLang="zh-CN" sz="2000" b="1" dirty="0" smtClean="0"/>
          </a:p>
          <a:p>
            <a:pPr marL="342900" indent="-342900">
              <a:lnSpc>
                <a:spcPct val="120000"/>
              </a:lnSpc>
              <a:buFont typeface="Arial"/>
              <a:buChar char="•"/>
            </a:pPr>
            <a:r>
              <a:rPr kumimoji="1" lang="zh-CN" altLang="en-US" sz="2000" b="1" dirty="0" smtClean="0"/>
              <a:t>业务场景相同，界面呈现效果却不一致。</a:t>
            </a:r>
            <a:endParaRPr kumimoji="1" lang="en-US" altLang="zh-CN" sz="2000" b="1" dirty="0" smtClean="0"/>
          </a:p>
          <a:p>
            <a:pPr marL="342900" indent="-342900">
              <a:lnSpc>
                <a:spcPct val="120000"/>
              </a:lnSpc>
              <a:buFont typeface="Arial"/>
              <a:buChar char="•"/>
            </a:pPr>
            <a:r>
              <a:rPr kumimoji="1" lang="zh-CN" altLang="en-US" sz="2000" b="1" dirty="0" smtClean="0"/>
              <a:t>旺旺和千牛代码的改动</a:t>
            </a:r>
            <a:r>
              <a:rPr kumimoji="1" lang="zh-CN" altLang="zh-CN" sz="2000" b="1" dirty="0" smtClean="0"/>
              <a:t>，</a:t>
            </a:r>
            <a:r>
              <a:rPr kumimoji="1" lang="zh-CN" altLang="en-US" sz="2000" b="1" dirty="0" smtClean="0"/>
              <a:t>容易相互影响业务。</a:t>
            </a:r>
            <a:endParaRPr kumimoji="1" lang="en-US" altLang="zh-CN" sz="2000" b="1" dirty="0" smtClean="0"/>
          </a:p>
        </p:txBody>
      </p:sp>
      <p:sp>
        <p:nvSpPr>
          <p:cNvPr id="13" name="文本框 12"/>
          <p:cNvSpPr txBox="1"/>
          <p:nvPr/>
        </p:nvSpPr>
        <p:spPr>
          <a:xfrm>
            <a:off x="560311" y="1197546"/>
            <a:ext cx="9711141" cy="839204"/>
          </a:xfrm>
          <a:prstGeom prst="rect">
            <a:avLst/>
          </a:prstGeom>
          <a:noFill/>
        </p:spPr>
        <p:txBody>
          <a:bodyPr wrap="none" rtlCol="0">
            <a:spAutoFit/>
          </a:bodyPr>
          <a:lstStyle/>
          <a:p>
            <a:pPr>
              <a:lnSpc>
                <a:spcPct val="120000"/>
              </a:lnSpc>
            </a:pPr>
            <a:r>
              <a:rPr kumimoji="1" lang="zh-CN" altLang="en-US" dirty="0" smtClean="0">
                <a:solidFill>
                  <a:srgbClr val="FF0000"/>
                </a:solidFill>
                <a:latin typeface="黑体"/>
                <a:ea typeface="黑体"/>
                <a:cs typeface="黑体"/>
              </a:rPr>
              <a:t>重点问题：</a:t>
            </a:r>
            <a:endParaRPr kumimoji="1" lang="en-US" altLang="zh-CN" dirty="0" smtClean="0">
              <a:solidFill>
                <a:srgbClr val="FF0000"/>
              </a:solidFill>
              <a:latin typeface="黑体"/>
              <a:ea typeface="黑体"/>
              <a:cs typeface="黑体"/>
            </a:endParaRPr>
          </a:p>
          <a:p>
            <a:pPr>
              <a:lnSpc>
                <a:spcPct val="120000"/>
              </a:lnSpc>
            </a:pPr>
            <a:r>
              <a:rPr kumimoji="1" lang="en-US" altLang="zh-CN" sz="2000" dirty="0" smtClean="0">
                <a:solidFill>
                  <a:srgbClr val="FF0000"/>
                </a:solidFill>
              </a:rPr>
              <a:t>(mac</a:t>
            </a:r>
            <a:r>
              <a:rPr kumimoji="1" lang="zh-CN" altLang="en-US" sz="2000" dirty="0" smtClean="0">
                <a:solidFill>
                  <a:srgbClr val="FF0000"/>
                </a:solidFill>
              </a:rPr>
              <a:t>端的业务开发</a:t>
            </a:r>
            <a:r>
              <a:rPr kumimoji="1" lang="en-US" altLang="zh-CN" sz="2000" dirty="0" smtClean="0">
                <a:solidFill>
                  <a:srgbClr val="FF0000"/>
                </a:solidFill>
              </a:rPr>
              <a:t>+</a:t>
            </a:r>
            <a:r>
              <a:rPr kumimoji="1" lang="zh-CN" altLang="en-US" sz="2000" dirty="0" smtClean="0">
                <a:solidFill>
                  <a:srgbClr val="FF0000"/>
                </a:solidFill>
              </a:rPr>
              <a:t>界面逻辑开发</a:t>
            </a:r>
            <a:r>
              <a:rPr kumimoji="1" lang="zh-CN" altLang="en-US" sz="2000" dirty="0">
                <a:solidFill>
                  <a:srgbClr val="FF0000"/>
                </a:solidFill>
              </a:rPr>
              <a:t>+</a:t>
            </a:r>
            <a:r>
              <a:rPr kumimoji="1" lang="zh-CN" altLang="en-US" sz="2000" dirty="0" smtClean="0">
                <a:solidFill>
                  <a:srgbClr val="FF0000"/>
                </a:solidFill>
              </a:rPr>
              <a:t>基础能力建设+测试成本</a:t>
            </a:r>
            <a:r>
              <a:rPr kumimoji="1" lang="zh-CN" altLang="en-US" sz="2000" dirty="0">
                <a:solidFill>
                  <a:srgbClr val="FF0000"/>
                </a:solidFill>
              </a:rPr>
              <a:t>+</a:t>
            </a:r>
            <a:r>
              <a:rPr kumimoji="1" lang="mr-IN" altLang="zh-CN" sz="2000" dirty="0" smtClean="0">
                <a:solidFill>
                  <a:srgbClr val="FF0000"/>
                </a:solidFill>
              </a:rPr>
              <a:t>…</a:t>
            </a:r>
            <a:r>
              <a:rPr kumimoji="1" lang="en-US" altLang="zh-CN" sz="2000" dirty="0" smtClean="0">
                <a:solidFill>
                  <a:srgbClr val="FF0000"/>
                </a:solidFill>
              </a:rPr>
              <a:t>)</a:t>
            </a:r>
            <a:r>
              <a:rPr kumimoji="1" lang="zh-CN" altLang="en-US" sz="2000" dirty="0" smtClean="0">
                <a:solidFill>
                  <a:srgbClr val="FF0000"/>
                </a:solidFill>
              </a:rPr>
              <a:t> * </a:t>
            </a:r>
            <a:r>
              <a:rPr kumimoji="1" lang="en-US" altLang="zh-CN" sz="2000" dirty="0" smtClean="0">
                <a:solidFill>
                  <a:srgbClr val="FF0000"/>
                </a:solidFill>
              </a:rPr>
              <a:t>(mac</a:t>
            </a:r>
            <a:r>
              <a:rPr kumimoji="1" lang="zh-CN" altLang="en-US" sz="2000" dirty="0" smtClean="0">
                <a:solidFill>
                  <a:srgbClr val="FF0000"/>
                </a:solidFill>
              </a:rPr>
              <a:t>千牛</a:t>
            </a:r>
            <a:r>
              <a:rPr kumimoji="1" lang="en-US" altLang="zh-CN" sz="2000" dirty="0" smtClean="0">
                <a:solidFill>
                  <a:srgbClr val="FF0000"/>
                </a:solidFill>
              </a:rPr>
              <a:t>+mac</a:t>
            </a:r>
            <a:r>
              <a:rPr kumimoji="1" lang="zh-CN" altLang="en-US" sz="2000" dirty="0" smtClean="0">
                <a:solidFill>
                  <a:srgbClr val="FF0000"/>
                </a:solidFill>
              </a:rPr>
              <a:t>旺旺</a:t>
            </a:r>
            <a:r>
              <a:rPr kumimoji="1" lang="en-US" altLang="zh-CN" sz="2000" dirty="0" smtClean="0">
                <a:solidFill>
                  <a:srgbClr val="FF0000"/>
                </a:solidFill>
              </a:rPr>
              <a:t>)</a:t>
            </a:r>
          </a:p>
        </p:txBody>
      </p:sp>
      <p:sp>
        <p:nvSpPr>
          <p:cNvPr id="16" name="文本框 15"/>
          <p:cNvSpPr txBox="1"/>
          <p:nvPr/>
        </p:nvSpPr>
        <p:spPr>
          <a:xfrm>
            <a:off x="560311" y="2565698"/>
            <a:ext cx="4288353" cy="1015663"/>
          </a:xfrm>
          <a:prstGeom prst="rect">
            <a:avLst/>
          </a:prstGeom>
          <a:noFill/>
        </p:spPr>
        <p:txBody>
          <a:bodyPr wrap="none" rtlCol="0">
            <a:spAutoFit/>
          </a:bodyPr>
          <a:lstStyle/>
          <a:p>
            <a:r>
              <a:rPr kumimoji="1" lang="zh-CN" altLang="en-US" sz="2000" dirty="0" smtClean="0">
                <a:solidFill>
                  <a:srgbClr val="FF0000"/>
                </a:solidFill>
                <a:latin typeface="黑体"/>
                <a:ea typeface="黑体"/>
                <a:cs typeface="黑体"/>
              </a:rPr>
              <a:t>分析：</a:t>
            </a:r>
          </a:p>
          <a:p>
            <a:r>
              <a:rPr kumimoji="1" lang="zh-CN" altLang="en-US" sz="2000" dirty="0" smtClean="0">
                <a:solidFill>
                  <a:srgbClr val="FF0000"/>
                </a:solidFill>
              </a:rPr>
              <a:t>千牛包含旺旺绝大部分的业务场景，</a:t>
            </a:r>
            <a:endParaRPr kumimoji="1" lang="en-US" altLang="zh-CN" sz="2000" dirty="0" smtClean="0">
              <a:solidFill>
                <a:srgbClr val="FF0000"/>
              </a:solidFill>
            </a:endParaRPr>
          </a:p>
          <a:p>
            <a:r>
              <a:rPr kumimoji="1" lang="zh-CN" altLang="en-US" sz="2000" dirty="0" smtClean="0">
                <a:solidFill>
                  <a:srgbClr val="FF0000"/>
                </a:solidFill>
              </a:rPr>
              <a:t>代码合并具有可行性。</a:t>
            </a:r>
            <a:endParaRPr kumimoji="1" lang="zh-CN" altLang="en-US" sz="2000" dirty="0">
              <a:solidFill>
                <a:srgbClr val="FF0000"/>
              </a:solidFill>
            </a:endParaRPr>
          </a:p>
        </p:txBody>
      </p:sp>
      <p:pic>
        <p:nvPicPr>
          <p:cNvPr id="3" name="图片 2"/>
          <p:cNvPicPr>
            <a:picLocks noChangeAspect="1"/>
          </p:cNvPicPr>
          <p:nvPr/>
        </p:nvPicPr>
        <p:blipFill>
          <a:blip r:embed="rId3"/>
          <a:stretch>
            <a:fillRect/>
          </a:stretch>
        </p:blipFill>
        <p:spPr>
          <a:xfrm>
            <a:off x="6311230" y="2925738"/>
            <a:ext cx="5112568" cy="2705678"/>
          </a:xfrm>
          <a:prstGeom prst="rect">
            <a:avLst/>
          </a:prstGeom>
        </p:spPr>
      </p:pic>
    </p:spTree>
    <p:extLst>
      <p:ext uri="{BB962C8B-B14F-4D97-AF65-F5344CB8AC3E}">
        <p14:creationId xmlns:p14="http://schemas.microsoft.com/office/powerpoint/2010/main" val="2455377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7">
            <a:extLst>
              <a:ext uri="{FF2B5EF4-FFF2-40B4-BE49-F238E27FC236}">
                <a16:creationId xmlns="" xmlns:a16="http://schemas.microsoft.com/office/drawing/2014/main" id="{7800F960-60A1-48EA-BE1D-464F9DE9EAF1}"/>
              </a:ext>
            </a:extLst>
          </p:cNvPr>
          <p:cNvSpPr txBox="1"/>
          <p:nvPr/>
        </p:nvSpPr>
        <p:spPr>
          <a:xfrm>
            <a:off x="262558" y="117426"/>
            <a:ext cx="5544616" cy="400110"/>
          </a:xfrm>
          <a:prstGeom prst="rect">
            <a:avLst/>
          </a:prstGeom>
          <a:noFill/>
          <a:effectLst/>
        </p:spPr>
        <p:txBody>
          <a:bodyPr wrap="square" rtlCol="0">
            <a:spAutoFit/>
          </a:bodyPr>
          <a:lstStyle/>
          <a:p>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Mac</a:t>
            </a:r>
            <a:r>
              <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rPr>
              <a:t>旺旺</a:t>
            </a:r>
            <a:r>
              <a:rPr lang="en-US" altLang="zh-CN" sz="2000" b="1" spc="300" dirty="0">
                <a:solidFill>
                  <a:schemeClr val="bg1"/>
                </a:solidFill>
                <a:latin typeface="微软雅黑" panose="020B0503020204020204" pitchFamily="34" charset="-122"/>
                <a:ea typeface="微软雅黑" panose="020B0503020204020204" pitchFamily="34" charset="-122"/>
                <a:cs typeface="+mn-ea"/>
                <a:sym typeface="+mn-lt"/>
              </a:rPr>
              <a:t>&amp;</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千牛合并</a:t>
            </a:r>
            <a:r>
              <a:rPr lang="en-US" altLang="zh-CN" sz="2000" b="1" spc="300" dirty="0" smtClean="0">
                <a:solidFill>
                  <a:schemeClr val="bg1"/>
                </a:solidFill>
                <a:latin typeface="微软雅黑" panose="020B0503020204020204" pitchFamily="34" charset="-122"/>
                <a:ea typeface="微软雅黑" panose="020B0503020204020204" pitchFamily="34" charset="-122"/>
                <a:cs typeface="+mn-ea"/>
                <a:sym typeface="+mn-lt"/>
              </a:rPr>
              <a:t>-</a:t>
            </a:r>
            <a:r>
              <a:rPr lang="zh-CN" altLang="en-US" sz="2000" b="1" spc="300" dirty="0" smtClean="0">
                <a:solidFill>
                  <a:schemeClr val="bg1"/>
                </a:solidFill>
                <a:latin typeface="微软雅黑" panose="020B0503020204020204" pitchFamily="34" charset="-122"/>
                <a:ea typeface="微软雅黑" panose="020B0503020204020204" pitchFamily="34" charset="-122"/>
                <a:cs typeface="+mn-ea"/>
                <a:sym typeface="+mn-lt"/>
              </a:rPr>
              <a:t>解决方案</a:t>
            </a:r>
            <a:endParaRPr lang="zh-CN" altLang="en-US" sz="2000" b="1"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8327454" y="2565698"/>
            <a:ext cx="1813317" cy="1451679"/>
          </a:xfrm>
          <a:prstGeom prst="rect">
            <a:avLst/>
          </a:prstGeom>
          <a:noFill/>
        </p:spPr>
        <p:txBody>
          <a:bodyPr wrap="none" rtlCol="0">
            <a:spAutoFit/>
          </a:bodyPr>
          <a:lstStyle/>
          <a:p>
            <a:pPr marL="342900" indent="-342900">
              <a:lnSpc>
                <a:spcPct val="150000"/>
              </a:lnSpc>
              <a:buFont typeface="Arial"/>
              <a:buChar char="•"/>
            </a:pPr>
            <a:r>
              <a:rPr kumimoji="1" lang="zh-CN" altLang="en-US" sz="2000" dirty="0" smtClean="0">
                <a:solidFill>
                  <a:srgbClr val="FF0000"/>
                </a:solidFill>
              </a:rPr>
              <a:t>接口抽象化</a:t>
            </a:r>
            <a:endParaRPr kumimoji="1" lang="zh-CN" altLang="en-US" sz="2000" dirty="0">
              <a:solidFill>
                <a:srgbClr val="FF0000"/>
              </a:solidFill>
            </a:endParaRPr>
          </a:p>
          <a:p>
            <a:pPr marL="342900" indent="-342900">
              <a:lnSpc>
                <a:spcPct val="150000"/>
              </a:lnSpc>
              <a:buFont typeface="Arial"/>
              <a:buChar char="•"/>
            </a:pPr>
            <a:r>
              <a:rPr kumimoji="1" lang="zh-CN" altLang="en-US" sz="2000" dirty="0" smtClean="0">
                <a:solidFill>
                  <a:srgbClr val="FF0000"/>
                </a:solidFill>
              </a:rPr>
              <a:t>界面可定制</a:t>
            </a:r>
          </a:p>
          <a:p>
            <a:pPr marL="342900" indent="-342900">
              <a:lnSpc>
                <a:spcPct val="150000"/>
              </a:lnSpc>
              <a:buFont typeface="Arial"/>
              <a:buChar char="•"/>
            </a:pPr>
            <a:r>
              <a:rPr kumimoji="1" lang="zh-CN" altLang="en-US" sz="2000" dirty="0" smtClean="0">
                <a:solidFill>
                  <a:srgbClr val="FF0000"/>
                </a:solidFill>
              </a:rPr>
              <a:t>业务可定制</a:t>
            </a:r>
          </a:p>
        </p:txBody>
      </p:sp>
      <p:pic>
        <p:nvPicPr>
          <p:cNvPr id="3" name="图片 2"/>
          <p:cNvPicPr>
            <a:picLocks noChangeAspect="1"/>
          </p:cNvPicPr>
          <p:nvPr/>
        </p:nvPicPr>
        <p:blipFill>
          <a:blip r:embed="rId3"/>
          <a:stretch>
            <a:fillRect/>
          </a:stretch>
        </p:blipFill>
        <p:spPr>
          <a:xfrm>
            <a:off x="838622" y="1125538"/>
            <a:ext cx="6984776" cy="5412347"/>
          </a:xfrm>
          <a:prstGeom prst="rect">
            <a:avLst/>
          </a:prstGeom>
        </p:spPr>
      </p:pic>
    </p:spTree>
    <p:extLst>
      <p:ext uri="{BB962C8B-B14F-4D97-AF65-F5344CB8AC3E}">
        <p14:creationId xmlns:p14="http://schemas.microsoft.com/office/powerpoint/2010/main" val="31533382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6546</TotalTime>
  <Words>1986</Words>
  <Application>Microsoft Macintosh PowerPoint</Application>
  <PresentationFormat>自定义</PresentationFormat>
  <Paragraphs>334</Paragraphs>
  <Slides>18</Slides>
  <Notes>17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方婷媛</dc:creator>
  <cp:lastModifiedBy>ling xing</cp:lastModifiedBy>
  <cp:revision>1928</cp:revision>
  <dcterms:created xsi:type="dcterms:W3CDTF">2017-08-02T02:55:07Z</dcterms:created>
  <dcterms:modified xsi:type="dcterms:W3CDTF">2019-05-12T10:29:41Z</dcterms:modified>
</cp:coreProperties>
</file>