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70" r:id="rId5"/>
    <p:sldId id="258" r:id="rId6"/>
    <p:sldId id="271" r:id="rId7"/>
    <p:sldId id="272" r:id="rId8"/>
    <p:sldId id="259" r:id="rId9"/>
    <p:sldId id="260" r:id="rId10"/>
    <p:sldId id="275" r:id="rId11"/>
    <p:sldId id="276" r:id="rId12"/>
    <p:sldId id="268" r:id="rId13"/>
  </p:sldIdLst>
  <p:sldSz cx="18288000" cy="10287000"/>
  <p:notesSz cx="6858000" cy="9144000"/>
  <p:embeddedFontLst>
    <p:embeddedFont>
      <p:font typeface="Gill Sans MT" panose="020B0502020104020203" charset="0"/>
      <p:regular r:id="rId17"/>
      <p:bold r:id="rId18"/>
      <p:italic r:id="rId19"/>
      <p:boldItalic r:id="rId20"/>
    </p:embeddedFont>
    <p:embeddedFont>
      <p:font typeface="Barlow Medium" panose="00000600000000000000"/>
      <p:regular r:id="rId21"/>
    </p:embeddedFont>
    <p:embeddedFont>
      <p:font typeface="Barlow Light" panose="00000400000000000000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1828975" y="-1714675"/>
            <a:ext cx="4938110" cy="4938110"/>
          </a:xfrm>
          <a:custGeom>
            <a:avLst/>
            <a:gdLst/>
            <a:ahLst/>
            <a:cxnLst/>
            <a:rect l="l" t="t" r="r" b="b"/>
            <a:pathLst>
              <a:path w="4938110" h="4938110">
                <a:moveTo>
                  <a:pt x="0" y="0"/>
                </a:moveTo>
                <a:lnTo>
                  <a:pt x="4938110" y="0"/>
                </a:lnTo>
                <a:lnTo>
                  <a:pt x="4938110" y="4938110"/>
                </a:lnTo>
                <a:lnTo>
                  <a:pt x="0" y="49381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68662" y="5524762"/>
            <a:ext cx="8128747" cy="8128747"/>
          </a:xfrm>
          <a:custGeom>
            <a:avLst/>
            <a:gdLst/>
            <a:ahLst/>
            <a:cxnLst/>
            <a:rect l="l" t="t" r="r" b="b"/>
            <a:pathLst>
              <a:path w="8128747" h="8128747">
                <a:moveTo>
                  <a:pt x="0" y="0"/>
                </a:moveTo>
                <a:lnTo>
                  <a:pt x="8128746" y="0"/>
                </a:lnTo>
                <a:lnTo>
                  <a:pt x="8128746" y="8128746"/>
                </a:lnTo>
                <a:lnTo>
                  <a:pt x="0" y="81287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 descr="20240306_095240_0000"/>
          <p:cNvPicPr>
            <a:picLocks noChangeAspect="1"/>
          </p:cNvPicPr>
          <p:nvPr/>
        </p:nvPicPr>
        <p:blipFill>
          <a:blip r:embed="rId3">
            <a:clrChange>
              <a:clrFrom>
                <a:srgbClr val="1D1F1C">
                  <a:alpha val="100000"/>
                </a:srgbClr>
              </a:clrFrom>
              <a:clrTo>
                <a:srgbClr val="1D1F1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7200" y="952500"/>
            <a:ext cx="9787255" cy="76974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800600" y="7353300"/>
            <a:ext cx="8925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rgbClr val="E3A72F"/>
                </a:solidFill>
                <a:latin typeface="Gill Sans MT" panose="020B0502020104020203" charset="0"/>
                <a:cs typeface="Gill Sans MT" panose="020B0502020104020203" charset="0"/>
              </a:rPr>
              <a:t>Elevate Efficiency, Master Inventory</a:t>
            </a:r>
            <a:endParaRPr lang="en-US" altLang="en-US" sz="4800">
              <a:solidFill>
                <a:srgbClr val="E3A72F"/>
              </a:solidFill>
              <a:latin typeface="Gill Sans MT" panose="020B0502020104020203" charset="0"/>
              <a:cs typeface="Gill Sans MT" panose="020B05020201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13870640" y="-5251694"/>
            <a:ext cx="7725333" cy="7725333"/>
          </a:xfrm>
          <a:custGeom>
            <a:avLst/>
            <a:gdLst/>
            <a:ahLst/>
            <a:cxnLst/>
            <a:rect l="l" t="t" r="r" b="b"/>
            <a:pathLst>
              <a:path w="7725333" h="7725333">
                <a:moveTo>
                  <a:pt x="0" y="0"/>
                </a:moveTo>
                <a:lnTo>
                  <a:pt x="7725332" y="0"/>
                </a:lnTo>
                <a:lnTo>
                  <a:pt x="7725332" y="7725333"/>
                </a:lnTo>
                <a:lnTo>
                  <a:pt x="0" y="772533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274450" y="8097638"/>
            <a:ext cx="7725333" cy="7725333"/>
          </a:xfrm>
          <a:custGeom>
            <a:avLst/>
            <a:gdLst/>
            <a:ahLst/>
            <a:cxnLst/>
            <a:rect l="l" t="t" r="r" b="b"/>
            <a:pathLst>
              <a:path w="7725333" h="7725333">
                <a:moveTo>
                  <a:pt x="0" y="0"/>
                </a:moveTo>
                <a:lnTo>
                  <a:pt x="7725333" y="0"/>
                </a:lnTo>
                <a:lnTo>
                  <a:pt x="7725333" y="7725333"/>
                </a:lnTo>
                <a:lnTo>
                  <a:pt x="0" y="772533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Text Box 8"/>
          <p:cNvSpPr txBox="1"/>
          <p:nvPr/>
        </p:nvSpPr>
        <p:spPr>
          <a:xfrm>
            <a:off x="2438400" y="3848100"/>
            <a:ext cx="13724255" cy="527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>
                <a:solidFill>
                  <a:srgbClr val="FFC000"/>
                </a:solidFill>
              </a:rPr>
              <a:t>Job Creation</a:t>
            </a:r>
            <a:endParaRPr lang="en-US" alt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>
                <a:solidFill>
                  <a:srgbClr val="FFC000"/>
                </a:solidFill>
              </a:rPr>
              <a:t>Project Success</a:t>
            </a:r>
            <a:endParaRPr lang="en-US" alt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>
                <a:solidFill>
                  <a:srgbClr val="FFC000"/>
                </a:solidFill>
              </a:rPr>
              <a:t>Economic Growth</a:t>
            </a:r>
            <a:endParaRPr lang="en-US" alt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>
                <a:solidFill>
                  <a:srgbClr val="FFC000"/>
                </a:solidFill>
              </a:rPr>
              <a:t>Safety and Quality</a:t>
            </a:r>
            <a:endParaRPr lang="en-US" altLang="en-US" sz="6000">
              <a:solidFill>
                <a:srgbClr val="FFC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09800" y="952500"/>
            <a:ext cx="13724255" cy="145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8800" b="1">
                <a:solidFill>
                  <a:srgbClr val="FFC000"/>
                </a:solidFill>
              </a:rPr>
              <a:t>IMPACT OF “IS” IN </a:t>
            </a:r>
            <a:r>
              <a:rPr lang="en-US" altLang="en-US" sz="8800" b="1">
                <a:solidFill>
                  <a:srgbClr val="FFC000"/>
                </a:solidFill>
              </a:rPr>
              <a:t>THE</a:t>
            </a:r>
            <a:r>
              <a:rPr lang="en-US" altLang="en-US" sz="8800" b="1">
                <a:solidFill>
                  <a:srgbClr val="FFC000"/>
                </a:solidFill>
              </a:rPr>
              <a:t> CO</a:t>
            </a:r>
            <a:r>
              <a:rPr lang="en-US" altLang="en-US" sz="8800" b="1">
                <a:solidFill>
                  <a:srgbClr val="FFC000"/>
                </a:solidFill>
              </a:rPr>
              <a:t>MMUNITY</a:t>
            </a:r>
            <a:endParaRPr lang="en-US" altLang="en-US" sz="8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8200" y="4305300"/>
            <a:ext cx="9525000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altLang="en-US" sz="15000" spc="-104">
                <a:solidFill>
                  <a:srgbClr val="252827"/>
                </a:solidFill>
                <a:latin typeface="Barlow Light" panose="00000400000000000000"/>
              </a:rPr>
              <a:t>Thank you!</a:t>
            </a:r>
            <a:endParaRPr lang="en-US" altLang="en-US" sz="15000" spc="-104">
              <a:solidFill>
                <a:srgbClr val="252827"/>
              </a:solidFill>
              <a:latin typeface="Barlow Light" panose="0000040000000000000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2496800" y="4520042"/>
            <a:ext cx="10732600" cy="10732600"/>
          </a:xfrm>
          <a:custGeom>
            <a:avLst/>
            <a:gdLst/>
            <a:ahLst/>
            <a:cxnLst/>
            <a:rect l="l" t="t" r="r" b="b"/>
            <a:pathLst>
              <a:path w="10732600" h="10732600">
                <a:moveTo>
                  <a:pt x="0" y="0"/>
                </a:moveTo>
                <a:lnTo>
                  <a:pt x="10732600" y="0"/>
                </a:lnTo>
                <a:lnTo>
                  <a:pt x="10732600" y="10732600"/>
                </a:lnTo>
                <a:lnTo>
                  <a:pt x="0" y="107326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852092" y="-5905413"/>
            <a:ext cx="12914702" cy="12914702"/>
          </a:xfrm>
          <a:custGeom>
            <a:avLst/>
            <a:gdLst/>
            <a:ahLst/>
            <a:cxnLst/>
            <a:rect l="l" t="t" r="r" b="b"/>
            <a:pathLst>
              <a:path w="12914702" h="12914702">
                <a:moveTo>
                  <a:pt x="0" y="0"/>
                </a:moveTo>
                <a:lnTo>
                  <a:pt x="12914702" y="0"/>
                </a:lnTo>
                <a:lnTo>
                  <a:pt x="12914702" y="12914702"/>
                </a:lnTo>
                <a:lnTo>
                  <a:pt x="0" y="1291470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4588616" y="5698384"/>
            <a:ext cx="9177232" cy="9177232"/>
          </a:xfrm>
          <a:custGeom>
            <a:avLst/>
            <a:gdLst/>
            <a:ahLst/>
            <a:cxnLst/>
            <a:rect l="l" t="t" r="r" b="b"/>
            <a:pathLst>
              <a:path w="9177232" h="9177232">
                <a:moveTo>
                  <a:pt x="0" y="0"/>
                </a:moveTo>
                <a:lnTo>
                  <a:pt x="9177232" y="0"/>
                </a:lnTo>
                <a:lnTo>
                  <a:pt x="9177232" y="9177232"/>
                </a:lnTo>
                <a:lnTo>
                  <a:pt x="0" y="91772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699384" y="-4588616"/>
            <a:ext cx="9177232" cy="9177232"/>
          </a:xfrm>
          <a:custGeom>
            <a:avLst/>
            <a:gdLst/>
            <a:ahLst/>
            <a:cxnLst/>
            <a:rect l="l" t="t" r="r" b="b"/>
            <a:pathLst>
              <a:path w="9177232" h="9177232">
                <a:moveTo>
                  <a:pt x="0" y="0"/>
                </a:moveTo>
                <a:lnTo>
                  <a:pt x="9177232" y="0"/>
                </a:lnTo>
                <a:lnTo>
                  <a:pt x="9177232" y="9177232"/>
                </a:lnTo>
                <a:lnTo>
                  <a:pt x="0" y="91772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Text Box 7"/>
          <p:cNvSpPr txBox="1"/>
          <p:nvPr/>
        </p:nvSpPr>
        <p:spPr>
          <a:xfrm>
            <a:off x="2540000" y="3287395"/>
            <a:ext cx="13724255" cy="527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000"/>
              <a:t>Empowering construction projects worldwide through efficient and streamlined inventory management, driving success and profitability.</a:t>
            </a:r>
            <a:endParaRPr lang="en-US" altLang="en-US" sz="6000"/>
          </a:p>
        </p:txBody>
      </p:sp>
      <p:sp>
        <p:nvSpPr>
          <p:cNvPr id="10" name="Text Box 9"/>
          <p:cNvSpPr txBox="1"/>
          <p:nvPr/>
        </p:nvSpPr>
        <p:spPr>
          <a:xfrm>
            <a:off x="2209800" y="952500"/>
            <a:ext cx="13724255" cy="145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8800" b="1"/>
              <a:t>VISION</a:t>
            </a:r>
            <a:endParaRPr lang="en-US" altLang="en-US" sz="88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4588616" y="5698384"/>
            <a:ext cx="9177232" cy="9177232"/>
          </a:xfrm>
          <a:custGeom>
            <a:avLst/>
            <a:gdLst/>
            <a:ahLst/>
            <a:cxnLst/>
            <a:rect l="l" t="t" r="r" b="b"/>
            <a:pathLst>
              <a:path w="9177232" h="9177232">
                <a:moveTo>
                  <a:pt x="0" y="0"/>
                </a:moveTo>
                <a:lnTo>
                  <a:pt x="9177232" y="0"/>
                </a:lnTo>
                <a:lnTo>
                  <a:pt x="9177232" y="9177232"/>
                </a:lnTo>
                <a:lnTo>
                  <a:pt x="0" y="91772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699384" y="-4588616"/>
            <a:ext cx="9177232" cy="9177232"/>
          </a:xfrm>
          <a:custGeom>
            <a:avLst/>
            <a:gdLst/>
            <a:ahLst/>
            <a:cxnLst/>
            <a:rect l="l" t="t" r="r" b="b"/>
            <a:pathLst>
              <a:path w="9177232" h="9177232">
                <a:moveTo>
                  <a:pt x="0" y="0"/>
                </a:moveTo>
                <a:lnTo>
                  <a:pt x="9177232" y="0"/>
                </a:lnTo>
                <a:lnTo>
                  <a:pt x="9177232" y="9177232"/>
                </a:lnTo>
                <a:lnTo>
                  <a:pt x="0" y="91772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Text Box 7"/>
          <p:cNvSpPr txBox="1"/>
          <p:nvPr/>
        </p:nvSpPr>
        <p:spPr>
          <a:xfrm>
            <a:off x="2540000" y="3287395"/>
            <a:ext cx="13724255" cy="527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000"/>
              <a:t>To provide the construction industry with an innovative inventory management system that simplifies processes, enhances visibility, and maximizes project success.</a:t>
            </a:r>
            <a:endParaRPr lang="en-US" altLang="en-US" sz="6000"/>
          </a:p>
        </p:txBody>
      </p:sp>
      <p:sp>
        <p:nvSpPr>
          <p:cNvPr id="10" name="Text Box 9"/>
          <p:cNvSpPr txBox="1"/>
          <p:nvPr/>
        </p:nvSpPr>
        <p:spPr>
          <a:xfrm>
            <a:off x="2209800" y="952500"/>
            <a:ext cx="13724255" cy="145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8800" b="1"/>
              <a:t>MISSION</a:t>
            </a:r>
            <a:endParaRPr lang="en-US" altLang="en-US" sz="88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810000" y="1809750"/>
            <a:ext cx="8115300" cy="6927891"/>
            <a:chOff x="0" y="-76200"/>
            <a:chExt cx="10820400" cy="8601532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10820400" cy="1337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 spc="300">
                  <a:solidFill>
                    <a:srgbClr val="F8CF2C"/>
                  </a:solidFill>
                  <a:latin typeface="Barlow Medium" panose="00000600000000000000"/>
                </a:rPr>
                <a:t>PROJECT SPECIFIC INVENTORY MANAGEMENT</a:t>
              </a:r>
              <a:endParaRPr lang="en-US" altLang="en-US" sz="3000" spc="300">
                <a:solidFill>
                  <a:srgbClr val="F8CF2C"/>
                </a:solidFill>
                <a:latin typeface="Barlow Medium" panose="000006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124200"/>
              <a:ext cx="10820400" cy="668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 spc="300">
                  <a:solidFill>
                    <a:srgbClr val="F8CF2C"/>
                  </a:solidFill>
                  <a:latin typeface="Barlow Medium" panose="00000600000000000000"/>
                </a:rPr>
                <a:t>BARCODE AND RFID INTEGRATION</a:t>
              </a:r>
              <a:endParaRPr lang="en-US" altLang="en-US" sz="3000" spc="300">
                <a:solidFill>
                  <a:srgbClr val="F8CF2C"/>
                </a:solidFill>
                <a:latin typeface="Barlow Medium" panose="000006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324600"/>
              <a:ext cx="10820400" cy="668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 spc="300">
                  <a:solidFill>
                    <a:srgbClr val="F8CF2C"/>
                  </a:solidFill>
                  <a:latin typeface="Barlow Medium" panose="00000600000000000000"/>
                </a:rPr>
                <a:t>REAL-TIME AND UPDATES</a:t>
              </a:r>
              <a:endParaRPr lang="en-US" altLang="en-US" sz="3000" spc="300">
                <a:solidFill>
                  <a:srgbClr val="F8CF2C"/>
                </a:solidFill>
                <a:latin typeface="Barlow Medium" panose="0000060000000000000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188200"/>
              <a:ext cx="10820400" cy="1337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>
                  <a:solidFill>
                    <a:srgbClr val="FFFEE6"/>
                  </a:solidFill>
                  <a:latin typeface="Barlow Light" panose="00000400000000000000"/>
                </a:rPr>
                <a:t>The system provides real-time updates on inventory levels.</a:t>
              </a:r>
              <a:endParaRPr lang="en-US" altLang="en-US" sz="3000">
                <a:solidFill>
                  <a:srgbClr val="FFFEE6"/>
                </a:solidFill>
                <a:latin typeface="Barlow Light" panose="00000400000000000000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>
            <a:off x="13411200" y="1943100"/>
            <a:ext cx="38100" cy="6438900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11" name="Freeform 11"/>
          <p:cNvSpPr/>
          <p:nvPr/>
        </p:nvSpPr>
        <p:spPr>
          <a:xfrm>
            <a:off x="-2524066" y="-2524066"/>
            <a:ext cx="5048132" cy="5048132"/>
          </a:xfrm>
          <a:custGeom>
            <a:avLst/>
            <a:gdLst/>
            <a:ahLst/>
            <a:cxnLst/>
            <a:rect l="l" t="t" r="r" b="b"/>
            <a:pathLst>
              <a:path w="5048132" h="5048132">
                <a:moveTo>
                  <a:pt x="0" y="0"/>
                </a:moveTo>
                <a:lnTo>
                  <a:pt x="5048132" y="0"/>
                </a:lnTo>
                <a:lnTo>
                  <a:pt x="5048132" y="5048132"/>
                </a:lnTo>
                <a:lnTo>
                  <a:pt x="0" y="50481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79491" y="6378491"/>
            <a:ext cx="7817018" cy="7817018"/>
          </a:xfrm>
          <a:custGeom>
            <a:avLst/>
            <a:gdLst/>
            <a:ahLst/>
            <a:cxnLst/>
            <a:rect l="l" t="t" r="r" b="b"/>
            <a:pathLst>
              <a:path w="7817018" h="7817018">
                <a:moveTo>
                  <a:pt x="0" y="0"/>
                </a:moveTo>
                <a:lnTo>
                  <a:pt x="7817018" y="0"/>
                </a:lnTo>
                <a:lnTo>
                  <a:pt x="7817018" y="7817018"/>
                </a:lnTo>
                <a:lnTo>
                  <a:pt x="0" y="781701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Text Box 12"/>
          <p:cNvSpPr txBox="1"/>
          <p:nvPr/>
        </p:nvSpPr>
        <p:spPr>
          <a:xfrm>
            <a:off x="14250670" y="4627245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14" name="TextBox 8"/>
          <p:cNvSpPr txBox="1"/>
          <p:nvPr/>
        </p:nvSpPr>
        <p:spPr>
          <a:xfrm>
            <a:off x="2689225" y="3098800"/>
            <a:ext cx="9312275" cy="538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r">
              <a:lnSpc>
                <a:spcPts val="4200"/>
              </a:lnSpc>
            </a:pPr>
            <a:r>
              <a:rPr lang="en-US" altLang="en-US" sz="3000">
                <a:solidFill>
                  <a:srgbClr val="FFFEE6"/>
                </a:solidFill>
                <a:latin typeface="Barlow Light" panose="00000400000000000000"/>
              </a:rPr>
              <a:t>Users can create profiles oF each construction project.</a:t>
            </a:r>
            <a:endParaRPr lang="en-US" altLang="en-US" sz="3000">
              <a:solidFill>
                <a:srgbClr val="FFFEE6"/>
              </a:solidFill>
              <a:latin typeface="Barlow Light" panose="0000040000000000000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2816225" y="5219700"/>
            <a:ext cx="9312275" cy="1076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r">
              <a:lnSpc>
                <a:spcPts val="4200"/>
              </a:lnSpc>
            </a:pPr>
            <a:r>
              <a:rPr lang="en-US" altLang="en-US" sz="3000">
                <a:solidFill>
                  <a:srgbClr val="FFFEE6"/>
                </a:solidFill>
                <a:latin typeface="Barlow Light" panose="00000400000000000000"/>
              </a:rPr>
              <a:t>ConsTrack supports barcode and RFID technology for efficient tracking of inventory items.</a:t>
            </a:r>
            <a:endParaRPr lang="en-US" altLang="en-US" sz="3000">
              <a:solidFill>
                <a:srgbClr val="FFFEE6"/>
              </a:solidFill>
              <a:latin typeface="Barlow Light" panose="000004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810000" y="1809750"/>
            <a:ext cx="8115300" cy="7159031"/>
            <a:chOff x="0" y="-76200"/>
            <a:chExt cx="10820400" cy="8888511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10820400" cy="668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 spc="300">
                  <a:solidFill>
                    <a:srgbClr val="F8CF2C"/>
                  </a:solidFill>
                  <a:latin typeface="Barlow Medium" panose="00000600000000000000"/>
                </a:rPr>
                <a:t>SUPPLIER MANAGEMENT</a:t>
              </a:r>
              <a:endParaRPr lang="en-US" altLang="en-US" sz="3000" spc="300">
                <a:solidFill>
                  <a:srgbClr val="F8CF2C"/>
                </a:solidFill>
                <a:latin typeface="Barlow Medium" panose="000006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33279"/>
              <a:ext cx="10820400" cy="668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 spc="300">
                  <a:solidFill>
                    <a:srgbClr val="F8CF2C"/>
                  </a:solidFill>
                  <a:latin typeface="Barlow Medium" panose="00000600000000000000"/>
                </a:rPr>
                <a:t>ASSESS TRACKING</a:t>
              </a:r>
              <a:endParaRPr lang="en-US" altLang="en-US" sz="3000" spc="300">
                <a:solidFill>
                  <a:srgbClr val="F8CF2C"/>
                </a:solidFill>
                <a:latin typeface="Barlow Medium" panose="000006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860230"/>
              <a:ext cx="10820400" cy="668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 spc="300">
                  <a:solidFill>
                    <a:srgbClr val="F8CF2C"/>
                  </a:solidFill>
                  <a:latin typeface="Barlow Medium" panose="00000600000000000000"/>
                </a:rPr>
                <a:t>REPORTING AND ANALYTICS</a:t>
              </a:r>
              <a:endParaRPr lang="en-US" altLang="en-US" sz="3000" spc="300">
                <a:solidFill>
                  <a:srgbClr val="F8CF2C"/>
                </a:solidFill>
                <a:latin typeface="Barlow Medium" panose="0000060000000000000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06613"/>
              <a:ext cx="10820400" cy="2005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>
                  <a:solidFill>
                    <a:srgbClr val="FFFEE6"/>
                  </a:solidFill>
                  <a:latin typeface="Barlow Light" panose="00000400000000000000"/>
                </a:rPr>
                <a:t>The system generates comprehensive reports and analytics on inventory usage, procurement costs, and project expenses.</a:t>
              </a:r>
              <a:endParaRPr lang="en-US" altLang="en-US" sz="3000">
                <a:solidFill>
                  <a:srgbClr val="FFFEE6"/>
                </a:solidFill>
                <a:latin typeface="Barlow Light" panose="00000400000000000000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>
            <a:off x="13411200" y="1943100"/>
            <a:ext cx="38100" cy="6438900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11" name="Freeform 11"/>
          <p:cNvSpPr/>
          <p:nvPr/>
        </p:nvSpPr>
        <p:spPr>
          <a:xfrm>
            <a:off x="-2524066" y="-2524066"/>
            <a:ext cx="5048132" cy="5048132"/>
          </a:xfrm>
          <a:custGeom>
            <a:avLst/>
            <a:gdLst/>
            <a:ahLst/>
            <a:cxnLst/>
            <a:rect l="l" t="t" r="r" b="b"/>
            <a:pathLst>
              <a:path w="5048132" h="5048132">
                <a:moveTo>
                  <a:pt x="0" y="0"/>
                </a:moveTo>
                <a:lnTo>
                  <a:pt x="5048132" y="0"/>
                </a:lnTo>
                <a:lnTo>
                  <a:pt x="5048132" y="5048132"/>
                </a:lnTo>
                <a:lnTo>
                  <a:pt x="0" y="50481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79491" y="6378491"/>
            <a:ext cx="7817018" cy="7817018"/>
          </a:xfrm>
          <a:custGeom>
            <a:avLst/>
            <a:gdLst/>
            <a:ahLst/>
            <a:cxnLst/>
            <a:rect l="l" t="t" r="r" b="b"/>
            <a:pathLst>
              <a:path w="7817018" h="7817018">
                <a:moveTo>
                  <a:pt x="0" y="0"/>
                </a:moveTo>
                <a:lnTo>
                  <a:pt x="7817018" y="0"/>
                </a:lnTo>
                <a:lnTo>
                  <a:pt x="7817018" y="7817018"/>
                </a:lnTo>
                <a:lnTo>
                  <a:pt x="0" y="781701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Text Box 12"/>
          <p:cNvSpPr txBox="1"/>
          <p:nvPr/>
        </p:nvSpPr>
        <p:spPr>
          <a:xfrm>
            <a:off x="14250670" y="4627245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14" name="TextBox 8"/>
          <p:cNvSpPr txBox="1"/>
          <p:nvPr/>
        </p:nvSpPr>
        <p:spPr>
          <a:xfrm>
            <a:off x="2689225" y="2705100"/>
            <a:ext cx="9312275" cy="1076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r">
              <a:lnSpc>
                <a:spcPts val="4200"/>
              </a:lnSpc>
            </a:pPr>
            <a:r>
              <a:rPr lang="en-US" altLang="en-US" sz="3000">
                <a:solidFill>
                  <a:srgbClr val="FFFEE6"/>
                </a:solidFill>
                <a:latin typeface="Barlow Light" panose="00000400000000000000"/>
              </a:rPr>
              <a:t>ConsTrack enables users to manage supplier information, track purchase orders, and recieve notifications.</a:t>
            </a:r>
            <a:endParaRPr lang="en-US" altLang="en-US" sz="3000">
              <a:solidFill>
                <a:srgbClr val="FFFEE6"/>
              </a:solidFill>
              <a:latin typeface="Barlow Light" panose="0000040000000000000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2816225" y="5067300"/>
            <a:ext cx="9312275" cy="1076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EE6"/>
                </a:solidFill>
                <a:latin typeface="Barlow Light" panose="00000400000000000000"/>
              </a:rPr>
              <a:t>ConsTrack allows users to track tools and equipment assigned to specific projects</a:t>
            </a:r>
            <a:endParaRPr lang="en-US" sz="3000">
              <a:solidFill>
                <a:srgbClr val="FFFEE6"/>
              </a:solidFill>
              <a:latin typeface="Barlow Light" panose="000004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836035" y="1409700"/>
            <a:ext cx="8115300" cy="7569241"/>
            <a:chOff x="0" y="-76200"/>
            <a:chExt cx="10820400" cy="9397820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10820400" cy="1337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 spc="300">
                  <a:solidFill>
                    <a:srgbClr val="F8CF2C"/>
                  </a:solidFill>
                  <a:latin typeface="Barlow Medium" panose="00000600000000000000"/>
                </a:rPr>
                <a:t>INTEGRATION WITH ACCOUNTING SYSTEMS</a:t>
              </a:r>
              <a:endParaRPr lang="en-US" altLang="en-US" sz="3000" spc="300">
                <a:solidFill>
                  <a:srgbClr val="F8CF2C"/>
                </a:solidFill>
                <a:latin typeface="Barlow Medium" panose="000006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78345"/>
              <a:ext cx="10820400" cy="668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 spc="300">
                  <a:solidFill>
                    <a:srgbClr val="F8CF2C"/>
                  </a:solidFill>
                  <a:latin typeface="Barlow Medium" panose="00000600000000000000"/>
                </a:rPr>
                <a:t>MOBILE ACCESSIBILITY</a:t>
              </a:r>
              <a:endParaRPr lang="en-US" altLang="en-US" sz="3000" spc="300">
                <a:solidFill>
                  <a:srgbClr val="F8CF2C"/>
                </a:solidFill>
                <a:latin typeface="Barlow Medium" panose="000006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925668"/>
              <a:ext cx="10820400" cy="668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altLang="en-US" sz="3000" spc="300">
                  <a:solidFill>
                    <a:srgbClr val="F8CF2C"/>
                  </a:solidFill>
                  <a:latin typeface="Barlow Medium" panose="00000600000000000000"/>
                </a:rPr>
                <a:t>CUSTOMIZABLE</a:t>
              </a:r>
              <a:endParaRPr lang="en-US" altLang="en-US" sz="3000" spc="300">
                <a:solidFill>
                  <a:srgbClr val="F8CF2C"/>
                </a:solidFill>
                <a:latin typeface="Barlow Medium" panose="0000060000000000000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647356"/>
              <a:ext cx="10820400" cy="2674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FFFEE6"/>
                  </a:solidFill>
                  <a:latin typeface="Barlow Light" panose="00000400000000000000"/>
                </a:rPr>
                <a:t>Users can customize their dashboard to displaykey performance indicators, project status, and upcoming tasks providing a centralized hub for project management.</a:t>
              </a:r>
              <a:endParaRPr lang="en-US" sz="3000">
                <a:solidFill>
                  <a:srgbClr val="FFFEE6"/>
                </a:solidFill>
                <a:latin typeface="Barlow Light" panose="00000400000000000000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>
            <a:off x="13411200" y="1943100"/>
            <a:ext cx="38100" cy="6438900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11" name="Freeform 11"/>
          <p:cNvSpPr/>
          <p:nvPr/>
        </p:nvSpPr>
        <p:spPr>
          <a:xfrm>
            <a:off x="-2524066" y="-2524066"/>
            <a:ext cx="5048132" cy="5048132"/>
          </a:xfrm>
          <a:custGeom>
            <a:avLst/>
            <a:gdLst/>
            <a:ahLst/>
            <a:cxnLst/>
            <a:rect l="l" t="t" r="r" b="b"/>
            <a:pathLst>
              <a:path w="5048132" h="5048132">
                <a:moveTo>
                  <a:pt x="0" y="0"/>
                </a:moveTo>
                <a:lnTo>
                  <a:pt x="5048132" y="0"/>
                </a:lnTo>
                <a:lnTo>
                  <a:pt x="5048132" y="5048132"/>
                </a:lnTo>
                <a:lnTo>
                  <a:pt x="0" y="50481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79491" y="6378491"/>
            <a:ext cx="7817018" cy="7817018"/>
          </a:xfrm>
          <a:custGeom>
            <a:avLst/>
            <a:gdLst/>
            <a:ahLst/>
            <a:cxnLst/>
            <a:rect l="l" t="t" r="r" b="b"/>
            <a:pathLst>
              <a:path w="7817018" h="7817018">
                <a:moveTo>
                  <a:pt x="0" y="0"/>
                </a:moveTo>
                <a:lnTo>
                  <a:pt x="7817018" y="0"/>
                </a:lnTo>
                <a:lnTo>
                  <a:pt x="7817018" y="7817018"/>
                </a:lnTo>
                <a:lnTo>
                  <a:pt x="0" y="781701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Text Box 12"/>
          <p:cNvSpPr txBox="1"/>
          <p:nvPr/>
        </p:nvSpPr>
        <p:spPr>
          <a:xfrm>
            <a:off x="14250670" y="4627245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sp>
        <p:nvSpPr>
          <p:cNvPr id="14" name="TextBox 8"/>
          <p:cNvSpPr txBox="1"/>
          <p:nvPr/>
        </p:nvSpPr>
        <p:spPr>
          <a:xfrm>
            <a:off x="2667000" y="2628900"/>
            <a:ext cx="9312275" cy="1076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r">
              <a:lnSpc>
                <a:spcPts val="4200"/>
              </a:lnSpc>
            </a:pPr>
            <a:r>
              <a:rPr lang="en-US" altLang="en-US" sz="3000">
                <a:solidFill>
                  <a:srgbClr val="FFFEE6"/>
                </a:solidFill>
                <a:latin typeface="Barlow Light" panose="00000400000000000000"/>
              </a:rPr>
              <a:t>ConsTrack integrates seamlessly with accounting software.</a:t>
            </a:r>
            <a:endParaRPr lang="en-US" altLang="en-US" sz="3000">
              <a:solidFill>
                <a:srgbClr val="FFFEE6"/>
              </a:solidFill>
              <a:latin typeface="Barlow Light" panose="0000040000000000000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2816225" y="4457700"/>
            <a:ext cx="9312275" cy="1615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r">
              <a:lnSpc>
                <a:spcPts val="4200"/>
              </a:lnSpc>
            </a:pPr>
            <a:r>
              <a:rPr lang="en-US" altLang="en-US" sz="3000">
                <a:solidFill>
                  <a:srgbClr val="FFFEE6"/>
                </a:solidFill>
                <a:latin typeface="Barlow Light" panose="00000400000000000000"/>
              </a:rPr>
              <a:t>The ConsTrack mobile app allows on-site personnel to access inventory data, submit requests, and recieve alerts on their smartphones.</a:t>
            </a:r>
            <a:endParaRPr lang="en-US" altLang="en-US" sz="3000">
              <a:solidFill>
                <a:srgbClr val="FFFEE6"/>
              </a:solidFill>
              <a:latin typeface="Barlow Light" panose="000004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13870640" y="-5251694"/>
            <a:ext cx="7725333" cy="7725333"/>
          </a:xfrm>
          <a:custGeom>
            <a:avLst/>
            <a:gdLst/>
            <a:ahLst/>
            <a:cxnLst/>
            <a:rect l="l" t="t" r="r" b="b"/>
            <a:pathLst>
              <a:path w="7725333" h="7725333">
                <a:moveTo>
                  <a:pt x="0" y="0"/>
                </a:moveTo>
                <a:lnTo>
                  <a:pt x="7725332" y="0"/>
                </a:lnTo>
                <a:lnTo>
                  <a:pt x="7725332" y="7725333"/>
                </a:lnTo>
                <a:lnTo>
                  <a:pt x="0" y="772533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274450" y="8097638"/>
            <a:ext cx="7725333" cy="7725333"/>
          </a:xfrm>
          <a:custGeom>
            <a:avLst/>
            <a:gdLst/>
            <a:ahLst/>
            <a:cxnLst/>
            <a:rect l="l" t="t" r="r" b="b"/>
            <a:pathLst>
              <a:path w="7725333" h="7725333">
                <a:moveTo>
                  <a:pt x="0" y="0"/>
                </a:moveTo>
                <a:lnTo>
                  <a:pt x="7725333" y="0"/>
                </a:lnTo>
                <a:lnTo>
                  <a:pt x="7725333" y="7725333"/>
                </a:lnTo>
                <a:lnTo>
                  <a:pt x="0" y="772533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Text Box 8"/>
          <p:cNvSpPr txBox="1"/>
          <p:nvPr/>
        </p:nvSpPr>
        <p:spPr>
          <a:xfrm>
            <a:off x="2438400" y="3924300"/>
            <a:ext cx="13724255" cy="527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>
                <a:solidFill>
                  <a:srgbClr val="FFC000"/>
                </a:solidFill>
              </a:rPr>
              <a:t>Accuracy</a:t>
            </a:r>
            <a:endParaRPr lang="en-US" alt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>
                <a:solidFill>
                  <a:srgbClr val="FFC000"/>
                </a:solidFill>
              </a:rPr>
              <a:t>Visibility</a:t>
            </a:r>
            <a:endParaRPr lang="en-US" alt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>
                <a:solidFill>
                  <a:srgbClr val="FFC000"/>
                </a:solidFill>
              </a:rPr>
              <a:t>Cost Reduction</a:t>
            </a:r>
            <a:endParaRPr lang="en-US" alt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en-US" sz="6000">
                <a:solidFill>
                  <a:srgbClr val="FFC000"/>
                </a:solidFill>
              </a:rPr>
              <a:t>Integration</a:t>
            </a:r>
            <a:endParaRPr lang="en-US" altLang="en-US" sz="6000">
              <a:solidFill>
                <a:srgbClr val="FFC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09800" y="952500"/>
            <a:ext cx="13724255" cy="145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8800" b="1">
                <a:solidFill>
                  <a:srgbClr val="FFC000"/>
                </a:solidFill>
              </a:rPr>
              <a:t>INFORMATION SYSTEM GOALS</a:t>
            </a:r>
            <a:endParaRPr lang="en-US" altLang="en-US" sz="8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252827"/>
          </a:solidFill>
        </p:spPr>
      </p:sp>
      <p:grpSp>
        <p:nvGrpSpPr>
          <p:cNvPr id="3" name="Group 3"/>
          <p:cNvGrpSpPr/>
          <p:nvPr/>
        </p:nvGrpSpPr>
        <p:grpSpPr>
          <a:xfrm rot="0">
            <a:off x="1200150" y="3743325"/>
            <a:ext cx="6743700" cy="3927475"/>
            <a:chOff x="0" y="0"/>
            <a:chExt cx="8991600" cy="5236633"/>
          </a:xfrm>
        </p:grpSpPr>
        <p:sp>
          <p:nvSpPr>
            <p:cNvPr id="4" name="TextBox 4"/>
            <p:cNvSpPr txBox="1"/>
            <p:nvPr/>
          </p:nvSpPr>
          <p:spPr>
            <a:xfrm>
              <a:off x="0" y="1625600"/>
              <a:ext cx="8991600" cy="3611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altLang="en-US" sz="4400">
                  <a:solidFill>
                    <a:schemeClr val="tx1"/>
                  </a:solidFill>
                  <a:sym typeface="+mn-ea"/>
                </a:rPr>
                <a:t>Increased Efficiency</a:t>
              </a:r>
              <a:endParaRPr lang="en-US" altLang="en-US" sz="4400">
                <a:solidFill>
                  <a:schemeClr val="tx1"/>
                </a:solidFill>
              </a:endParaRP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altLang="en-US" sz="4400">
                  <a:solidFill>
                    <a:schemeClr val="tx1"/>
                  </a:solidFill>
                  <a:sym typeface="+mn-ea"/>
                </a:rPr>
                <a:t>Cost Savings</a:t>
              </a:r>
              <a:endParaRPr lang="en-US" altLang="en-US" sz="4400">
                <a:solidFill>
                  <a:schemeClr val="tx1"/>
                </a:solidFill>
              </a:endParaRP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altLang="en-US" sz="4400">
                  <a:solidFill>
                    <a:schemeClr val="tx1"/>
                  </a:solidFill>
                  <a:sym typeface="+mn-ea"/>
                </a:rPr>
                <a:t>Enhanced Visibility</a:t>
              </a:r>
              <a:endParaRPr lang="en-US" altLang="en-US" sz="4400">
                <a:solidFill>
                  <a:schemeClr val="tx1"/>
                </a:solidFill>
              </a:endParaRP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altLang="en-US" sz="4400">
                  <a:solidFill>
                    <a:schemeClr val="tx1"/>
                  </a:solidFill>
                  <a:sym typeface="+mn-ea"/>
                </a:rPr>
                <a:t>Improved Accountability</a:t>
              </a:r>
              <a:endParaRPr lang="en-US" altLang="en-US" sz="4400">
                <a:solidFill>
                  <a:schemeClr val="tx1"/>
                </a:solidFill>
                <a:latin typeface="Barlow Light" panose="00000400000000000000"/>
                <a:sym typeface="+mn-e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8991600" cy="738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altLang="en-US" sz="7200" b="1">
                  <a:solidFill>
                    <a:schemeClr val="tx1"/>
                  </a:solidFill>
                  <a:sym typeface="+mn-ea"/>
                </a:rPr>
                <a:t>ADVANTAGES</a:t>
              </a:r>
              <a:endParaRPr lang="en-US" altLang="en-US" sz="7200" b="1" spc="-36">
                <a:solidFill>
                  <a:schemeClr val="tx1"/>
                </a:solidFill>
                <a:latin typeface="Barlow Bold Bold" panose="00000900000000000000"/>
                <a:sym typeface="+mn-ea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0344150" y="3743325"/>
            <a:ext cx="6743700" cy="5281930"/>
            <a:chOff x="0" y="0"/>
            <a:chExt cx="8991600" cy="7042573"/>
          </a:xfrm>
        </p:grpSpPr>
        <p:sp>
          <p:nvSpPr>
            <p:cNvPr id="7" name="TextBox 7"/>
            <p:cNvSpPr txBox="1"/>
            <p:nvPr/>
          </p:nvSpPr>
          <p:spPr>
            <a:xfrm>
              <a:off x="0" y="1625600"/>
              <a:ext cx="8991600" cy="5416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altLang="en-US" sz="4400">
                  <a:solidFill>
                    <a:srgbClr val="FFC000"/>
                  </a:solidFill>
                  <a:sym typeface="+mn-ea"/>
                </a:rPr>
                <a:t>Initial Implementation Cost</a:t>
              </a:r>
              <a:endParaRPr lang="en-US" altLang="en-US" sz="4400">
                <a:solidFill>
                  <a:srgbClr val="FFC000"/>
                </a:solidFill>
              </a:endParaRP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altLang="en-US" sz="4400">
                  <a:solidFill>
                    <a:srgbClr val="FFC000"/>
                  </a:solidFill>
                  <a:sym typeface="+mn-ea"/>
                </a:rPr>
                <a:t>Integration Challenges</a:t>
              </a:r>
              <a:endParaRPr lang="en-US" altLang="en-US" sz="4400">
                <a:solidFill>
                  <a:srgbClr val="FFC000"/>
                </a:solidFill>
              </a:endParaRP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altLang="en-US" sz="4400">
                  <a:solidFill>
                    <a:srgbClr val="FFC000"/>
                  </a:solidFill>
                  <a:sym typeface="+mn-ea"/>
                </a:rPr>
                <a:t>Data Security Concerns</a:t>
              </a:r>
              <a:endParaRPr lang="en-US" altLang="en-US" sz="4400">
                <a:solidFill>
                  <a:srgbClr val="FFC000"/>
                </a:solidFill>
              </a:endParaRP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altLang="en-US" sz="4400">
                  <a:solidFill>
                    <a:srgbClr val="FFC000"/>
                  </a:solidFill>
                  <a:sym typeface="+mn-ea"/>
                </a:rPr>
                <a:t>User Adoption</a:t>
              </a:r>
              <a:endParaRPr lang="en-US" altLang="en-US" sz="4400">
                <a:solidFill>
                  <a:srgbClr val="FFC000"/>
                </a:solidFill>
              </a:endParaRP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altLang="en-US" sz="4400">
                  <a:solidFill>
                    <a:srgbClr val="FFC000"/>
                  </a:solidFill>
                  <a:sym typeface="+mn-ea"/>
                </a:rPr>
                <a:t>Technical Issues</a:t>
              </a:r>
              <a:endParaRPr lang="en-US" sz="4400">
                <a:solidFill>
                  <a:srgbClr val="FFFEE6"/>
                </a:solidFill>
                <a:latin typeface="Barlow Light" panose="0000040000000000000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991600" cy="738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altLang="en-US" sz="7200" b="1">
                  <a:solidFill>
                    <a:srgbClr val="FFC000"/>
                  </a:solidFill>
                  <a:sym typeface="+mn-ea"/>
                </a:rPr>
                <a:t>DISADVANTAGES</a:t>
              </a:r>
              <a:endParaRPr lang="en-US" sz="7200" spc="-36">
                <a:solidFill>
                  <a:srgbClr val="F8CF2C"/>
                </a:solidFill>
                <a:latin typeface="Barlow Bold Bold" panose="00000900000000000000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-2218559" y="-2218559"/>
            <a:ext cx="4437119" cy="4437119"/>
          </a:xfrm>
          <a:custGeom>
            <a:avLst/>
            <a:gdLst/>
            <a:ahLst/>
            <a:cxnLst/>
            <a:rect l="l" t="t" r="r" b="b"/>
            <a:pathLst>
              <a:path w="4437119" h="4437119">
                <a:moveTo>
                  <a:pt x="0" y="0"/>
                </a:moveTo>
                <a:lnTo>
                  <a:pt x="4437118" y="0"/>
                </a:lnTo>
                <a:lnTo>
                  <a:pt x="4437118" y="4437118"/>
                </a:lnTo>
                <a:lnTo>
                  <a:pt x="0" y="443711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928967" y="7927967"/>
            <a:ext cx="4718066" cy="4718066"/>
          </a:xfrm>
          <a:custGeom>
            <a:avLst/>
            <a:gdLst/>
            <a:ahLst/>
            <a:cxnLst/>
            <a:rect l="l" t="t" r="r" b="b"/>
            <a:pathLst>
              <a:path w="4718066" h="4718066">
                <a:moveTo>
                  <a:pt x="0" y="0"/>
                </a:moveTo>
                <a:lnTo>
                  <a:pt x="4718066" y="0"/>
                </a:lnTo>
                <a:lnTo>
                  <a:pt x="4718066" y="4718066"/>
                </a:lnTo>
                <a:lnTo>
                  <a:pt x="0" y="471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13870640" y="-5251694"/>
            <a:ext cx="7725333" cy="7725333"/>
          </a:xfrm>
          <a:custGeom>
            <a:avLst/>
            <a:gdLst/>
            <a:ahLst/>
            <a:cxnLst/>
            <a:rect l="l" t="t" r="r" b="b"/>
            <a:pathLst>
              <a:path w="7725333" h="7725333">
                <a:moveTo>
                  <a:pt x="0" y="0"/>
                </a:moveTo>
                <a:lnTo>
                  <a:pt x="7725332" y="0"/>
                </a:lnTo>
                <a:lnTo>
                  <a:pt x="7725332" y="7725333"/>
                </a:lnTo>
                <a:lnTo>
                  <a:pt x="0" y="772533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274450" y="8097638"/>
            <a:ext cx="7725333" cy="7725333"/>
          </a:xfrm>
          <a:custGeom>
            <a:avLst/>
            <a:gdLst/>
            <a:ahLst/>
            <a:cxnLst/>
            <a:rect l="l" t="t" r="r" b="b"/>
            <a:pathLst>
              <a:path w="7725333" h="7725333">
                <a:moveTo>
                  <a:pt x="0" y="0"/>
                </a:moveTo>
                <a:lnTo>
                  <a:pt x="7725333" y="0"/>
                </a:lnTo>
                <a:lnTo>
                  <a:pt x="7725333" y="7725333"/>
                </a:lnTo>
                <a:lnTo>
                  <a:pt x="0" y="772533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Text Box 8"/>
          <p:cNvSpPr txBox="1"/>
          <p:nvPr/>
        </p:nvSpPr>
        <p:spPr>
          <a:xfrm>
            <a:off x="2438400" y="3848100"/>
            <a:ext cx="13724255" cy="527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>
                <a:solidFill>
                  <a:srgbClr val="FFC000"/>
                </a:solidFill>
              </a:rPr>
              <a:t>Increased Efficiency</a:t>
            </a:r>
            <a:endParaRPr 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>
                <a:solidFill>
                  <a:srgbClr val="FFC000"/>
                </a:solidFill>
              </a:rPr>
              <a:t>Cost Reduction</a:t>
            </a:r>
            <a:endParaRPr 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>
                <a:solidFill>
                  <a:srgbClr val="FFC000"/>
                </a:solidFill>
              </a:rPr>
              <a:t>Better Resource Allocation</a:t>
            </a:r>
            <a:endParaRPr 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>
                <a:solidFill>
                  <a:srgbClr val="FFC000"/>
                </a:solidFill>
              </a:rPr>
              <a:t>Enhanced Decision Making</a:t>
            </a:r>
            <a:endParaRPr lang="en-US" sz="6000">
              <a:solidFill>
                <a:srgbClr val="FFC000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>
                <a:solidFill>
                  <a:srgbClr val="FFC000"/>
                </a:solidFill>
              </a:rPr>
              <a:t>Improved Accountability</a:t>
            </a:r>
            <a:endParaRPr lang="en-US" sz="6000">
              <a:solidFill>
                <a:srgbClr val="FFC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09800" y="952500"/>
            <a:ext cx="13724255" cy="145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8800" b="1">
                <a:solidFill>
                  <a:srgbClr val="FFC000"/>
                </a:solidFill>
              </a:rPr>
              <a:t>IMPACT OF “IS” IN A COMPANY</a:t>
            </a:r>
            <a:endParaRPr lang="en-US" altLang="en-US" sz="8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WPS Presentation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Gill Sans MT</vt:lpstr>
      <vt:lpstr>Barlow Medium</vt:lpstr>
      <vt:lpstr>Barlow Light</vt:lpstr>
      <vt:lpstr>Barlow Bold Bold</vt:lpstr>
      <vt:lpstr>AMGDT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Yellow Basic Presentation Template</dc:title>
  <dc:creator/>
  <cp:lastModifiedBy>nb</cp:lastModifiedBy>
  <cp:revision>8</cp:revision>
  <dcterms:created xsi:type="dcterms:W3CDTF">2006-08-16T00:00:00Z</dcterms:created>
  <dcterms:modified xsi:type="dcterms:W3CDTF">2024-03-06T04:54:57Z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A3812DCD3C264CA0960EE2F064666775_13</vt:lpwstr>
  </property>
  <property fmtid="{D5CDD505-2E9C-101B-9397-08002B2CF9AE}" pid="3" name="KSOProductBuildVer">
    <vt:lpwstr>1033-12.2.0.13489</vt:lpwstr>
  </property>
</Properties>
</file>