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48" r:id="rId2"/>
  </p:sldMasterIdLst>
  <p:notesMasterIdLst>
    <p:notesMasterId r:id="rId71"/>
  </p:notesMasterIdLst>
  <p:handoutMasterIdLst>
    <p:handoutMasterId r:id="rId72"/>
  </p:handoutMasterIdLst>
  <p:sldIdLst>
    <p:sldId id="303" r:id="rId3"/>
    <p:sldId id="319" r:id="rId4"/>
    <p:sldId id="354" r:id="rId5"/>
    <p:sldId id="358" r:id="rId6"/>
    <p:sldId id="359" r:id="rId7"/>
    <p:sldId id="360" r:id="rId8"/>
    <p:sldId id="386" r:id="rId9"/>
    <p:sldId id="341" r:id="rId10"/>
    <p:sldId id="362" r:id="rId11"/>
    <p:sldId id="363" r:id="rId12"/>
    <p:sldId id="367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93" r:id="rId21"/>
    <p:sldId id="372" r:id="rId22"/>
    <p:sldId id="373" r:id="rId23"/>
    <p:sldId id="374" r:id="rId24"/>
    <p:sldId id="379" r:id="rId25"/>
    <p:sldId id="380" r:id="rId26"/>
    <p:sldId id="381" r:id="rId27"/>
    <p:sldId id="328" r:id="rId28"/>
    <p:sldId id="394" r:id="rId29"/>
    <p:sldId id="382" r:id="rId30"/>
    <p:sldId id="329" r:id="rId31"/>
    <p:sldId id="383" r:id="rId32"/>
    <p:sldId id="384" r:id="rId33"/>
    <p:sldId id="339" r:id="rId34"/>
    <p:sldId id="340" r:id="rId35"/>
    <p:sldId id="396" r:id="rId36"/>
    <p:sldId id="395" r:id="rId37"/>
    <p:sldId id="397" r:id="rId38"/>
    <p:sldId id="387" r:id="rId39"/>
    <p:sldId id="388" r:id="rId40"/>
    <p:sldId id="389" r:id="rId41"/>
    <p:sldId id="390" r:id="rId42"/>
    <p:sldId id="391" r:id="rId43"/>
    <p:sldId id="377" r:id="rId44"/>
    <p:sldId id="404" r:id="rId45"/>
    <p:sldId id="406" r:id="rId46"/>
    <p:sldId id="332" r:id="rId47"/>
    <p:sldId id="355" r:id="rId48"/>
    <p:sldId id="398" r:id="rId49"/>
    <p:sldId id="342" r:id="rId50"/>
    <p:sldId id="344" r:id="rId51"/>
    <p:sldId id="345" r:id="rId52"/>
    <p:sldId id="357" r:id="rId53"/>
    <p:sldId id="399" r:id="rId54"/>
    <p:sldId id="400" r:id="rId55"/>
    <p:sldId id="316" r:id="rId56"/>
    <p:sldId id="356" r:id="rId57"/>
    <p:sldId id="343" r:id="rId58"/>
    <p:sldId id="401" r:id="rId59"/>
    <p:sldId id="402" r:id="rId60"/>
    <p:sldId id="376" r:id="rId61"/>
    <p:sldId id="335" r:id="rId62"/>
    <p:sldId id="336" r:id="rId63"/>
    <p:sldId id="337" r:id="rId64"/>
    <p:sldId id="338" r:id="rId65"/>
    <p:sldId id="334" r:id="rId66"/>
    <p:sldId id="392" r:id="rId67"/>
    <p:sldId id="405" r:id="rId68"/>
    <p:sldId id="312" r:id="rId69"/>
    <p:sldId id="267" r:id="rId70"/>
  </p:sldIdLst>
  <p:sldSz cx="9144000" cy="6858000" type="screen4x3"/>
  <p:notesSz cx="6886575" cy="100187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E"/>
    <a:srgbClr val="4FB889"/>
    <a:srgbClr val="97C3FF"/>
    <a:srgbClr val="188079"/>
    <a:srgbClr val="0000FF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5" autoAdjust="0"/>
    <p:restoredTop sz="74710" autoAdjust="0"/>
  </p:normalViewPr>
  <p:slideViewPr>
    <p:cSldViewPr>
      <p:cViewPr varScale="1">
        <p:scale>
          <a:sx n="55" d="100"/>
          <a:sy n="55" d="100"/>
        </p:scale>
        <p:origin x="187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1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charset="0"/>
                <a:ea typeface="Droid Sans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0488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charset="0"/>
                <a:ea typeface="Droid Sans" charset="0"/>
              </a:defRPr>
            </a:lvl1pPr>
          </a:lstStyle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charset="0"/>
                <a:ea typeface="Droid Sans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0488" y="9515475"/>
            <a:ext cx="2984500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82255A53-E00A-41E9-9291-375CC132D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698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0" y="0"/>
            <a:ext cx="6886575" cy="100187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>
            <a:off x="0" y="0"/>
            <a:ext cx="6886575" cy="100187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00488" y="0"/>
            <a:ext cx="29797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algn="r" eaLnBrk="1" hangingPunct="1">
              <a:spcBef>
                <a:spcPts val="750"/>
              </a:spcBef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3900488" y="9515475"/>
            <a:ext cx="29797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 hangingPunct="1">
              <a:spcBef>
                <a:spcPts val="750"/>
              </a:spcBef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4393F3-5B1B-4734-BA41-7853DE00D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97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eaLnBrk="1" hangingPunct="1">
              <a:spcBef>
                <a:spcPts val="750"/>
              </a:spcBef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10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8213" y="750888"/>
            <a:ext cx="5005387" cy="3754437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15475"/>
            <a:ext cx="29797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eaLnBrk="1" hangingPunct="1">
              <a:spcBef>
                <a:spcPts val="750"/>
              </a:spcBef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8975" y="4759325"/>
            <a:ext cx="5503863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778759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What we</a:t>
            </a:r>
            <a:r>
              <a:rPr lang="en-US" altLang="en-US" baseline="0" dirty="0"/>
              <a:t> are trying to achieve with this workshop is to summarize currently available scenario capabilities, fill blank spaces in knowledge, and get everybody on same page.</a:t>
            </a:r>
            <a:endParaRPr lang="en-US" altLang="en-US" dirty="0"/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7174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4EEEDB7B-967B-4646-86B5-03A6F6BB1B4E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1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7175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Step is basically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arguments are parameters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18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As always, lets quickly</a:t>
            </a:r>
            <a:r>
              <a:rPr lang="en-US" altLang="en-US" baseline="0" dirty="0"/>
              <a:t> go through</a:t>
            </a:r>
            <a:r>
              <a:rPr lang="en-US" altLang="en-US" dirty="0"/>
              <a:t> scenario basics…</a:t>
            </a:r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17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83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As always, lets quickly</a:t>
            </a:r>
            <a:r>
              <a:rPr lang="en-US" altLang="en-US" baseline="0" dirty="0"/>
              <a:t> go through</a:t>
            </a:r>
            <a:r>
              <a:rPr lang="en-US" altLang="en-US" dirty="0"/>
              <a:t> scenario basics…</a:t>
            </a:r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508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Step send Email is not parametrized, but will be executed anyway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766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 contains from Data Records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20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As always, lets quickly</a:t>
            </a:r>
            <a:r>
              <a:rPr lang="en-US" altLang="en-US" baseline="0" dirty="0"/>
              <a:t> go through</a:t>
            </a:r>
            <a:r>
              <a:rPr lang="en-US" altLang="en-US" dirty="0"/>
              <a:t> scenario basics…</a:t>
            </a:r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85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DS allow</a:t>
            </a:r>
            <a:r>
              <a:rPr lang="en-US" baseline="0" dirty="0"/>
              <a:t>s you to repeat copy of flow </a:t>
            </a:r>
            <a:r>
              <a:rPr lang="en-US" baseline="0" dirty="0" err="1"/>
              <a:t>seq</a:t>
            </a:r>
            <a:r>
              <a:rPr lang="en-US" baseline="0" dirty="0"/>
              <a:t>, </a:t>
            </a:r>
            <a:r>
              <a:rPr lang="en-US" baseline="0" dirty="0" err="1"/>
              <a:t>vUsers</a:t>
            </a:r>
            <a:r>
              <a:rPr lang="en-US" baseline="0" dirty="0"/>
              <a:t> lets you </a:t>
            </a:r>
            <a:r>
              <a:rPr lang="en-US" baseline="0"/>
              <a:t>do thi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40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8557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5ADB3AB0-FD21-4EA0-B537-40A975415A4A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en-US">
              <a:ea typeface="Droid Sans" charset="0"/>
            </a:endParaRPr>
          </a:p>
        </p:txBody>
      </p:sp>
      <p:sp>
        <p:nvSpPr>
          <p:cNvPr id="17414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17415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754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Placeholder = statement or comment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E538F97B-4950-4E8A-994E-128EA5D340A6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en-US">
              <a:ea typeface="Droid Sans" charset="0"/>
            </a:endParaRPr>
          </a:p>
        </p:txBody>
      </p:sp>
      <p:sp>
        <p:nvSpPr>
          <p:cNvPr id="19462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19463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63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* We expect Q&amp;A during all practical Exercise time. Don’t hesitate to ask questions during this time!</a:t>
            </a:r>
          </a:p>
          <a:p>
            <a:r>
              <a:rPr lang="en-US" altLang="en-US" dirty="0"/>
              <a:t>* Break Times are not fixed. Take Lunch breaks and other breaks whatever time suits you best during </a:t>
            </a:r>
            <a:r>
              <a:rPr lang="en-IE" sz="1200" dirty="0"/>
              <a:t>Practical Exercises </a:t>
            </a:r>
            <a:endParaRPr lang="en-US" alt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5937720A-A55E-4F93-9820-D18BC92D3960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2</a:t>
            </a:fld>
            <a:endParaRPr lang="en-US" altLang="en-US">
              <a:ea typeface="Droid Sans" charset="0"/>
            </a:endParaRPr>
          </a:p>
        </p:txBody>
      </p:sp>
      <p:sp>
        <p:nvSpPr>
          <p:cNvPr id="13318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13319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Best way how to get familiar</a:t>
            </a:r>
            <a:r>
              <a:rPr lang="en-US" altLang="en-US" baseline="0" dirty="0"/>
              <a:t> with scenarios is experimenting. Stack gives you immediate feedback</a:t>
            </a:r>
            <a:endParaRPr lang="en-US" alt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CF778086-5663-46F6-BA80-23800614690C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40</a:t>
            </a:fld>
            <a:endParaRPr lang="en-US" altLang="en-US">
              <a:ea typeface="Droid Sans" charset="0"/>
            </a:endParaRPr>
          </a:p>
        </p:txBody>
      </p:sp>
      <p:sp>
        <p:nvSpPr>
          <p:cNvPr id="21510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21511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606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BC05837D-D96D-4229-A01F-E8CF96C49CB4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en-US">
              <a:ea typeface="Droid Sans" charset="0"/>
            </a:endParaRPr>
          </a:p>
        </p:txBody>
      </p:sp>
      <p:sp>
        <p:nvSpPr>
          <p:cNvPr id="23558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23559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789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5937720A-A55E-4F93-9820-D18BC92D3960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42</a:t>
            </a:fld>
            <a:endParaRPr lang="en-US" altLang="en-US">
              <a:ea typeface="Droid Sans" charset="0"/>
            </a:endParaRPr>
          </a:p>
        </p:txBody>
      </p:sp>
      <p:sp>
        <p:nvSpPr>
          <p:cNvPr id="13318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13319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46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44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3565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Flows might be reused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dirty="0" err="1"/>
              <a:t>theres</a:t>
            </a:r>
            <a:r>
              <a:rPr lang="en-US" dirty="0"/>
              <a:t> mechanism to put flow inside other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Execution graph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810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777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47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321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084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</a:t>
            </a:r>
            <a:r>
              <a:rPr lang="en-US" dirty="0"/>
              <a:t> are difference when using multiple Data</a:t>
            </a:r>
            <a:r>
              <a:rPr lang="en-US" baseline="0" dirty="0"/>
              <a:t> Sources on one of different flow levels. Take note to don’t miss it</a:t>
            </a:r>
          </a:p>
          <a:p>
            <a:r>
              <a:rPr lang="en-US" baseline="0" dirty="0"/>
              <a:t>For simplicity Only one test step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828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</a:t>
            </a:r>
            <a:r>
              <a:rPr lang="en-US" baseline="0" dirty="0"/>
              <a:t> Data Sources, one contains numbers, second – letters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960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As always, lets quickly</a:t>
            </a:r>
            <a:r>
              <a:rPr lang="en-US" altLang="en-US" baseline="0" dirty="0"/>
              <a:t> go through</a:t>
            </a:r>
            <a:r>
              <a:rPr lang="en-US" altLang="en-US" dirty="0"/>
              <a:t> scenario basics…</a:t>
            </a:r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956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52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892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* As you may seen on example in Part 1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D48F2CC4-5E8F-449B-93D6-FBF6E71CFD1B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54</a:t>
            </a:fld>
            <a:endParaRPr lang="en-US" altLang="en-US">
              <a:ea typeface="Droid Sans" charset="0"/>
            </a:endParaRPr>
          </a:p>
        </p:txBody>
      </p:sp>
      <p:sp>
        <p:nvSpPr>
          <p:cNvPr id="27654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27655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concept…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925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59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713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clicking on Test</a:t>
            </a:r>
            <a:r>
              <a:rPr lang="en-US" baseline="0" dirty="0"/>
              <a:t> Step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597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1241EE08-4386-4E89-A489-BFC1ACC0745D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63</a:t>
            </a:fld>
            <a:endParaRPr lang="en-US" altLang="en-US">
              <a:ea typeface="Droid Sans" charset="0"/>
            </a:endParaRPr>
          </a:p>
        </p:txBody>
      </p:sp>
      <p:sp>
        <p:nvSpPr>
          <p:cNvPr id="31750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31751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649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1241EE08-4386-4E89-A489-BFC1ACC0745D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64</a:t>
            </a:fld>
            <a:endParaRPr lang="en-US" altLang="en-US">
              <a:ea typeface="Droid Sans" charset="0"/>
            </a:endParaRPr>
          </a:p>
        </p:txBody>
      </p:sp>
      <p:sp>
        <p:nvSpPr>
          <p:cNvPr id="31750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31751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210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5937720A-A55E-4F93-9820-D18BC92D3960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65</a:t>
            </a:fld>
            <a:endParaRPr lang="en-US" altLang="en-US">
              <a:ea typeface="Droid Sans" charset="0"/>
            </a:endParaRPr>
          </a:p>
        </p:txBody>
      </p:sp>
      <p:sp>
        <p:nvSpPr>
          <p:cNvPr id="13318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13319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35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2014-08-08 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C0C7983C-9300-4A36-AB23-99B077C467A7}" type="slidenum">
              <a:rPr lang="en-US" altLang="en-US" smtClean="0">
                <a:ea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67</a:t>
            </a:fld>
            <a:endParaRPr lang="en-US" altLang="en-US">
              <a:ea typeface="Droid Sans" charset="0"/>
            </a:endParaRPr>
          </a:p>
        </p:txBody>
      </p:sp>
      <p:sp>
        <p:nvSpPr>
          <p:cNvPr id="35846" name="Header Placeholder 5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  <p:sp>
        <p:nvSpPr>
          <p:cNvPr id="35847" name="Footer Placeholder 6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ea typeface="Droid Sans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cs typeface="Droid Sans" charset="0"/>
              </a:rPr>
              <a:t>2014-08-08 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fld id="{DEE17278-546E-491A-A694-81786B694603}" type="slidenum">
              <a:rPr lang="en-US" altLang="en-US" smtClean="0">
                <a:cs typeface="Droid Sans" charset="0"/>
              </a:rPr>
              <a:pPr>
                <a:spcBef>
                  <a:spcPts val="750"/>
                </a:spcBef>
                <a:buClrTx/>
                <a:buSzPct val="45000"/>
                <a:buFontTx/>
                <a:buNone/>
              </a:pPr>
              <a:t>68</a:t>
            </a:fld>
            <a:endParaRPr lang="en-US" altLang="en-US">
              <a:cs typeface="Droid Sans" charset="0"/>
            </a:endParaRP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cs typeface="Droid Sans" charset="0"/>
              </a:rPr>
              <a:t> 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Tx/>
              <a:buSzPct val="45000"/>
              <a:buFontTx/>
              <a:buNone/>
            </a:pPr>
            <a:r>
              <a:rPr lang="en-US" altLang="en-US">
                <a:cs typeface="Droid Sans" charset="0"/>
              </a:rPr>
              <a:t> </a:t>
            </a:r>
          </a:p>
        </p:txBody>
      </p:sp>
      <p:sp>
        <p:nvSpPr>
          <p:cNvPr id="378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5" name="Text Box 2"/>
          <p:cNvSpPr txBox="1">
            <a:spLocks noChangeArrowheads="1"/>
          </p:cNvSpPr>
          <p:nvPr/>
        </p:nvSpPr>
        <p:spPr bwMode="auto">
          <a:xfrm>
            <a:off x="688975" y="4759325"/>
            <a:ext cx="5507038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6" name="Text Box 3"/>
          <p:cNvSpPr txBox="1">
            <a:spLocks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en-US">
                <a:solidFill>
                  <a:srgbClr val="58585A"/>
                </a:solidFill>
                <a:latin typeface="Arial" panose="020B0604020202020204" pitchFamily="34" charset="0"/>
              </a:rPr>
              <a:t>2013-02-20 </a:t>
            </a:r>
          </a:p>
        </p:txBody>
      </p:sp>
      <p:sp>
        <p:nvSpPr>
          <p:cNvPr id="37897" name="Text Box 4"/>
          <p:cNvSpPr txBox="1">
            <a:spLocks noChangeArrowheads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750"/>
              </a:spcBef>
              <a:buClrTx/>
              <a:buFontTx/>
              <a:buNone/>
            </a:pPr>
            <a:fld id="{9DB6D649-279F-4669-B134-B4685E78B7E3}" type="slidenum">
              <a:rPr lang="en-US" altLang="en-US">
                <a:solidFill>
                  <a:srgbClr val="58585A"/>
                </a:solidFill>
                <a:latin typeface="Arial" panose="020B0604020202020204" pitchFamily="34" charset="0"/>
              </a:rPr>
              <a:pPr algn="r" eaLnBrk="1" hangingPunct="1">
                <a:spcBef>
                  <a:spcPts val="750"/>
                </a:spcBef>
                <a:buClrTx/>
                <a:buFontTx/>
                <a:buNone/>
              </a:pPr>
              <a:t>68</a:t>
            </a:fld>
            <a:endParaRPr lang="en-US" altLang="en-US">
              <a:solidFill>
                <a:srgbClr val="58585A"/>
              </a:solidFill>
              <a:latin typeface="Arial" panose="020B0604020202020204" pitchFamily="34" charset="0"/>
            </a:endParaRPr>
          </a:p>
        </p:txBody>
      </p:sp>
      <p:sp>
        <p:nvSpPr>
          <p:cNvPr id="37898" name="Text Box 5"/>
          <p:cNvSpPr txBox="1">
            <a:spLocks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en-US">
                <a:solidFill>
                  <a:srgbClr val="58585A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7899" name="Text Box 6"/>
          <p:cNvSpPr txBox="1">
            <a:spLocks noChangeArrowheads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en-US">
                <a:solidFill>
                  <a:srgbClr val="58585A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Tests or parts of the test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80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As always, lets quickly</a:t>
            </a:r>
            <a:r>
              <a:rPr lang="en-US" altLang="en-US" baseline="0" dirty="0"/>
              <a:t> go through</a:t>
            </a:r>
            <a:r>
              <a:rPr lang="en-US" altLang="en-US" dirty="0"/>
              <a:t> scenario basics…</a:t>
            </a:r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2014-08-08 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fld id="{22E4C3DF-093C-45D2-98E2-1D0043AB7C7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pPr>
                <a:spcBef>
                  <a:spcPct val="5000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Droid Sans" charset="0"/>
            </a:endParaRPr>
          </a:p>
        </p:txBody>
      </p:sp>
      <p:sp>
        <p:nvSpPr>
          <p:cNvPr id="11271" name="Header Placeholder 8"/>
          <p:cNvSpPr>
            <a:spLocks noGrp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45000"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roid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21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For example you have System you need to Test (SUT)…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8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example of very simple scenario, consisting from one flow and two Test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Scenario is constructed using builders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61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IE" dirty="0"/>
              <a:t>Operators should not contain state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40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 is just API to SUT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Steps represent logical business action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2014-08-08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34393F3-5B1B-4734-BA41-7853DE00DB2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35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11643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66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239713"/>
            <a:ext cx="2087563" cy="5408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700" y="239713"/>
            <a:ext cx="6111875" cy="5408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48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1514475" y="2828925"/>
            <a:ext cx="14763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  <a:defRPr/>
            </a:pPr>
            <a:r>
              <a:rPr lang="en-US" sz="1200">
                <a:solidFill>
                  <a:srgbClr val="FFFFFF"/>
                </a:solidFill>
                <a:ea typeface="Droid Sans" charset="0"/>
                <a:cs typeface="Arial" pitchFamily="34" charset="0"/>
              </a:rPr>
              <a:t>Slide title</a:t>
            </a:r>
          </a:p>
          <a:p>
            <a:pPr algn="r" defTabSz="914400" eaLnBrk="1" hangingPunct="1">
              <a:spcBef>
                <a:spcPct val="0"/>
              </a:spcBef>
              <a:defRPr/>
            </a:pPr>
            <a:r>
              <a:rPr lang="en-US" sz="1200">
                <a:solidFill>
                  <a:srgbClr val="FFFFFF"/>
                </a:solidFill>
                <a:ea typeface="Droid Sans" charset="0"/>
                <a:cs typeface="Arial" pitchFamily="34" charset="0"/>
              </a:rPr>
              <a:t>70 pt</a:t>
            </a: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r>
              <a:rPr lang="en-US" sz="1200">
                <a:solidFill>
                  <a:srgbClr val="9FB7D3"/>
                </a:solidFill>
                <a:ea typeface="Droid Sans" charset="0"/>
                <a:cs typeface="Arial" pitchFamily="34" charset="0"/>
              </a:rPr>
              <a:t>CAPITALS</a:t>
            </a: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US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  <a:p>
            <a:pPr algn="r" defTabSz="914400" eaLnBrk="1" hangingPunct="1">
              <a:spcBef>
                <a:spcPct val="0"/>
              </a:spcBef>
              <a:defRPr/>
            </a:pPr>
            <a:r>
              <a:rPr lang="en-US" sz="1200">
                <a:solidFill>
                  <a:srgbClr val="FFFFFF"/>
                </a:solidFill>
                <a:ea typeface="Droid Sans" charset="0"/>
                <a:cs typeface="Arial" pitchFamily="34" charset="0"/>
              </a:rPr>
              <a:t>Slide subtitle </a:t>
            </a:r>
          </a:p>
          <a:p>
            <a:pPr algn="r" defTabSz="914400" eaLnBrk="1" hangingPunct="1">
              <a:spcBef>
                <a:spcPct val="0"/>
              </a:spcBef>
              <a:defRPr/>
            </a:pPr>
            <a:r>
              <a:rPr lang="en-US" sz="1200">
                <a:solidFill>
                  <a:srgbClr val="FFFFFF"/>
                </a:solidFill>
                <a:ea typeface="Droid Sans" charset="0"/>
                <a:cs typeface="Arial" pitchFamily="34" charset="0"/>
              </a:rPr>
              <a:t>minimum 30 pt</a:t>
            </a:r>
          </a:p>
          <a:p>
            <a:pPr algn="r" defTabSz="914400" eaLnBrk="1" hangingPunct="1">
              <a:spcBef>
                <a:spcPct val="0"/>
              </a:spcBef>
              <a:defRPr/>
            </a:pPr>
            <a:endParaRPr lang="en-GB" sz="1200">
              <a:solidFill>
                <a:srgbClr val="FFFFFF"/>
              </a:solidFill>
              <a:ea typeface="Droid Sans" charset="0"/>
              <a:cs typeface="Arial" pitchFamily="34" charset="0"/>
            </a:endParaRPr>
          </a:p>
        </p:txBody>
      </p:sp>
      <p:pic>
        <p:nvPicPr>
          <p:cNvPr id="5" name="Logo2011" descr="ERI_UF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31800"/>
            <a:ext cx="1027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393699" y="5137200"/>
            <a:ext cx="8355014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393700" y="1808709"/>
            <a:ext cx="8351839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99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975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11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06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46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460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854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310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428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74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1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68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8437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480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448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805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17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800225"/>
            <a:ext cx="4097338" cy="384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800225"/>
            <a:ext cx="4098925" cy="384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89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09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10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9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-1887538" y="438150"/>
            <a:ext cx="1765300" cy="622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algn="r" eaLnBrk="1" hangingPunct="1">
              <a:buSzPct val="100000"/>
            </a:pPr>
            <a:r>
              <a:rPr lang="en-US" altLang="en-US" sz="1200" dirty="0">
                <a:solidFill>
                  <a:srgbClr val="FFFFFF"/>
                </a:solidFill>
              </a:rPr>
              <a:t>Slide title </a:t>
            </a:r>
          </a:p>
          <a:p>
            <a:pPr algn="r" eaLnBrk="1" hangingPunct="1">
              <a:buSzPct val="100000"/>
            </a:pPr>
            <a:r>
              <a:rPr lang="en-US" altLang="en-US" sz="1200" dirty="0">
                <a:solidFill>
                  <a:srgbClr val="FFFFFF"/>
                </a:solidFill>
              </a:rPr>
              <a:t>44 </a:t>
            </a:r>
            <a:r>
              <a:rPr lang="en-US" altLang="en-US" sz="1200" dirty="0" err="1">
                <a:solidFill>
                  <a:srgbClr val="FFFFFF"/>
                </a:solidFill>
              </a:rPr>
              <a:t>pt</a:t>
            </a: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r>
              <a:rPr lang="en-US" altLang="en-US" sz="1200" dirty="0">
                <a:solidFill>
                  <a:srgbClr val="FFFFFF"/>
                </a:solidFill>
              </a:rPr>
              <a:t>Text and bullet level 1</a:t>
            </a:r>
          </a:p>
          <a:p>
            <a:pPr algn="r" eaLnBrk="1" hangingPunct="1">
              <a:buSzPct val="100000"/>
            </a:pPr>
            <a:r>
              <a:rPr lang="en-US" altLang="en-US" sz="1200" dirty="0">
                <a:solidFill>
                  <a:srgbClr val="FFFFFF"/>
                </a:solidFill>
              </a:rPr>
              <a:t> minimum 24 </a:t>
            </a:r>
            <a:r>
              <a:rPr lang="en-US" altLang="en-US" sz="1200" dirty="0" err="1">
                <a:solidFill>
                  <a:srgbClr val="FFFFFF"/>
                </a:solidFill>
              </a:rPr>
              <a:t>pt</a:t>
            </a: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r>
              <a:rPr lang="en-US" altLang="en-US" sz="1200" dirty="0">
                <a:solidFill>
                  <a:srgbClr val="FFFFFF"/>
                </a:solidFill>
              </a:rPr>
              <a:t>Bullets level 2-5</a:t>
            </a:r>
          </a:p>
          <a:p>
            <a:pPr algn="r" eaLnBrk="1" hangingPunct="1">
              <a:buSzPct val="100000"/>
            </a:pPr>
            <a:r>
              <a:rPr lang="en-US" altLang="en-US" sz="1200" dirty="0">
                <a:solidFill>
                  <a:srgbClr val="FFFFFF"/>
                </a:solidFill>
              </a:rPr>
              <a:t>minimum 20 </a:t>
            </a:r>
            <a:r>
              <a:rPr lang="en-US" altLang="en-US" sz="1200" dirty="0" err="1">
                <a:solidFill>
                  <a:srgbClr val="FFFFFF"/>
                </a:solidFill>
              </a:rPr>
              <a:t>pt</a:t>
            </a: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r" eaLnBrk="1" hangingPunct="1">
              <a:spcBef>
                <a:spcPts val="500"/>
              </a:spcBef>
              <a:buSzPct val="100000"/>
            </a:pPr>
            <a:endParaRPr lang="en-US" altLang="en-US" sz="800" dirty="0">
              <a:solidFill>
                <a:srgbClr val="FFFFFF"/>
              </a:solidFill>
            </a:endParaRPr>
          </a:p>
          <a:p>
            <a:pPr algn="r" eaLnBrk="1" hangingPunct="1">
              <a:spcBef>
                <a:spcPts val="500"/>
              </a:spcBef>
              <a:buSzPct val="100000"/>
            </a:pPr>
            <a:endParaRPr lang="en-US" altLang="en-US" sz="800" dirty="0">
              <a:solidFill>
                <a:srgbClr val="FFFFFF"/>
              </a:solidFill>
            </a:endParaRPr>
          </a:p>
          <a:p>
            <a:pPr algn="r" eaLnBrk="1" hangingPunct="1">
              <a:spcBef>
                <a:spcPts val="500"/>
              </a:spcBef>
              <a:buSzPct val="100000"/>
            </a:pPr>
            <a:endParaRPr lang="en-US" altLang="en-US" sz="800" dirty="0">
              <a:solidFill>
                <a:srgbClr val="FFFFFF"/>
              </a:solidFill>
            </a:endParaRPr>
          </a:p>
          <a:p>
            <a:pPr eaLnBrk="1" hangingPunct="1">
              <a:spcBef>
                <a:spcPts val="313"/>
              </a:spcBef>
              <a:buSzPct val="100000"/>
            </a:pPr>
            <a:r>
              <a:rPr lang="en-US" altLang="en-US" sz="500" dirty="0">
                <a:solidFill>
                  <a:srgbClr val="9FB7D3"/>
                </a:solidFill>
              </a:rPr>
              <a:t>Characters for Embedded font:</a:t>
            </a:r>
            <a:br>
              <a:rPr lang="en-US" altLang="en-US" sz="500" dirty="0">
                <a:solidFill>
                  <a:srgbClr val="9FB7D3"/>
                </a:solidFill>
              </a:rPr>
            </a:b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</a:rPr>
              <a:t>!"#$%&amp;'()*+,-./0123456789:;&lt;=&gt;?@ABCDEFGHIJKLMNOPQRSTUVWXYZ[\]^_`</a:t>
            </a:r>
            <a:r>
              <a:rPr lang="en-US" altLang="en-US" sz="500" dirty="0" err="1">
                <a:solidFill>
                  <a:srgbClr val="9FB7D3"/>
                </a:solidFill>
                <a:latin typeface="Ericsson Capital TT" panose="02000503000000020004" pitchFamily="2" charset="0"/>
              </a:rPr>
              <a:t>abcdefghijklmnopqrstuvwxyz</a:t>
            </a: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altLang="en-US" sz="500" dirty="0" err="1">
                <a:solidFill>
                  <a:srgbClr val="9FB7D3"/>
                </a:solidFill>
                <a:latin typeface="Ericsson Capital TT" panose="02000503000000020004" pitchFamily="2" charset="0"/>
              </a:rPr>
              <a:t>ẀẁẃẄẅỲỳ</a:t>
            </a: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altLang="en-US" sz="500" dirty="0" err="1">
                <a:solidFill>
                  <a:srgbClr val="9FB7D3"/>
                </a:solidFill>
                <a:latin typeface="Ericsson Capital TT" panose="02000503000000020004" pitchFamily="2" charset="0"/>
              </a:rPr>
              <a:t>ﬁﬂ</a:t>
            </a:r>
            <a:endParaRPr lang="en-US" altLang="en-US" sz="500" dirty="0">
              <a:solidFill>
                <a:srgbClr val="9FB7D3"/>
              </a:solidFill>
              <a:latin typeface="Ericsson Capital TT" panose="02000503000000020004" pitchFamily="2" charset="0"/>
            </a:endParaRPr>
          </a:p>
          <a:p>
            <a:pPr eaLnBrk="1" hangingPunct="1">
              <a:spcBef>
                <a:spcPts val="313"/>
              </a:spcBef>
              <a:buSzPct val="100000"/>
            </a:pPr>
            <a:endParaRPr lang="en-US" altLang="en-US" sz="500" i="1" dirty="0">
              <a:solidFill>
                <a:srgbClr val="9FB7D3"/>
              </a:solidFill>
              <a:latin typeface="Ericsson Capital TT" panose="02000503000000020004" pitchFamily="2" charset="0"/>
            </a:endParaRPr>
          </a:p>
          <a:p>
            <a:pPr eaLnBrk="1" hangingPunct="1">
              <a:spcBef>
                <a:spcPts val="313"/>
              </a:spcBef>
              <a:buSzPct val="100000"/>
            </a:pPr>
            <a:r>
              <a:rPr lang="en-US" altLang="en-US" sz="500" dirty="0" err="1">
                <a:solidFill>
                  <a:srgbClr val="9FB7D3"/>
                </a:solidFill>
                <a:latin typeface="Ericsson Capital TT" panose="02000503000000020004" pitchFamily="2" charset="0"/>
              </a:rPr>
              <a:t>ΆΈΉΊΌΎΏΐΑΒΓΕΖΗΘΙΚΛΜΝΞΟΠΡΣΤΥΦΧΨΪΫΆΈΉΊΰ</a:t>
            </a: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</a:rPr>
              <a:t>αβγδεζηθικλνξορςΣΤΥΦΧΨΩΪΫΌΎΏ</a:t>
            </a:r>
          </a:p>
          <a:p>
            <a:pPr eaLnBrk="1" hangingPunct="1">
              <a:spcBef>
                <a:spcPts val="313"/>
              </a:spcBef>
              <a:buSzPct val="100000"/>
            </a:pP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ts val="125"/>
              </a:spcBef>
              <a:buSzPct val="100000"/>
            </a:pPr>
            <a:endParaRPr lang="en-US" altLang="en-US" sz="500" dirty="0">
              <a:solidFill>
                <a:srgbClr val="9FB7D3"/>
              </a:solidFill>
              <a:latin typeface="Ericsson Capital TT" panose="02000503000000020004" pitchFamily="2" charset="0"/>
            </a:endParaRPr>
          </a:p>
          <a:p>
            <a:pPr algn="r" eaLnBrk="1" hangingPunct="1">
              <a:buSzPct val="100000"/>
            </a:pPr>
            <a:endParaRPr lang="en-US" altLang="en-US" sz="500" dirty="0">
              <a:solidFill>
                <a:srgbClr val="FFFFFF"/>
              </a:solidFill>
              <a:latin typeface="Ericsson Capital TT" panose="02000503000000020004" pitchFamily="2" charset="0"/>
            </a:endParaRPr>
          </a:p>
          <a:p>
            <a:pPr algn="r" eaLnBrk="1" hangingPunct="1">
              <a:buSzPct val="100000"/>
            </a:pPr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</a:endParaRPr>
          </a:p>
          <a:p>
            <a:pPr algn="r" eaLnBrk="1" hangingPunct="1">
              <a:buSzPct val="100000"/>
            </a:pPr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</a:endParaRPr>
          </a:p>
          <a:p>
            <a:pPr algn="r" eaLnBrk="1" hangingPunct="1">
              <a:buSzPct val="100000"/>
            </a:pPr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</a:endParaRPr>
          </a:p>
          <a:p>
            <a:pPr algn="r" eaLnBrk="1" hangingPunct="1">
              <a:buSzPct val="100000"/>
            </a:pPr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</a:endParaRPr>
          </a:p>
          <a:p>
            <a:pPr algn="r" eaLnBrk="1" hangingPunct="1">
              <a:buSzPct val="100000"/>
            </a:pPr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</a:endParaRPr>
          </a:p>
          <a:p>
            <a:pPr algn="r" eaLnBrk="1" hangingPunct="1">
              <a:buSzPct val="100000"/>
            </a:pPr>
            <a:endParaRPr lang="en-US" altLang="en-US" sz="1400" dirty="0">
              <a:solidFill>
                <a:srgbClr val="FFFFFF"/>
              </a:solidFill>
            </a:endParaRPr>
          </a:p>
          <a:p>
            <a:pPr algn="r" eaLnBrk="1" hangingPunct="1">
              <a:buSzPct val="100000"/>
            </a:pPr>
            <a:r>
              <a:rPr lang="en-US" altLang="en-US" sz="1200" dirty="0">
                <a:solidFill>
                  <a:srgbClr val="FFFFFF"/>
                </a:solidFill>
              </a:rPr>
              <a:t>Do not add objects or text in the footer area</a:t>
            </a: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n-US" altLang="en-US" sz="800">
                <a:solidFill>
                  <a:srgbClr val="87888A"/>
                </a:solidFill>
                <a:cs typeface="Arial" panose="020B0604020202020204" pitchFamily="34" charset="0"/>
              </a:rPr>
              <a:t>Ericsson Internal  |  2013-02-20  |  Page </a:t>
            </a:r>
            <a:fld id="{866C4AB4-3BA5-41B4-8E56-1C7B981EFF64}" type="slidenum">
              <a:rPr lang="en-US" altLang="en-US" sz="800" smtClean="0">
                <a:solidFill>
                  <a:srgbClr val="87888A"/>
                </a:solidFill>
                <a:cs typeface="Arial" panose="020B0604020202020204" pitchFamily="34" charset="0"/>
              </a:rPr>
              <a:pPr eaLnBrk="1" hangingPunct="1">
                <a:spcBef>
                  <a:spcPts val="500"/>
                </a:spcBef>
                <a:buSzPct val="100000"/>
                <a:defRPr/>
              </a:pPr>
              <a:t>‹#›</a:t>
            </a:fld>
            <a:endParaRPr lang="en-US" altLang="en-US" sz="800">
              <a:solidFill>
                <a:srgbClr val="87888A"/>
              </a:solidFill>
              <a:cs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225"/>
            <a:ext cx="8348663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39713"/>
            <a:ext cx="7491413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7" r:id="rId1"/>
    <p:sldLayoutId id="2147485398" r:id="rId2"/>
    <p:sldLayoutId id="2147485399" r:id="rId3"/>
    <p:sldLayoutId id="2147485400" r:id="rId4"/>
    <p:sldLayoutId id="2147485401" r:id="rId5"/>
    <p:sldLayoutId id="2147485402" r:id="rId6"/>
    <p:sldLayoutId id="2147485403" r:id="rId7"/>
    <p:sldLayoutId id="2147485404" r:id="rId8"/>
    <p:sldLayoutId id="2147485405" r:id="rId9"/>
    <p:sldLayoutId id="2147485406" r:id="rId10"/>
    <p:sldLayoutId id="2147485407" r:id="rId11"/>
  </p:sldLayoutIdLst>
  <p:hf sldNum="0" hdr="0" ftr="0" dt="0"/>
  <p:txStyles>
    <p:titleStyle>
      <a:lvl1pPr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8585A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8585A"/>
          </a:solidFill>
          <a:latin typeface="Ericsson Capital TT" pitchFamily="2" charset="0"/>
          <a:ea typeface="Droid Sans" charset="0"/>
          <a:cs typeface="Droid Sans" charset="0"/>
        </a:defRPr>
      </a:lvl2pPr>
      <a:lvl3pPr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8585A"/>
          </a:solidFill>
          <a:latin typeface="Ericsson Capital TT" pitchFamily="2" charset="0"/>
          <a:ea typeface="Droid Sans" charset="0"/>
          <a:cs typeface="Droid Sans" charset="0"/>
        </a:defRPr>
      </a:lvl3pPr>
      <a:lvl4pPr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8585A"/>
          </a:solidFill>
          <a:latin typeface="Ericsson Capital TT" pitchFamily="2" charset="0"/>
          <a:ea typeface="Droid Sans" charset="0"/>
          <a:cs typeface="Droid Sans" charset="0"/>
        </a:defRPr>
      </a:lvl4pPr>
      <a:lvl5pPr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8585A"/>
          </a:solidFill>
          <a:latin typeface="Ericsson Capital TT" pitchFamily="2" charset="0"/>
          <a:ea typeface="Droid Sans" charset="0"/>
          <a:cs typeface="Droid Sans" charset="0"/>
        </a:defRPr>
      </a:lvl5pPr>
      <a:lvl6pPr marL="2514600" indent="-228600"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58585A"/>
          </a:solidFill>
          <a:latin typeface="Ericsson Capital TT" pitchFamily="2" charset="0"/>
          <a:ea typeface="Droid Sans" charset="0"/>
          <a:cs typeface="Droid Sans" charset="0"/>
        </a:defRPr>
      </a:lvl6pPr>
      <a:lvl7pPr marL="2971800" indent="-228600"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58585A"/>
          </a:solidFill>
          <a:latin typeface="Ericsson Capital TT" pitchFamily="2" charset="0"/>
          <a:ea typeface="Droid Sans" charset="0"/>
          <a:cs typeface="Droid Sans" charset="0"/>
        </a:defRPr>
      </a:lvl7pPr>
      <a:lvl8pPr marL="3429000" indent="-228600"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58585A"/>
          </a:solidFill>
          <a:latin typeface="Ericsson Capital TT" pitchFamily="2" charset="0"/>
          <a:ea typeface="Droid Sans" charset="0"/>
          <a:cs typeface="Droid Sans" charset="0"/>
        </a:defRPr>
      </a:lvl8pPr>
      <a:lvl9pPr marL="3886200" indent="-228600" algn="l" defTabSz="449263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58585A"/>
          </a:solidFill>
          <a:latin typeface="Ericsson Capital TT" pitchFamily="2" charset="0"/>
          <a:ea typeface="Droid Sans" charset="0"/>
          <a:cs typeface="Droid Sans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58585A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58585A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58585A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58585A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58585A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8585A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8585A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8585A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858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1887538" y="438150"/>
            <a:ext cx="1765300" cy="62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algn="r" defTabSz="914400" eaLnBrk="1" hangingPunct="1"/>
            <a:r>
              <a:rPr lang="en-US" alt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Slide title </a:t>
            </a:r>
          </a:p>
          <a:p>
            <a:pPr algn="r" defTabSz="914400" eaLnBrk="1" hangingPunct="1"/>
            <a:r>
              <a:rPr lang="en-US" alt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44 </a:t>
            </a:r>
            <a:r>
              <a:rPr lang="en-US" altLang="en-US" sz="1200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r>
              <a:rPr lang="en-US" alt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Text and bullet level 1</a:t>
            </a:r>
          </a:p>
          <a:p>
            <a:pPr algn="r" defTabSz="914400" eaLnBrk="1" hangingPunct="1"/>
            <a:r>
              <a:rPr lang="en-US" alt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 minimum 24 </a:t>
            </a:r>
            <a:r>
              <a:rPr lang="en-US" altLang="en-US" sz="1200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r>
              <a:rPr lang="en-US" alt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Bullets level 2-5</a:t>
            </a:r>
          </a:p>
          <a:p>
            <a:pPr algn="r" defTabSz="914400" eaLnBrk="1" hangingPunct="1"/>
            <a:r>
              <a:rPr lang="en-US" alt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minimum 20 </a:t>
            </a:r>
            <a:r>
              <a:rPr lang="en-US" altLang="en-US" sz="1200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2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>
              <a:spcBef>
                <a:spcPct val="50000"/>
              </a:spcBef>
            </a:pPr>
            <a:endParaRPr lang="en-US" altLang="en-US" sz="8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>
              <a:spcBef>
                <a:spcPct val="50000"/>
              </a:spcBef>
            </a:pPr>
            <a:endParaRPr lang="en-US" altLang="en-US" sz="8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>
              <a:spcBef>
                <a:spcPct val="50000"/>
              </a:spcBef>
            </a:pPr>
            <a:endParaRPr lang="en-US" altLang="en-US" sz="8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defTabSz="914400" eaLnBrk="1" hangingPunct="1">
              <a:spcBef>
                <a:spcPct val="50000"/>
              </a:spcBef>
            </a:pPr>
            <a:r>
              <a:rPr lang="en-US" altLang="en-US" sz="500" dirty="0">
                <a:solidFill>
                  <a:srgbClr val="9FB7D3"/>
                </a:solidFill>
                <a:cs typeface="Arial" panose="020B0604020202020204" pitchFamily="34" charset="0"/>
              </a:rPr>
              <a:t>Characters for Embedded font:</a:t>
            </a:r>
            <a:br>
              <a:rPr lang="en-US" altLang="en-US" sz="500" dirty="0">
                <a:solidFill>
                  <a:srgbClr val="9FB7D3"/>
                </a:solidFill>
                <a:cs typeface="Arial" panose="020B0604020202020204" pitchFamily="34" charset="0"/>
              </a:rPr>
            </a:b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!"#$%&amp;'()*+,-./0123456789:;&lt;=&gt;?@ABCDEFGHIJKLMNOPQRSTUVWXYZ[\]^_`</a:t>
            </a:r>
            <a:r>
              <a:rPr lang="en-US" altLang="en-US" sz="500" dirty="0" err="1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abcdefghijklmnopqrstuvwxyz</a:t>
            </a: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altLang="en-US" sz="500" dirty="0" err="1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ẀẁẃẄẅỲỳ</a:t>
            </a: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altLang="en-US" sz="500" dirty="0" err="1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ﬁﬂ</a:t>
            </a:r>
            <a:endParaRPr lang="en-US" altLang="en-US" sz="500" i="1" dirty="0">
              <a:solidFill>
                <a:srgbClr val="9FB7D3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defTabSz="914400" eaLnBrk="1" hangingPunct="1">
              <a:spcBef>
                <a:spcPct val="50000"/>
              </a:spcBef>
            </a:pPr>
            <a:endParaRPr lang="en-US" altLang="en-US" sz="500" i="1" dirty="0">
              <a:solidFill>
                <a:srgbClr val="9FB7D3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defTabSz="914400" eaLnBrk="1" hangingPunct="1">
              <a:spcBef>
                <a:spcPct val="50000"/>
              </a:spcBef>
            </a:pPr>
            <a:r>
              <a:rPr lang="en-US" altLang="en-US" sz="500" dirty="0" err="1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ΆΈΉΊΌΎΏΐΑΒΓΕΖΗΘΙΚΛΜΝΞΟΠΡΣΤΥΦΧΨΪΫΆΈΉΊΰ</a:t>
            </a: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αβγδεζηθικλνξορςΣΤΥΦΧΨΩΪΫΌΎΏ</a:t>
            </a:r>
            <a:endParaRPr lang="en-US" altLang="en-US" sz="500" i="1" dirty="0">
              <a:solidFill>
                <a:srgbClr val="9FB7D3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defTabSz="914400" eaLnBrk="1" hangingPunct="1">
              <a:spcBef>
                <a:spcPct val="50000"/>
              </a:spcBef>
            </a:pPr>
            <a:r>
              <a:rPr lang="en-US" altLang="en-US" sz="500" dirty="0">
                <a:solidFill>
                  <a:srgbClr val="9FB7D3"/>
                </a:solidFill>
                <a:latin typeface="Ericsson Capital TT" panose="02000503000000020004" pitchFamily="2" charset="0"/>
                <a:cs typeface="Arial" panose="020B0604020202020204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defTabSz="9144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500" dirty="0">
              <a:solidFill>
                <a:srgbClr val="9FB7D3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500" dirty="0">
              <a:solidFill>
                <a:srgbClr val="FFFFFF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800" dirty="0">
              <a:solidFill>
                <a:srgbClr val="FFFFFF"/>
              </a:solidFill>
              <a:latin typeface="Ericsson Capital TT" panose="02000503000000020004" pitchFamily="2" charset="0"/>
              <a:cs typeface="Arial" panose="020B0604020202020204" pitchFamily="34" charset="0"/>
            </a:endParaRPr>
          </a:p>
          <a:p>
            <a:pPr algn="r" defTabSz="914400" eaLnBrk="1" hangingPunct="1"/>
            <a:endParaRPr lang="en-US" altLang="en-US" sz="14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r" defTabSz="914400" eaLnBrk="1" hangingPunct="1"/>
            <a:r>
              <a:rPr lang="en-US" alt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Do not add objects or text in the footer area</a:t>
            </a:r>
          </a:p>
        </p:txBody>
      </p:sp>
      <p:pic>
        <p:nvPicPr>
          <p:cNvPr id="2051" name="Econ2011" descr="ECON_RGB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r>
              <a:rPr lang="en-US" altLang="en-US" sz="800">
                <a:solidFill>
                  <a:srgbClr val="87888A"/>
                </a:solidFill>
                <a:cs typeface="Arial" panose="020B0604020202020204" pitchFamily="34" charset="0"/>
              </a:rPr>
              <a:t>Ericsson Internal  |  2014-08-08  |  Page </a:t>
            </a:r>
            <a:fld id="{4D3893BF-F32D-482E-83F6-A96C859A54F5}" type="slidenum">
              <a:rPr lang="en-US" altLang="en-US" sz="800" smtClean="0">
                <a:solidFill>
                  <a:srgbClr val="87888A"/>
                </a:solidFill>
                <a:cs typeface="Arial" panose="020B0604020202020204" pitchFamily="34" charset="0"/>
              </a:rPr>
              <a:pPr defTabSz="914400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800">
              <a:solidFill>
                <a:srgbClr val="87888A"/>
              </a:solidFill>
              <a:cs typeface="Arial" panose="020B0604020202020204" pitchFamily="34" charset="0"/>
            </a:endParaRPr>
          </a:p>
        </p:txBody>
      </p:sp>
      <p:sp>
        <p:nvSpPr>
          <p:cNvPr id="2053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225"/>
            <a:ext cx="835183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39713"/>
            <a:ext cx="74945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4" r:id="rId1"/>
    <p:sldLayoutId id="2147485408" r:id="rId2"/>
    <p:sldLayoutId id="2147485409" r:id="rId3"/>
    <p:sldLayoutId id="2147485410" r:id="rId4"/>
    <p:sldLayoutId id="2147485411" r:id="rId5"/>
    <p:sldLayoutId id="2147485412" r:id="rId6"/>
    <p:sldLayoutId id="2147485413" r:id="rId7"/>
    <p:sldLayoutId id="2147485414" r:id="rId8"/>
    <p:sldLayoutId id="2147485415" r:id="rId9"/>
    <p:sldLayoutId id="2147485416" r:id="rId10"/>
    <p:sldLayoutId id="2147485417" r:id="rId11"/>
    <p:sldLayoutId id="2147485418" r:id="rId12"/>
    <p:sldLayoutId id="2147485419" r:id="rId13"/>
    <p:sldLayoutId id="2147485420" r:id="rId14"/>
    <p:sldLayoutId id="2147485421" r:id="rId15"/>
    <p:sldLayoutId id="2147485422" r:id="rId16"/>
    <p:sldLayoutId id="2147485423" r:id="rId17"/>
  </p:sldLayoutIdLst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panose="020B0604020202020204" pitchFamily="34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anose="02000503000000020004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anose="02000503000000020004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anose="02000503000000020004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anose="02000503000000020004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af.lmera.ericsson.se/taflanding/userdocs/Latest/taf_concepts/taf_scenarios/flow.html#Passing_Data_Between_Test_Steps_and_Flows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af.lmera.ericsson.se/taflanding/userdocs/Latest/taf_concepts/taf_scenarios/manipulating_data.html#TafDataSources" TargetMode="External"/><Relationship Id="rId2" Type="http://schemas.openxmlformats.org/officeDocument/2006/relationships/hyperlink" Target="http://taf.lmera.ericsson.se/taflanding/scenarios/snapshot/index.html#_basic_data_concepts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af.lmera.ericsson.se/taflanding/userdocs/Latest/taf_concepts/taf_scenarios/basic_data_concepts.html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-nam.lmera.ericsson.se/display/TAF/TAF+Scenario+Guidelines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af.lmera.ericsson.se/taflanding/userdocs/Latest/taf_concepts/taf_scenarios/flow.html#Passing_Data_Between_Test_Steps_and_Flows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af.lmera.ericsson.se/taflanding/userdocs/Latest/taf_concepts/taf_scenarios/extending_scenario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af.lmera.ericsson.se/taflanding/userdocs/Latest/taf_concepts/taf_scenarios/performance_testing.html#Advanced_Examples" TargetMode="External"/><Relationship Id="rId4" Type="http://schemas.openxmlformats.org/officeDocument/2006/relationships/hyperlink" Target="http://taf.lmera.ericsson.se/taflanding/userdocs/Latest/taf_concepts/taf_scenarios/manipulating_data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-nam.lmera.ericsson.se/display/TAF/TAF+Scenario+Worksho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hyperlink" Target="http://taf.lmera.ericsson.se/taflanding/userdocs/Latest/taf_concepts/taf_scenarios/extending_scenarios.html#Spli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-nam.lmera.ericsson.se/display/TAF/Visualization+of+Scenarios" TargetMode="External"/><Relationship Id="rId2" Type="http://schemas.openxmlformats.org/officeDocument/2006/relationships/hyperlink" Target="http://taf.lmera.ericsson.se/taflanding/userdocs/Latest/taf_concepts/taf_scenarios/performance_testing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nfluence-nam.lmera.ericsson.se/display/TAF/Allure+Reporting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af.lmera.ericsson.se/taflanding/userdocs/Latest/taf_concepts/taf_scenarios/manipulating_data.html#Data_filter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5" Type="http://schemas.openxmlformats.org/officeDocument/2006/relationships/image" Target="../media/image4.png"/><Relationship Id="rId4" Type="http://schemas.openxmlformats.org/officeDocument/2006/relationships/hyperlink" Target="https://en.wikisource.org/wiki/MVEL_Language_Guide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-nam.lmera.ericsson.se/display/TAF/TAF+Scenario+Guideline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af.lmera.ericsson.se/taflanding/scenarios/snapshot/index.html#_shared_data_sourc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af.lmera.ericsson.se/taflanding/userdocs/Latest/taf_concepts/data-driven-testing.html#How_does_TAF_support_DDT" TargetMode="External"/><Relationship Id="rId2" Type="http://schemas.openxmlformats.org/officeDocument/2006/relationships/hyperlink" Target="http://taf.lmera.ericsson.se/taflanding/userdocs/Latest/taf_concepts/taf_scenarios/flow.html#Before_Flow__After_Flow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ericsson.net/media/t/1_zo78gce4" TargetMode="Externa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-nam.lmera.ericsson.se/display/TAF/Visualization+of+Scenario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af-stackoverflow.lmera.ericsson.se/" TargetMode="External"/><Relationship Id="rId7" Type="http://schemas.openxmlformats.org/officeDocument/2006/relationships/hyperlink" Target="https://confluence-nam.lmera.ericsson.se/display/TAF/TAF+Test+Ware+Design+Rul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nfluence-nam.lmera.ericsson.se/pages/viewpage.action?pageId=12657753" TargetMode="External"/><Relationship Id="rId5" Type="http://schemas.openxmlformats.org/officeDocument/2006/relationships/hyperlink" Target="https://confluence-nam.lmera.ericsson.se/display/TAF/TAF+Scenario+Guidelines" TargetMode="External"/><Relationship Id="rId4" Type="http://schemas.openxmlformats.org/officeDocument/2006/relationships/hyperlink" Target="http://taf.lmera.ericsson.se/taflanding/scenarios/snapshot/index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luence-nam.lmera.ericsson.se/pages/viewpage.action?spaceKey=ENMT&amp;title=ENM+Architecture+for+Reusable+TAF+Testware" TargetMode="External"/><Relationship Id="rId3" Type="http://schemas.openxmlformats.org/officeDocument/2006/relationships/hyperlink" Target="http://taf.lmera.ericsson.se/taflanding/userdocs/Latest/tools/http-tool.html" TargetMode="External"/><Relationship Id="rId7" Type="http://schemas.openxmlformats.org/officeDocument/2006/relationships/hyperlink" Target="https://confluence-nam.lmera.ericsson.se/display/ENMT/Configuration+Management+Resuable+Use+Ca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nfluence-nam.lmera.ericsson.se/display/ENMT/Security+Reusable+Use+Cases" TargetMode="External"/><Relationship Id="rId5" Type="http://schemas.openxmlformats.org/officeDocument/2006/relationships/hyperlink" Target="http://taf.lmera.ericsson.se/taflanding/userdocs/Latest/tools/cli-api.html" TargetMode="External"/><Relationship Id="rId4" Type="http://schemas.openxmlformats.org/officeDocument/2006/relationships/hyperlink" Target="http://taf.lmera.ericsson.se/taflanding/userdocs/Latest/tools/taf-ui-sd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250825" y="1700213"/>
            <a:ext cx="8351838" cy="2840037"/>
          </a:xfrm>
        </p:spPr>
        <p:txBody>
          <a:bodyPr/>
          <a:lstStyle/>
          <a:p>
            <a:pPr algn="ctr" eaLnBrk="1" hangingPunct="1"/>
            <a:r>
              <a:rPr lang="en-IE" altLang="en-US" sz="5400" dirty="0">
                <a:latin typeface="Ericsson Capital TT" panose="02000503000000020004" pitchFamily="2" charset="0"/>
              </a:rPr>
              <a:t>TAF SCENARIO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r>
              <a:rPr lang="en-IE" altLang="en-US" sz="5400" dirty="0">
                <a:latin typeface="Ericsson Capital TT" panose="02000503000000020004" pitchFamily="2" charset="0"/>
              </a:rPr>
              <a:t>introduction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r>
              <a:rPr lang="en-IE" altLang="en-US" sz="5400" dirty="0">
                <a:latin typeface="Ericsson Capital TT" panose="02000503000000020004" pitchFamily="2" charset="0"/>
              </a:rPr>
              <a:t>workshop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393700" y="5137150"/>
            <a:ext cx="8355013" cy="13858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altLang="en-US" dirty="0"/>
              <a:t>Dmitry Novikov</a:t>
            </a:r>
          </a:p>
        </p:txBody>
      </p:sp>
      <p:pic>
        <p:nvPicPr>
          <p:cNvPr id="6148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96752"/>
            <a:ext cx="8351839" cy="3852000"/>
          </a:xfrm>
        </p:spPr>
        <p:txBody>
          <a:bodyPr/>
          <a:lstStyle/>
          <a:p>
            <a:r>
              <a:rPr lang="en-IE" dirty="0"/>
              <a:t>Is basic building block of Test</a:t>
            </a:r>
          </a:p>
          <a:p>
            <a:r>
              <a:rPr lang="en-IE" dirty="0"/>
              <a:t>Test Step is an atomic test action, which encapsulates a single business function</a:t>
            </a:r>
          </a:p>
          <a:p>
            <a:pPr lvl="1"/>
            <a:r>
              <a:rPr lang="en-IE" dirty="0"/>
              <a:t>i.e. Login, Send Email, Add node</a:t>
            </a:r>
          </a:p>
          <a:p>
            <a:r>
              <a:rPr lang="en-IE" dirty="0"/>
              <a:t>Might be reused in different Flows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highlight>
                  <a:srgbClr val="FFCC6E"/>
                </a:highlight>
              </a:rPr>
              <a:t>Test Step 1</a:t>
            </a:r>
          </a:p>
        </p:txBody>
      </p:sp>
    </p:spTree>
    <p:extLst>
      <p:ext uri="{BB962C8B-B14F-4D97-AF65-F5344CB8AC3E}">
        <p14:creationId xmlns:p14="http://schemas.microsoft.com/office/powerpoint/2010/main" val="373060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196752"/>
            <a:ext cx="8351839" cy="3852000"/>
          </a:xfrm>
        </p:spPr>
        <p:txBody>
          <a:bodyPr/>
          <a:lstStyle/>
          <a:p>
            <a:r>
              <a:rPr lang="en-IE" dirty="0"/>
              <a:t>To increase re usability Test Step can be parametrized</a:t>
            </a:r>
          </a:p>
          <a:p>
            <a:pPr lvl="1"/>
            <a:r>
              <a:rPr lang="en-IE" dirty="0"/>
              <a:t>Example parameter may be username or password.</a:t>
            </a:r>
          </a:p>
          <a:p>
            <a:r>
              <a:rPr lang="en-IE" dirty="0"/>
              <a:t>To access SUT Test Steps are using operators</a:t>
            </a:r>
          </a:p>
          <a:p>
            <a:r>
              <a:rPr lang="en-IE" dirty="0"/>
              <a:t>Among interaction with SUT Test Step may contain assertions to verify state or response of SUT</a:t>
            </a:r>
          </a:p>
          <a:p>
            <a:pPr lvl="1"/>
            <a:r>
              <a:rPr lang="en-IE" dirty="0"/>
              <a:t>This is where Scenarios become </a:t>
            </a:r>
            <a:r>
              <a:rPr lang="en-IE" i="1" dirty="0"/>
              <a:t>Test</a:t>
            </a:r>
            <a:r>
              <a:rPr lang="en-IE" dirty="0"/>
              <a:t> Scenario.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highlight>
                  <a:srgbClr val="FFCC6E"/>
                </a:highlight>
              </a:rPr>
              <a:t>Test Step 2</a:t>
            </a:r>
          </a:p>
        </p:txBody>
      </p:sp>
    </p:spTree>
    <p:extLst>
      <p:ext uri="{BB962C8B-B14F-4D97-AF65-F5344CB8AC3E}">
        <p14:creationId xmlns:p14="http://schemas.microsoft.com/office/powerpoint/2010/main" val="29815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Test Step</a:t>
            </a:r>
          </a:p>
          <a:p>
            <a:pPr lvl="1"/>
            <a:r>
              <a:rPr lang="en-US" dirty="0"/>
              <a:t>Represents Business action</a:t>
            </a:r>
          </a:p>
          <a:p>
            <a:pPr lvl="1"/>
            <a:r>
              <a:rPr lang="en-US" dirty="0"/>
              <a:t>May call multiple operators</a:t>
            </a:r>
            <a:endParaRPr lang="en-IE" dirty="0"/>
          </a:p>
          <a:p>
            <a:pPr lvl="1"/>
            <a:r>
              <a:rPr lang="en-IE" dirty="0"/>
              <a:t>May contain assertion </a:t>
            </a:r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com.ericsson.cifwk.taf.annotations.Output</a:t>
            </a:r>
            <a:endParaRPr lang="en-I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E" dirty="0"/>
              <a:t>Reusable or test specific logic</a:t>
            </a:r>
          </a:p>
          <a:p>
            <a:pPr lvl="1"/>
            <a:r>
              <a:rPr lang="en-IE" dirty="0"/>
              <a:t>Work with Context/Data Sources</a:t>
            </a:r>
          </a:p>
          <a:p>
            <a:r>
              <a:rPr lang="en-IE" dirty="0"/>
              <a:t>Operator</a:t>
            </a:r>
          </a:p>
          <a:p>
            <a:pPr lvl="1"/>
            <a:r>
              <a:rPr lang="en-US" dirty="0"/>
              <a:t>A</a:t>
            </a:r>
            <a:r>
              <a:rPr lang="en-IE" dirty="0"/>
              <a:t>PI to SUT</a:t>
            </a:r>
          </a:p>
          <a:p>
            <a:pPr lvl="1"/>
            <a:r>
              <a:rPr lang="en-IE" dirty="0"/>
              <a:t>More generic</a:t>
            </a:r>
          </a:p>
          <a:p>
            <a:pPr lvl="1"/>
            <a:r>
              <a:rPr lang="en-IE" dirty="0"/>
              <a:t>Always Reusable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highlight>
                  <a:srgbClr val="FFCC6E"/>
                </a:highlight>
              </a:rPr>
              <a:t>Test Step</a:t>
            </a:r>
            <a:r>
              <a:rPr lang="en-IE" dirty="0"/>
              <a:t> vs </a:t>
            </a:r>
            <a:r>
              <a:rPr lang="en-IE" dirty="0">
                <a:highlight>
                  <a:srgbClr val="97C3FF"/>
                </a:highlight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50756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 method annotated with </a:t>
            </a:r>
            <a:r>
              <a:rPr lang="en-IE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I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com.ericsson.cifwk.taf.annotations.TestStep</a:t>
            </a:r>
            <a:r>
              <a:rPr lang="en-I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/>
              <a:t>with </a:t>
            </a:r>
            <a:r>
              <a:rPr lang="en-IE" dirty="0" err="1"/>
              <a:t>uniq</a:t>
            </a:r>
            <a:r>
              <a:rPr lang="en-IE" dirty="0"/>
              <a:t> ID</a:t>
            </a:r>
          </a:p>
          <a:p>
            <a:r>
              <a:rPr lang="en-IE" dirty="0"/>
              <a:t>Arguments are annotated with </a:t>
            </a:r>
            <a:r>
              <a:rPr lang="en-IE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I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com.ericsson.cifwk.taf.annotations.Input</a:t>
            </a:r>
            <a:r>
              <a:rPr lang="en-I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/>
              <a:t>to allow parametrization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 Step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4342" y="4077072"/>
            <a:ext cx="8136904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@TestStep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 Ids.</a:t>
            </a:r>
            <a:r>
              <a:rPr kumimoji="0" lang="en-US" altLang="en-US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login(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(Params.</a:t>
            </a:r>
            <a:r>
              <a:rPr kumimoji="0" lang="en-US" altLang="en-US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username,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(Params.</a:t>
            </a:r>
            <a:r>
              <a:rPr kumimoji="0" lang="en-US" altLang="en-US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password)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SUToperator.login(username, password);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1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may have parametrized assertions annotated with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com.ericsson.cifwk.taf.annotations.Output</a:t>
            </a:r>
            <a:endParaRPr lang="en-I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/>
              <a:t>If Test Step creates object (i.e. node, tool) it can be </a:t>
            </a:r>
            <a:r>
              <a:rPr lang="en-IE" dirty="0">
                <a:hlinkClick r:id="rId2"/>
              </a:rPr>
              <a:t>returned</a:t>
            </a:r>
            <a:r>
              <a:rPr lang="en-IE" dirty="0"/>
              <a:t> from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 Step Example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342" y="3501008"/>
            <a:ext cx="813690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login(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username,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password,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Response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SUToperator.login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(username, password);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response.getStatus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response.getTool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7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Combination of Test Steps </a:t>
            </a:r>
          </a:p>
          <a:p>
            <a:r>
              <a:rPr lang="en-IE" dirty="0"/>
              <a:t>Represents logical sequence of business actions</a:t>
            </a:r>
          </a:p>
          <a:p>
            <a:r>
              <a:rPr lang="en-IE" dirty="0"/>
              <a:t>Example Flow may perform sending of email. It may consist of following actions (3 Test Steps):</a:t>
            </a:r>
          </a:p>
          <a:p>
            <a:br>
              <a:rPr lang="en-IE" dirty="0"/>
            </a:br>
            <a:endParaRPr lang="en-IE" dirty="0"/>
          </a:p>
          <a:p>
            <a:r>
              <a:rPr lang="en-IE" dirty="0"/>
              <a:t>Flow is created using static builder method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TestScenarios#flow</a:t>
            </a: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highlight>
                  <a:srgbClr val="4FB889"/>
                </a:highlight>
              </a:rPr>
              <a:t>Test Flow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85293" y="3501008"/>
            <a:ext cx="1151717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27385" y="3507172"/>
            <a:ext cx="1294868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 Email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607737" y="3475786"/>
            <a:ext cx="2037080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Flow 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sendEmail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cxnSpLocks/>
            <a:stCxn id="8" idx="3"/>
            <a:endCxn id="4" idx="1"/>
          </p:cNvCxnSpPr>
          <p:nvPr/>
        </p:nvCxnSpPr>
        <p:spPr bwMode="auto">
          <a:xfrm>
            <a:off x="2644817" y="3681028"/>
            <a:ext cx="3404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  <a:stCxn id="4" idx="3"/>
          </p:cNvCxnSpPr>
          <p:nvPr/>
        </p:nvCxnSpPr>
        <p:spPr bwMode="auto">
          <a:xfrm>
            <a:off x="4137010" y="3681028"/>
            <a:ext cx="25551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012160" y="3501008"/>
            <a:ext cx="1151717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Logout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cxnSpLocks/>
            <a:stCxn id="6" idx="3"/>
            <a:endCxn id="30" idx="1"/>
          </p:cNvCxnSpPr>
          <p:nvPr/>
        </p:nvCxnSpPr>
        <p:spPr bwMode="auto">
          <a:xfrm flipV="1">
            <a:off x="5722253" y="3681028"/>
            <a:ext cx="289907" cy="61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632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828615" y="2299309"/>
            <a:ext cx="718254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TestStepFlow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"send email"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withParameter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withParameter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shroot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Ids.SEND_EMAIL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4FB889"/>
                </a:highlight>
              </a:rPr>
              <a:t>TEST flow</a:t>
            </a:r>
            <a:r>
              <a:rPr lang="en-US" dirty="0"/>
              <a:t> example</a:t>
            </a:r>
            <a:endParaRPr lang="en-IE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4008" y="1125802"/>
            <a:ext cx="345638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en-US" altLang="en-US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xecute Test Step. I.e. method from current class (this) annotated with `@</a:t>
            </a:r>
            <a:r>
              <a:rPr kumimoji="0" lang="en-US" altLang="en-US" sz="16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TestStep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(id =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")`.</a:t>
            </a:r>
            <a:endParaRPr kumimoji="0" lang="en-US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3" y="4509120"/>
            <a:ext cx="5352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Passing parameters to Test Step defined in previous slide</a:t>
            </a:r>
            <a:br>
              <a:rPr lang="en-US" altLang="en-US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</a:br>
            <a:endParaRPr lang="en-IE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Straight Arrow Connector 56"/>
          <p:cNvCxnSpPr>
            <a:cxnSpLocks noChangeShapeType="1"/>
          </p:cNvCxnSpPr>
          <p:nvPr/>
        </p:nvCxnSpPr>
        <p:spPr bwMode="auto">
          <a:xfrm flipH="1">
            <a:off x="5796136" y="1995727"/>
            <a:ext cx="397664" cy="49915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cxnSp>
        <p:nvCxnSpPr>
          <p:cNvPr id="10" name="Straight Arrow Connector 56"/>
          <p:cNvCxnSpPr>
            <a:cxnSpLocks noChangeShapeType="1"/>
          </p:cNvCxnSpPr>
          <p:nvPr/>
        </p:nvCxnSpPr>
        <p:spPr bwMode="auto">
          <a:xfrm flipH="1" flipV="1">
            <a:off x="4850184" y="3172980"/>
            <a:ext cx="968662" cy="135436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9" name="Rectangle 8"/>
          <p:cNvSpPr/>
          <p:nvPr/>
        </p:nvSpPr>
        <p:spPr bwMode="auto">
          <a:xfrm>
            <a:off x="3012654" y="5517232"/>
            <a:ext cx="1151717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19887" y="5517232"/>
            <a:ext cx="1294868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 Email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399999" y="5521972"/>
            <a:ext cx="2083769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Flow 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sendEmail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3"/>
            <a:endCxn id="9" idx="1"/>
          </p:cNvCxnSpPr>
          <p:nvPr/>
        </p:nvCxnSpPr>
        <p:spPr bwMode="auto">
          <a:xfrm flipV="1">
            <a:off x="2483768" y="5697252"/>
            <a:ext cx="528886" cy="299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cxnSpLocks/>
            <a:stCxn id="9" idx="3"/>
          </p:cNvCxnSpPr>
          <p:nvPr/>
        </p:nvCxnSpPr>
        <p:spPr bwMode="auto">
          <a:xfrm>
            <a:off x="4164371" y="5697252"/>
            <a:ext cx="25551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982196" y="5517232"/>
            <a:ext cx="1151717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Logout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7" idx="1"/>
          </p:cNvCxnSpPr>
          <p:nvPr/>
        </p:nvCxnSpPr>
        <p:spPr bwMode="auto">
          <a:xfrm>
            <a:off x="5714755" y="5697252"/>
            <a:ext cx="26744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33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dirty="0"/>
              <a:t>Flow of scenario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155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Lets look at </a:t>
            </a:r>
            <a:r>
              <a:rPr lang="en-IE" b="1" dirty="0"/>
              <a:t>definition</a:t>
            </a:r>
            <a:r>
              <a:rPr lang="en-IE" dirty="0"/>
              <a:t> of very simple Scenario that </a:t>
            </a:r>
            <a:r>
              <a:rPr lang="en-IE" i="1" dirty="0"/>
              <a:t>sequentially</a:t>
            </a:r>
            <a:r>
              <a:rPr lang="en-IE" dirty="0"/>
              <a:t> runs 3 flows: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run scenario build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TestScenarios#runner</a:t>
            </a: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Defining &amp; Running Scenario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2668754"/>
            <a:ext cx="792088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TestScenario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scenario = scenario(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 SUT test"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cleanupUsers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alwaysRun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8059" y="4581128"/>
            <a:ext cx="587614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TestScenarioRunner scenarioRunner =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scenarioRunner.start(scenario);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2852936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  <a:endParaRPr lang="en-I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4360674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Execution</a:t>
            </a:r>
            <a:endParaRPr lang="en-I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251520" y="5390438"/>
            <a:ext cx="2384393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Flow 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createUsers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3050138" y="5390438"/>
            <a:ext cx="2384393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Flow 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sendEmail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5848756" y="5390438"/>
            <a:ext cx="2384393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Flow 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cleanupUsers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 bwMode="auto">
          <a:xfrm>
            <a:off x="2635913" y="5595680"/>
            <a:ext cx="4142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 bwMode="auto">
          <a:xfrm>
            <a:off x="5434531" y="5595680"/>
            <a:ext cx="4142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018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dirty="0"/>
              <a:t>Data sources</a:t>
            </a:r>
            <a:br>
              <a:rPr lang="en-IE" dirty="0"/>
            </a:br>
            <a:r>
              <a:rPr lang="en-IE" dirty="0"/>
              <a:t>(Data driven)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657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96875" y="1124744"/>
            <a:ext cx="8351838" cy="4968081"/>
          </a:xfrm>
        </p:spPr>
        <p:txBody>
          <a:bodyPr/>
          <a:lstStyle/>
          <a:p>
            <a:r>
              <a:rPr lang="en-IE" sz="1800" dirty="0"/>
              <a:t>9:30-10:15 - Intro presentation</a:t>
            </a:r>
          </a:p>
          <a:p>
            <a:pPr lvl="1"/>
            <a:r>
              <a:rPr lang="en-IE" sz="1800" dirty="0"/>
              <a:t>What is TAF Scenario</a:t>
            </a:r>
          </a:p>
          <a:p>
            <a:pPr lvl="1"/>
            <a:r>
              <a:rPr lang="en-IE" sz="1800" dirty="0"/>
              <a:t>Scenario Building blocks – Flow/Test Step/Operator</a:t>
            </a:r>
          </a:p>
          <a:p>
            <a:pPr lvl="1"/>
            <a:r>
              <a:rPr lang="en-IE" sz="1800" dirty="0"/>
              <a:t>Flow of scenario - Data Sources/</a:t>
            </a:r>
            <a:r>
              <a:rPr lang="en-IE" sz="1800" dirty="0" err="1"/>
              <a:t>vUsers</a:t>
            </a:r>
            <a:r>
              <a:rPr lang="en-IE" sz="1800" dirty="0"/>
              <a:t>/</a:t>
            </a:r>
            <a:r>
              <a:rPr lang="en-IE" sz="1800" dirty="0" err="1"/>
              <a:t>Cleanup</a:t>
            </a:r>
            <a:endParaRPr lang="en-IE" sz="1800" dirty="0"/>
          </a:p>
          <a:p>
            <a:r>
              <a:rPr lang="en-IE" sz="1800" dirty="0"/>
              <a:t>10:15-11:15 - Practical Exercises and Q&amp;A</a:t>
            </a:r>
          </a:p>
          <a:p>
            <a:r>
              <a:rPr lang="en-IE" sz="1800" dirty="0"/>
              <a:t>~11:15-11:30 - Break</a:t>
            </a:r>
          </a:p>
          <a:p>
            <a:r>
              <a:rPr lang="en-IE" sz="1800" dirty="0"/>
              <a:t>11:30-12:00 - Advanced usage</a:t>
            </a:r>
          </a:p>
          <a:p>
            <a:pPr lvl="1"/>
            <a:r>
              <a:rPr lang="en-IE" sz="1800" dirty="0" err="1"/>
              <a:t>Subflows</a:t>
            </a:r>
            <a:r>
              <a:rPr lang="en-IE" sz="1800" dirty="0"/>
              <a:t>/Splits</a:t>
            </a:r>
          </a:p>
          <a:p>
            <a:pPr lvl="1"/>
            <a:r>
              <a:rPr lang="en-IE" sz="1800" dirty="0"/>
              <a:t>Combining Data Sources</a:t>
            </a:r>
          </a:p>
          <a:p>
            <a:pPr lvl="1"/>
            <a:r>
              <a:rPr lang="en-IE" sz="1800" dirty="0"/>
              <a:t>Shared Data Sources</a:t>
            </a:r>
          </a:p>
          <a:p>
            <a:r>
              <a:rPr lang="en-IE" sz="1800" dirty="0"/>
              <a:t>12:00-13:00 - Practical Exercises and Q&amp;A</a:t>
            </a:r>
          </a:p>
          <a:p>
            <a:r>
              <a:rPr lang="en-IE" sz="1800" dirty="0"/>
              <a:t>~13:00-14:00 - Lunch break</a:t>
            </a:r>
          </a:p>
          <a:p>
            <a:r>
              <a:rPr lang="en-IE" sz="1800" dirty="0"/>
              <a:t>14:00-14:30 - Wrap up</a:t>
            </a:r>
          </a:p>
          <a:p>
            <a:endParaRPr lang="en-IE" sz="1800" dirty="0"/>
          </a:p>
          <a:p>
            <a:r>
              <a:rPr lang="en-IE" sz="1800" b="1" dirty="0"/>
              <a:t>Tomorrow </a:t>
            </a:r>
            <a:r>
              <a:rPr lang="en-IE" sz="1800" dirty="0"/>
              <a:t>14:00-16:00 - Follow up</a:t>
            </a:r>
          </a:p>
          <a:p>
            <a:pPr marL="0" indent="0">
              <a:buNone/>
            </a:pPr>
            <a:endParaRPr lang="en-IE" sz="1800" dirty="0"/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 dirty="0">
                <a:latin typeface="Ericsson Capital TT" panose="02000503000000020004" pitchFamily="2" charset="0"/>
              </a:rPr>
              <a:t>Agenda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23528" y="1268760"/>
            <a:ext cx="286196" cy="0"/>
          </a:xfrm>
          <a:prstGeom prst="straightConnector1">
            <a:avLst/>
          </a:prstGeom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25084"/>
            <a:ext cx="8351839" cy="3852000"/>
          </a:xfrm>
        </p:spPr>
        <p:txBody>
          <a:bodyPr/>
          <a:lstStyle/>
          <a:p>
            <a:r>
              <a:rPr lang="en-IE" dirty="0"/>
              <a:t>Data Record is Java Bean with named fields</a:t>
            </a:r>
          </a:p>
          <a:p>
            <a:r>
              <a:rPr lang="en-IE" dirty="0"/>
              <a:t>Interface not Class (implementation resides inside Data Source engine)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Records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3063443"/>
            <a:ext cx="597666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DataRecord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String getUsername();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String getPassword();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7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629177"/>
            <a:ext cx="8351839" cy="3852000"/>
          </a:xfrm>
        </p:spPr>
        <p:txBody>
          <a:bodyPr/>
          <a:lstStyle/>
          <a:p>
            <a:r>
              <a:rPr lang="en-IE" dirty="0"/>
              <a:t>Data Record is Input to Test Step</a:t>
            </a:r>
          </a:p>
          <a:p>
            <a:pPr lvl="1"/>
            <a:r>
              <a:rPr lang="en-US" dirty="0"/>
              <a:t>Fields from Data Record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Record Bean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Record and test step</a:t>
            </a:r>
            <a:endParaRPr lang="en-I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9245" y="4307942"/>
            <a:ext cx="732940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User user)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.debug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user.getPassword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245" y="2492896"/>
            <a:ext cx="71590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username,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password) {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3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Source</a:t>
            </a:r>
            <a:r>
              <a:rPr lang="en-IE" dirty="0"/>
              <a:t> is collection of Data Records</a:t>
            </a:r>
          </a:p>
          <a:p>
            <a:r>
              <a:rPr lang="en-US" dirty="0"/>
              <a:t>When defined on Flow, repeats all Test Steps of Flow with each Data Record</a:t>
            </a:r>
            <a:endParaRPr lang="en-IE" dirty="0"/>
          </a:p>
          <a:p>
            <a:r>
              <a:rPr lang="en-IE" dirty="0"/>
              <a:t>There are different ways to create Data Source.</a:t>
            </a:r>
          </a:p>
          <a:p>
            <a:pPr lvl="1"/>
            <a:r>
              <a:rPr lang="en-IE" dirty="0">
                <a:hlinkClick r:id="rId3"/>
              </a:rPr>
              <a:t>CSV files</a:t>
            </a:r>
            <a:endParaRPr lang="en-IE" dirty="0"/>
          </a:p>
          <a:p>
            <a:pPr lvl="1"/>
            <a:r>
              <a:rPr lang="en-IE" dirty="0"/>
              <a:t>Data from database/</a:t>
            </a:r>
            <a:r>
              <a:rPr lang="en-IE" dirty="0" err="1"/>
              <a:t>netsim</a:t>
            </a:r>
            <a:endParaRPr lang="en-IE" dirty="0"/>
          </a:p>
          <a:p>
            <a:pPr lvl="1"/>
            <a:r>
              <a:rPr lang="en-IE" dirty="0"/>
              <a:t>Java class</a:t>
            </a:r>
          </a:p>
          <a:p>
            <a:pPr lvl="1"/>
            <a:r>
              <a:rPr lang="en-IE" dirty="0"/>
              <a:t>Java collection</a:t>
            </a:r>
          </a:p>
          <a:p>
            <a:pPr lvl="1"/>
            <a:r>
              <a:rPr lang="en-IE" dirty="0" err="1"/>
              <a:t>e.t.c</a:t>
            </a:r>
            <a:r>
              <a:rPr lang="en-IE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689243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 example Flow need to send email with 2 different users</a:t>
            </a:r>
          </a:p>
          <a:p>
            <a:r>
              <a:rPr lang="en-IE" dirty="0">
                <a:solidFill>
                  <a:srgbClr val="C00000"/>
                </a:solidFill>
                <a:highlight>
                  <a:srgbClr val="FFCC6E"/>
                </a:highlight>
              </a:rPr>
              <a:t> ! </a:t>
            </a:r>
            <a:r>
              <a:rPr lang="en-IE" dirty="0"/>
              <a:t> users != </a:t>
            </a:r>
            <a:r>
              <a:rPr lang="en-IE" dirty="0" err="1"/>
              <a:t>vUsers</a:t>
            </a:r>
            <a:endParaRPr lang="en-IE" dirty="0"/>
          </a:p>
          <a:p>
            <a:r>
              <a:rPr lang="en-IE" dirty="0"/>
              <a:t>Simplest way to create Data Source is from csv file. Each row will represent one Data Record:</a:t>
            </a:r>
          </a:p>
          <a:p>
            <a:endParaRPr lang="en-US" dirty="0"/>
          </a:p>
          <a:p>
            <a:endParaRPr lang="en-US" dirty="0"/>
          </a:p>
          <a:p>
            <a:endParaRPr lang="en-IE" dirty="0"/>
          </a:p>
          <a:p>
            <a:r>
              <a:rPr lang="en-IE" dirty="0"/>
              <a:t>Before start of scenario Data Source should be loaded</a:t>
            </a:r>
          </a:p>
          <a:p>
            <a:pPr lvl="1"/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TafTestContext.getContext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addDataSource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("DS1", </a:t>
            </a:r>
            <a:r>
              <a:rPr lang="en-I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fromCsv</a:t>
            </a:r>
            <a:r>
              <a:rPr lang="en-IE" sz="1400" dirty="0">
                <a:latin typeface="Consolas" panose="020B0609020204030204" pitchFamily="49" charset="0"/>
                <a:cs typeface="Consolas" panose="020B0609020204030204" pitchFamily="49" charset="0"/>
              </a:rPr>
              <a:t>("fileName.csv")); </a:t>
            </a:r>
            <a:r>
              <a:rPr lang="en-IE" dirty="0"/>
              <a:t>using name "DS1"</a:t>
            </a:r>
          </a:p>
          <a:p>
            <a:pPr lvl="1"/>
            <a:r>
              <a:rPr lang="en-IE" dirty="0"/>
              <a:t>Via </a:t>
            </a:r>
            <a:r>
              <a:rPr lang="en-IE" dirty="0" err="1">
                <a:hlinkClick r:id="rId2"/>
              </a:rPr>
              <a:t>datadriven.properties</a:t>
            </a:r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example</a:t>
            </a:r>
            <a:endParaRPr lang="en-I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568" y="3475684"/>
            <a:ext cx="338437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 , password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user1    , password1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user2    , password2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563888" y="3755936"/>
            <a:ext cx="288032" cy="28545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63888" y="4054736"/>
            <a:ext cx="288032" cy="285454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I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4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40856" y="2374882"/>
            <a:ext cx="782811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"scenario"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.addFlow(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"send email"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.addTestStep(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Ids.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.withParameter(Params.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.withParameter(Params.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"shroot"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.addTestStep(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Ids.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SEND_EMAIL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.addTestStep(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Ids.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.withParameter(Params.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example</a:t>
            </a:r>
            <a:endParaRPr lang="en-IE" dirty="0"/>
          </a:p>
        </p:txBody>
      </p:sp>
      <p:cxnSp>
        <p:nvCxnSpPr>
          <p:cNvPr id="5" name="Straight Arrow Connector 56"/>
          <p:cNvCxnSpPr>
            <a:cxnSpLocks noChangeShapeType="1"/>
          </p:cNvCxnSpPr>
          <p:nvPr/>
        </p:nvCxnSpPr>
        <p:spPr bwMode="auto">
          <a:xfrm flipH="1" flipV="1">
            <a:off x="7547442" y="3616093"/>
            <a:ext cx="681694" cy="490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cxnSp>
        <p:nvCxnSpPr>
          <p:cNvPr id="7" name="Straight Arrow Connector 56"/>
          <p:cNvCxnSpPr>
            <a:cxnSpLocks noChangeShapeType="1"/>
          </p:cNvCxnSpPr>
          <p:nvPr/>
        </p:nvCxnSpPr>
        <p:spPr bwMode="auto">
          <a:xfrm flipH="1" flipV="1">
            <a:off x="7547442" y="4653136"/>
            <a:ext cx="681694" cy="490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51520" y="1286063"/>
            <a:ext cx="8351839" cy="560734"/>
          </a:xfrm>
        </p:spPr>
        <p:txBody>
          <a:bodyPr/>
          <a:lstStyle/>
          <a:p>
            <a:r>
              <a:rPr lang="en-IE" dirty="0"/>
              <a:t>In prev. example Test Steps were parametrized by constants</a:t>
            </a:r>
          </a:p>
        </p:txBody>
      </p:sp>
    </p:spTree>
    <p:extLst>
      <p:ext uri="{BB962C8B-B14F-4D97-AF65-F5344CB8AC3E}">
        <p14:creationId xmlns:p14="http://schemas.microsoft.com/office/powerpoint/2010/main" val="57588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0595" y="2151727"/>
            <a:ext cx="816389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"scenario"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"send 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Ids.LOGOUT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withDataSources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example 2</a:t>
            </a:r>
            <a:endParaRPr lang="en-IE" dirty="0"/>
          </a:p>
        </p:txBody>
      </p:sp>
      <p:cxnSp>
        <p:nvCxnSpPr>
          <p:cNvPr id="7" name="Straight Arrow Connector 56"/>
          <p:cNvCxnSpPr>
            <a:cxnSpLocks noChangeShapeType="1"/>
          </p:cNvCxnSpPr>
          <p:nvPr/>
        </p:nvCxnSpPr>
        <p:spPr bwMode="auto">
          <a:xfrm flipH="1" flipV="1">
            <a:off x="6660232" y="4293096"/>
            <a:ext cx="681694" cy="490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98529" y="1356098"/>
            <a:ext cx="8351839" cy="560734"/>
          </a:xfrm>
        </p:spPr>
        <p:txBody>
          <a:bodyPr/>
          <a:lstStyle/>
          <a:p>
            <a:r>
              <a:rPr lang="en-IE" dirty="0"/>
              <a:t>Data Source DS1 provide parameters for Test Steps</a:t>
            </a:r>
          </a:p>
        </p:txBody>
      </p:sp>
    </p:spTree>
    <p:extLst>
      <p:ext uri="{BB962C8B-B14F-4D97-AF65-F5344CB8AC3E}">
        <p14:creationId xmlns:p14="http://schemas.microsoft.com/office/powerpoint/2010/main" val="164462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 bwMode="auto">
          <a:xfrm>
            <a:off x="2533758" y="3980360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104225" y="3980360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78253" y="4754211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login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3549" y="4754211"/>
            <a:ext cx="783492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logout</a:t>
            </a:r>
            <a:endParaRPr lang="en-IE" altLang="en-US" dirty="0">
              <a:solidFill>
                <a:schemeClr val="tx1"/>
              </a:solidFill>
            </a:endParaRPr>
          </a:p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8"/>
          <p:cNvCxnSpPr>
            <a:cxnSpLocks noChangeShapeType="1"/>
            <a:endCxn id="9" idx="1"/>
          </p:cNvCxnSpPr>
          <p:nvPr/>
        </p:nvCxnSpPr>
        <p:spPr bwMode="auto">
          <a:xfrm>
            <a:off x="2928152" y="4951855"/>
            <a:ext cx="11539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0"/>
          <p:cNvCxnSpPr>
            <a:cxnSpLocks noChangeShapeType="1"/>
            <a:endCxn id="46" idx="1"/>
          </p:cNvCxnSpPr>
          <p:nvPr/>
        </p:nvCxnSpPr>
        <p:spPr bwMode="auto">
          <a:xfrm>
            <a:off x="3827457" y="4951855"/>
            <a:ext cx="23602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261128" y="3996136"/>
            <a:ext cx="2295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Data Source </a:t>
            </a:r>
            <a:r>
              <a:rPr kumimoji="0" lang="en-GB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DS1: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063482" y="4754211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login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5731240" y="4761370"/>
            <a:ext cx="803884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logout</a:t>
            </a:r>
            <a:endParaRPr lang="en-IE" altLang="en-US" dirty="0">
              <a:solidFill>
                <a:schemeClr val="tx1"/>
              </a:solidFill>
            </a:endParaRPr>
          </a:p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8"/>
          <p:cNvCxnSpPr>
            <a:cxnSpLocks noChangeShapeType="1"/>
            <a:endCxn id="47" idx="1"/>
          </p:cNvCxnSpPr>
          <p:nvPr/>
        </p:nvCxnSpPr>
        <p:spPr bwMode="auto">
          <a:xfrm>
            <a:off x="5561989" y="4959014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Oval 57"/>
          <p:cNvSpPr/>
          <p:nvPr/>
        </p:nvSpPr>
        <p:spPr bwMode="auto">
          <a:xfrm>
            <a:off x="1547887" y="5101626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181618" y="5109224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127590" y="5109224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17158" y="5120840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Straight Arrow Connector 18"/>
          <p:cNvCxnSpPr>
            <a:cxnSpLocks noChangeShapeType="1"/>
          </p:cNvCxnSpPr>
          <p:nvPr/>
        </p:nvCxnSpPr>
        <p:spPr bwMode="auto">
          <a:xfrm>
            <a:off x="350700" y="5839664"/>
            <a:ext cx="42213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9" name="TextBox 20"/>
          <p:cNvSpPr txBox="1">
            <a:spLocks noChangeArrowheads="1"/>
          </p:cNvSpPr>
          <p:nvPr/>
        </p:nvSpPr>
        <p:spPr bwMode="auto">
          <a:xfrm>
            <a:off x="2366400" y="5992857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121" name="Rectangle 1"/>
          <p:cNvSpPr>
            <a:spLocks noChangeArrowheads="1"/>
          </p:cNvSpPr>
          <p:nvPr/>
        </p:nvSpPr>
        <p:spPr bwMode="auto">
          <a:xfrm>
            <a:off x="206061" y="1120869"/>
            <a:ext cx="776687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scenario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"scenario"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"flow"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"TS1"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0">
              <a:buClr>
                <a:srgbClr val="000000"/>
              </a:buClr>
              <a:buSzPct val="100000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"TS2"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withDataSources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dataSource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DS1)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.build()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6804248" y="2573866"/>
            <a:ext cx="576064" cy="3080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logout</a:t>
            </a:r>
            <a:endParaRPr lang="en-IE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6804248" y="1984651"/>
            <a:ext cx="462897" cy="29436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login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56"/>
          <p:cNvCxnSpPr>
            <a:cxnSpLocks noChangeShapeType="1"/>
          </p:cNvCxnSpPr>
          <p:nvPr/>
        </p:nvCxnSpPr>
        <p:spPr bwMode="auto">
          <a:xfrm flipV="1">
            <a:off x="2777397" y="4422309"/>
            <a:ext cx="0" cy="27529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prstDash val="solid"/>
            <a:round/>
            <a:headEnd/>
            <a:tailEnd type="triangle"/>
          </a:ln>
        </p:spPr>
      </p:cxnSp>
      <p:cxnSp>
        <p:nvCxnSpPr>
          <p:cNvPr id="28" name="Straight Arrow Connector 56"/>
          <p:cNvCxnSpPr>
            <a:cxnSpLocks noChangeShapeType="1"/>
          </p:cNvCxnSpPr>
          <p:nvPr/>
        </p:nvCxnSpPr>
        <p:spPr bwMode="auto">
          <a:xfrm flipV="1">
            <a:off x="3347864" y="4422309"/>
            <a:ext cx="0" cy="27529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prstDash val="solid"/>
            <a:round/>
            <a:headEnd/>
            <a:tailEnd type="triangle"/>
          </a:ln>
        </p:spPr>
      </p:cxnSp>
      <p:cxnSp>
        <p:nvCxnSpPr>
          <p:cNvPr id="29" name="Straight Arrow Connector 56"/>
          <p:cNvCxnSpPr>
            <a:cxnSpLocks noChangeShapeType="1"/>
          </p:cNvCxnSpPr>
          <p:nvPr/>
        </p:nvCxnSpPr>
        <p:spPr bwMode="auto">
          <a:xfrm flipH="1" flipV="1">
            <a:off x="6482594" y="2848034"/>
            <a:ext cx="750812" cy="71965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30" name="Flowchart: Alternate Process 29"/>
          <p:cNvSpPr/>
          <p:nvPr/>
        </p:nvSpPr>
        <p:spPr bwMode="auto">
          <a:xfrm>
            <a:off x="114691" y="4746613"/>
            <a:ext cx="929813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“flow”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cxnSpLocks/>
            <a:stCxn id="30" idx="3"/>
            <a:endCxn id="8" idx="1"/>
          </p:cNvCxnSpPr>
          <p:nvPr/>
        </p:nvCxnSpPr>
        <p:spPr bwMode="auto">
          <a:xfrm>
            <a:off x="1044504" y="4951855"/>
            <a:ext cx="4337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804248" y="2279019"/>
            <a:ext cx="462897" cy="3080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send</a:t>
            </a:r>
            <a:endParaRPr lang="en-IE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202783" y="4761370"/>
            <a:ext cx="709581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send</a:t>
            </a:r>
            <a:endParaRPr lang="en-IE" altLang="en-US" dirty="0">
              <a:solidFill>
                <a:schemeClr val="tx1"/>
              </a:solidFill>
            </a:endParaRPr>
          </a:p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10"/>
          <p:cNvCxnSpPr>
            <a:cxnSpLocks noChangeShapeType="1"/>
          </p:cNvCxnSpPr>
          <p:nvPr/>
        </p:nvCxnSpPr>
        <p:spPr bwMode="auto">
          <a:xfrm>
            <a:off x="2049570" y="4959014"/>
            <a:ext cx="23602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Straight Arrow Connector 8"/>
          <p:cNvCxnSpPr>
            <a:cxnSpLocks noChangeShapeType="1"/>
            <a:endCxn id="50" idx="1"/>
          </p:cNvCxnSpPr>
          <p:nvPr/>
        </p:nvCxnSpPr>
        <p:spPr bwMode="auto">
          <a:xfrm>
            <a:off x="4634799" y="4959014"/>
            <a:ext cx="193430" cy="71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828229" y="4762084"/>
            <a:ext cx="709581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send</a:t>
            </a:r>
            <a:endParaRPr lang="en-IE" altLang="en-US" dirty="0">
              <a:solidFill>
                <a:schemeClr val="tx1"/>
              </a:solidFill>
            </a:endParaRPr>
          </a:p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IE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5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30" grpId="0" animBg="1"/>
      <p:bldP spid="34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dirty="0" err="1"/>
              <a:t>vusers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823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700808"/>
            <a:ext cx="8351839" cy="3852000"/>
          </a:xfrm>
        </p:spPr>
        <p:txBody>
          <a:bodyPr/>
          <a:lstStyle/>
          <a:p>
            <a:r>
              <a:rPr lang="en-US" dirty="0"/>
              <a:t>Runs flow in parallel (copy)</a:t>
            </a:r>
          </a:p>
          <a:p>
            <a:r>
              <a:rPr lang="en-US" dirty="0"/>
              <a:t>Represent users accessing SUT </a:t>
            </a:r>
            <a:r>
              <a:rPr lang="en-US" dirty="0" err="1"/>
              <a:t>simultaniosly</a:t>
            </a:r>
            <a:endParaRPr lang="en-US" dirty="0"/>
          </a:p>
          <a:p>
            <a:r>
              <a:rPr lang="en-US" dirty="0"/>
              <a:t>Have same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specifics refer to </a:t>
            </a:r>
            <a:r>
              <a:rPr lang="en-US" dirty="0">
                <a:hlinkClick r:id="rId2"/>
              </a:rPr>
              <a:t>TAF Scenario Guidelines</a:t>
            </a:r>
            <a:endParaRPr lang="en-US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Vusers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955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vusers</a:t>
            </a:r>
            <a:endParaRPr lang="en-IE" dirty="0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393701" y="955160"/>
            <a:ext cx="762901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scenario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"scenario"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"flow"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"TS1"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"TS2"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.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addTestStep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8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annotatedMethod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altLang="en-US" sz="18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alt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"TS3"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		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withVusers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.build()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GB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Droid Sans" charset="0"/>
              <a:cs typeface="Droid Sans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7020272" y="2030543"/>
            <a:ext cx="462897" cy="3080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send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788159" y="5163530"/>
            <a:ext cx="18473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337223" y="5401691"/>
            <a:ext cx="42213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2352923" y="5554884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419222" y="3619468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login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159790" y="3619468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send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8"/>
          <p:cNvCxnSpPr>
            <a:cxnSpLocks noChangeShapeType="1"/>
            <a:stCxn id="39" idx="3"/>
            <a:endCxn id="40" idx="1"/>
          </p:cNvCxnSpPr>
          <p:nvPr/>
        </p:nvCxnSpPr>
        <p:spPr bwMode="auto">
          <a:xfrm>
            <a:off x="3990539" y="381711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" name="TextBox 28"/>
          <p:cNvSpPr txBox="1">
            <a:spLocks noChangeArrowheads="1"/>
          </p:cNvSpPr>
          <p:nvPr/>
        </p:nvSpPr>
        <p:spPr bwMode="auto">
          <a:xfrm>
            <a:off x="2146611" y="4658885"/>
            <a:ext cx="833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vUser2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3402371" y="4613178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login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142939" y="4613178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send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8"/>
          <p:cNvCxnSpPr>
            <a:cxnSpLocks noChangeShapeType="1"/>
            <a:stCxn id="43" idx="3"/>
            <a:endCxn id="44" idx="1"/>
          </p:cNvCxnSpPr>
          <p:nvPr/>
        </p:nvCxnSpPr>
        <p:spPr bwMode="auto">
          <a:xfrm>
            <a:off x="3973688" y="481082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TextBox 28"/>
          <p:cNvSpPr txBox="1">
            <a:spLocks noChangeArrowheads="1"/>
          </p:cNvSpPr>
          <p:nvPr/>
        </p:nvSpPr>
        <p:spPr bwMode="auto">
          <a:xfrm>
            <a:off x="2120432" y="3604554"/>
            <a:ext cx="833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vUser1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7020272" y="1746163"/>
            <a:ext cx="462897" cy="29436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login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56"/>
          <p:cNvCxnSpPr>
            <a:cxnSpLocks noChangeShapeType="1"/>
          </p:cNvCxnSpPr>
          <p:nvPr/>
        </p:nvCxnSpPr>
        <p:spPr bwMode="auto">
          <a:xfrm flipH="1" flipV="1">
            <a:off x="3993358" y="2816047"/>
            <a:ext cx="481100" cy="18751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20" name="Flowchart: Alternate Process 19"/>
          <p:cNvSpPr/>
          <p:nvPr/>
        </p:nvSpPr>
        <p:spPr bwMode="auto">
          <a:xfrm>
            <a:off x="1243954" y="4063719"/>
            <a:ext cx="929813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“flow”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/>
          <p:cNvCxnSpPr>
            <a:cxnSpLocks/>
            <a:stCxn id="20" idx="3"/>
            <a:endCxn id="39" idx="1"/>
          </p:cNvCxnSpPr>
          <p:nvPr/>
        </p:nvCxnSpPr>
        <p:spPr bwMode="auto">
          <a:xfrm flipV="1">
            <a:off x="2173767" y="3817112"/>
            <a:ext cx="1245455" cy="4518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  <a:stCxn id="20" idx="3"/>
            <a:endCxn id="43" idx="1"/>
          </p:cNvCxnSpPr>
          <p:nvPr/>
        </p:nvCxnSpPr>
        <p:spPr bwMode="auto">
          <a:xfrm>
            <a:off x="2173767" y="4268961"/>
            <a:ext cx="1228604" cy="5418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958376" y="3619468"/>
            <a:ext cx="765751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logout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8"/>
          <p:cNvCxnSpPr>
            <a:cxnSpLocks noChangeShapeType="1"/>
            <a:endCxn id="31" idx="1"/>
          </p:cNvCxnSpPr>
          <p:nvPr/>
        </p:nvCxnSpPr>
        <p:spPr bwMode="auto">
          <a:xfrm>
            <a:off x="4789126" y="3817112"/>
            <a:ext cx="16925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941525" y="4613178"/>
            <a:ext cx="782601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logout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8"/>
          <p:cNvCxnSpPr>
            <a:cxnSpLocks noChangeShapeType="1"/>
            <a:endCxn id="46" idx="1"/>
          </p:cNvCxnSpPr>
          <p:nvPr/>
        </p:nvCxnSpPr>
        <p:spPr bwMode="auto">
          <a:xfrm>
            <a:off x="4772275" y="4810822"/>
            <a:ext cx="16925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7020272" y="2338987"/>
            <a:ext cx="576064" cy="30803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logout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3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/>
      <p:bldP spid="43" grpId="0" animBg="1"/>
      <p:bldP spid="44" grpId="0" animBg="1"/>
      <p:bldP spid="49" grpId="0"/>
      <p:bldP spid="20" grpId="0" animBg="1"/>
      <p:bldP spid="31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dirty="0"/>
              <a:t>What is TAF Scenario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7078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vUsers</a:t>
            </a:r>
            <a:r>
              <a:rPr lang="en-US" dirty="0"/>
              <a:t> &amp; </a:t>
            </a:r>
            <a:r>
              <a:rPr lang="en-US" dirty="0" err="1"/>
              <a:t>datasources</a:t>
            </a:r>
            <a:endParaRPr lang="en-I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695646"/>
            <a:ext cx="8494633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scenario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"scenario"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addFlow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"flow"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"TS1"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"TS2"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.build()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GB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Droid Sans" charset="0"/>
              <a:cs typeface="Droid Sans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316972" y="2521935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16972" y="2917223"/>
            <a:ext cx="571317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645024"/>
            <a:ext cx="510909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withDataSources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dataSource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35696" y="3284984"/>
            <a:ext cx="233910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withVusers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(COPIED) Data SOURCE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 bwMode="auto">
          <a:xfrm>
            <a:off x="2893798" y="1353672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464265" y="1353672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95651" y="2183698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36219" y="2183698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466968" y="238134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0"/>
          <p:cNvCxnSpPr>
            <a:cxnSpLocks noChangeShapeType="1"/>
          </p:cNvCxnSpPr>
          <p:nvPr/>
        </p:nvCxnSpPr>
        <p:spPr bwMode="auto">
          <a:xfrm>
            <a:off x="5060563" y="2381342"/>
            <a:ext cx="216024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>
            <a:off x="1536549" y="5278784"/>
            <a:ext cx="62658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1678526" y="2117023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chemeClr val="tx1"/>
                </a:solidFill>
              </a:rPr>
              <a:t>vUser1</a:t>
            </a:r>
            <a:endParaRPr lang="en-IE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1634212" y="2993377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chemeClr val="tx1"/>
                </a:solidFill>
              </a:rPr>
              <a:t>vUser2</a:t>
            </a:r>
            <a:endParaRPr lang="en-IE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1685174" y="4186833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chemeClr val="tx1"/>
                </a:solidFill>
              </a:rPr>
              <a:t>vUser3</a:t>
            </a:r>
            <a:endParaRPr lang="en-IE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621168" y="1369448"/>
            <a:ext cx="1896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Data Source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293438" y="2183698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034006" y="2183698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8"/>
          <p:cNvCxnSpPr>
            <a:cxnSpLocks noChangeShapeType="1"/>
            <a:stCxn id="46" idx="3"/>
            <a:endCxn id="47" idx="1"/>
          </p:cNvCxnSpPr>
          <p:nvPr/>
        </p:nvCxnSpPr>
        <p:spPr bwMode="auto">
          <a:xfrm>
            <a:off x="5864755" y="238134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Oval 57"/>
          <p:cNvSpPr/>
          <p:nvPr/>
        </p:nvSpPr>
        <p:spPr bwMode="auto">
          <a:xfrm>
            <a:off x="2965285" y="2531113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713172" y="2531113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352249" y="2531113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132650" y="2531113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4129458" y="5295875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2878800" y="3177408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3619368" y="3177408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8"/>
          <p:cNvCxnSpPr>
            <a:cxnSpLocks noChangeShapeType="1"/>
            <a:stCxn id="67" idx="3"/>
            <a:endCxn id="68" idx="1"/>
          </p:cNvCxnSpPr>
          <p:nvPr/>
        </p:nvCxnSpPr>
        <p:spPr bwMode="auto">
          <a:xfrm>
            <a:off x="3450117" y="337505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0" name="Straight Arrow Connector 10"/>
          <p:cNvCxnSpPr>
            <a:cxnSpLocks noChangeShapeType="1"/>
          </p:cNvCxnSpPr>
          <p:nvPr/>
        </p:nvCxnSpPr>
        <p:spPr bwMode="auto">
          <a:xfrm>
            <a:off x="5060563" y="3393587"/>
            <a:ext cx="216024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5276587" y="3177408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6017155" y="3177408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8"/>
          <p:cNvCxnSpPr>
            <a:cxnSpLocks noChangeShapeType="1"/>
            <a:stCxn id="71" idx="3"/>
            <a:endCxn id="72" idx="1"/>
          </p:cNvCxnSpPr>
          <p:nvPr/>
        </p:nvCxnSpPr>
        <p:spPr bwMode="auto">
          <a:xfrm>
            <a:off x="5847904" y="337505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" name="Oval 81"/>
          <p:cNvSpPr/>
          <p:nvPr/>
        </p:nvSpPr>
        <p:spPr bwMode="auto">
          <a:xfrm>
            <a:off x="2948434" y="3524823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3696321" y="3524823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5335398" y="3524823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115799" y="3524823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2879869" y="4186833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3620437" y="4186833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8"/>
          <p:cNvCxnSpPr>
            <a:cxnSpLocks noChangeShapeType="1"/>
            <a:stCxn id="90" idx="3"/>
            <a:endCxn id="91" idx="1"/>
          </p:cNvCxnSpPr>
          <p:nvPr/>
        </p:nvCxnSpPr>
        <p:spPr bwMode="auto">
          <a:xfrm>
            <a:off x="3451186" y="4384477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" name="Straight Arrow Connector 10"/>
          <p:cNvCxnSpPr>
            <a:cxnSpLocks noChangeShapeType="1"/>
          </p:cNvCxnSpPr>
          <p:nvPr/>
        </p:nvCxnSpPr>
        <p:spPr bwMode="auto">
          <a:xfrm>
            <a:off x="5077414" y="4417814"/>
            <a:ext cx="216024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5277656" y="4186833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6018224" y="4186833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8"/>
          <p:cNvCxnSpPr>
            <a:cxnSpLocks noChangeShapeType="1"/>
            <a:stCxn id="94" idx="3"/>
            <a:endCxn id="95" idx="1"/>
          </p:cNvCxnSpPr>
          <p:nvPr/>
        </p:nvCxnSpPr>
        <p:spPr bwMode="auto">
          <a:xfrm>
            <a:off x="5848973" y="4384477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5" name="Oval 104"/>
          <p:cNvSpPr/>
          <p:nvPr/>
        </p:nvSpPr>
        <p:spPr bwMode="auto">
          <a:xfrm>
            <a:off x="2949503" y="4534248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3697390" y="4534248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350092" y="4531742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115799" y="4531742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TextBox 20"/>
          <p:cNvSpPr txBox="1">
            <a:spLocks noChangeArrowheads="1"/>
          </p:cNvSpPr>
          <p:nvPr/>
        </p:nvSpPr>
        <p:spPr bwMode="auto">
          <a:xfrm>
            <a:off x="608372" y="5783169"/>
            <a:ext cx="7808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Each Test Step will repeat [</a:t>
            </a:r>
            <a:r>
              <a:rPr lang="en-US" alt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vUser</a:t>
            </a:r>
            <a:r>
              <a:rPr lang="en-US" alt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] * [Data Record count]</a:t>
            </a:r>
            <a:endParaRPr lang="en-IE" alt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4" name="Straight Arrow Connector 56"/>
          <p:cNvCxnSpPr>
            <a:cxnSpLocks noChangeShapeType="1"/>
          </p:cNvCxnSpPr>
          <p:nvPr/>
        </p:nvCxnSpPr>
        <p:spPr bwMode="auto">
          <a:xfrm flipV="1">
            <a:off x="3109822" y="1785550"/>
            <a:ext cx="0" cy="27529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prstDash val="solid"/>
            <a:round/>
            <a:headEnd/>
            <a:tailEnd type="triangle"/>
          </a:ln>
        </p:spPr>
      </p:cxnSp>
      <p:cxnSp>
        <p:nvCxnSpPr>
          <p:cNvPr id="116" name="Straight Arrow Connector 56"/>
          <p:cNvCxnSpPr>
            <a:cxnSpLocks noChangeShapeType="1"/>
          </p:cNvCxnSpPr>
          <p:nvPr/>
        </p:nvCxnSpPr>
        <p:spPr bwMode="auto">
          <a:xfrm flipV="1">
            <a:off x="3680289" y="1785550"/>
            <a:ext cx="0" cy="27529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prstDash val="solid"/>
            <a:round/>
            <a:headEnd/>
            <a:tailEnd type="triangle"/>
          </a:ln>
        </p:spPr>
      </p:cxnSp>
      <p:sp>
        <p:nvSpPr>
          <p:cNvPr id="115" name="Flowchart: Alternate Process 114"/>
          <p:cNvSpPr/>
          <p:nvPr/>
        </p:nvSpPr>
        <p:spPr bwMode="auto">
          <a:xfrm>
            <a:off x="481859" y="3228886"/>
            <a:ext cx="929813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“flow”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9" name="Straight Arrow Connector 118"/>
          <p:cNvCxnSpPr>
            <a:cxnSpLocks/>
            <a:stCxn id="115" idx="3"/>
            <a:endCxn id="14" idx="3"/>
          </p:cNvCxnSpPr>
          <p:nvPr/>
        </p:nvCxnSpPr>
        <p:spPr bwMode="auto">
          <a:xfrm flipV="1">
            <a:off x="1411672" y="2301689"/>
            <a:ext cx="1182489" cy="11324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/>
          <p:cNvCxnSpPr>
            <a:cxnSpLocks/>
            <a:stCxn id="115" idx="3"/>
            <a:endCxn id="67" idx="1"/>
          </p:cNvCxnSpPr>
          <p:nvPr/>
        </p:nvCxnSpPr>
        <p:spPr bwMode="auto">
          <a:xfrm flipV="1">
            <a:off x="1411672" y="3375052"/>
            <a:ext cx="1467128" cy="590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15" idx="3"/>
            <a:endCxn id="26" idx="3"/>
          </p:cNvCxnSpPr>
          <p:nvPr/>
        </p:nvCxnSpPr>
        <p:spPr bwMode="auto">
          <a:xfrm>
            <a:off x="1411672" y="3434128"/>
            <a:ext cx="1189137" cy="9373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4448876" y="2183698"/>
            <a:ext cx="629336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8"/>
          <p:cNvCxnSpPr>
            <a:cxnSpLocks noChangeShapeType="1"/>
            <a:endCxn id="138" idx="1"/>
          </p:cNvCxnSpPr>
          <p:nvPr/>
        </p:nvCxnSpPr>
        <p:spPr bwMode="auto">
          <a:xfrm>
            <a:off x="4279625" y="238134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0" name="Oval 139"/>
          <p:cNvSpPr/>
          <p:nvPr/>
        </p:nvSpPr>
        <p:spPr bwMode="auto">
          <a:xfrm>
            <a:off x="4525829" y="2531113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432025" y="3177408"/>
            <a:ext cx="629336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8"/>
          <p:cNvCxnSpPr>
            <a:cxnSpLocks noChangeShapeType="1"/>
            <a:endCxn id="141" idx="1"/>
          </p:cNvCxnSpPr>
          <p:nvPr/>
        </p:nvCxnSpPr>
        <p:spPr bwMode="auto">
          <a:xfrm>
            <a:off x="4262774" y="337505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" name="Oval 142"/>
          <p:cNvSpPr/>
          <p:nvPr/>
        </p:nvSpPr>
        <p:spPr bwMode="auto">
          <a:xfrm>
            <a:off x="4508978" y="3524823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4433094" y="4186833"/>
            <a:ext cx="629336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8"/>
          <p:cNvCxnSpPr>
            <a:cxnSpLocks noChangeShapeType="1"/>
            <a:endCxn id="144" idx="1"/>
          </p:cNvCxnSpPr>
          <p:nvPr/>
        </p:nvCxnSpPr>
        <p:spPr bwMode="auto">
          <a:xfrm>
            <a:off x="4263843" y="4384477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6" name="Oval 145"/>
          <p:cNvSpPr/>
          <p:nvPr/>
        </p:nvSpPr>
        <p:spPr bwMode="auto">
          <a:xfrm>
            <a:off x="4510047" y="4534248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6833682" y="2183698"/>
            <a:ext cx="629336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8"/>
          <p:cNvCxnSpPr>
            <a:cxnSpLocks noChangeShapeType="1"/>
            <a:endCxn id="147" idx="1"/>
          </p:cNvCxnSpPr>
          <p:nvPr/>
        </p:nvCxnSpPr>
        <p:spPr bwMode="auto">
          <a:xfrm>
            <a:off x="6664431" y="238134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9" name="Oval 148"/>
          <p:cNvSpPr/>
          <p:nvPr/>
        </p:nvSpPr>
        <p:spPr bwMode="auto">
          <a:xfrm>
            <a:off x="6932326" y="2531113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6816831" y="3177408"/>
            <a:ext cx="629336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8"/>
          <p:cNvCxnSpPr>
            <a:cxnSpLocks noChangeShapeType="1"/>
            <a:endCxn id="150" idx="1"/>
          </p:cNvCxnSpPr>
          <p:nvPr/>
        </p:nvCxnSpPr>
        <p:spPr bwMode="auto">
          <a:xfrm>
            <a:off x="6647580" y="337505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2" name="Oval 151"/>
          <p:cNvSpPr/>
          <p:nvPr/>
        </p:nvSpPr>
        <p:spPr bwMode="auto">
          <a:xfrm>
            <a:off x="6915475" y="3524823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Rectangle 4"/>
          <p:cNvSpPr>
            <a:spLocks noChangeArrowheads="1"/>
          </p:cNvSpPr>
          <p:nvPr/>
        </p:nvSpPr>
        <p:spPr bwMode="auto">
          <a:xfrm>
            <a:off x="6817900" y="4186833"/>
            <a:ext cx="629336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8"/>
          <p:cNvCxnSpPr>
            <a:cxnSpLocks noChangeShapeType="1"/>
            <a:endCxn id="153" idx="1"/>
          </p:cNvCxnSpPr>
          <p:nvPr/>
        </p:nvCxnSpPr>
        <p:spPr bwMode="auto">
          <a:xfrm>
            <a:off x="6648649" y="4384477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5" name="Oval 154"/>
          <p:cNvSpPr/>
          <p:nvPr/>
        </p:nvSpPr>
        <p:spPr bwMode="auto">
          <a:xfrm>
            <a:off x="6915475" y="4531742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6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20" grpId="0"/>
      <p:bldP spid="26" grpId="0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7" grpId="0" animBg="1"/>
      <p:bldP spid="68" grpId="0" animBg="1"/>
      <p:bldP spid="71" grpId="0" animBg="1"/>
      <p:bldP spid="72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4" grpId="0" animBg="1"/>
      <p:bldP spid="95" grpId="0" animBg="1"/>
      <p:bldP spid="105" grpId="0" animBg="1"/>
      <p:bldP spid="106" grpId="0" animBg="1"/>
      <p:bldP spid="107" grpId="0" animBg="1"/>
      <p:bldP spid="108" grpId="0" animBg="1"/>
      <p:bldP spid="115" grpId="0" animBg="1"/>
      <p:bldP spid="138" grpId="0" animBg="1"/>
      <p:bldP spid="140" grpId="0" animBg="1"/>
      <p:bldP spid="141" grpId="0" animBg="1"/>
      <p:bldP spid="143" grpId="0" animBg="1"/>
      <p:bldP spid="144" grpId="0" animBg="1"/>
      <p:bldP spid="146" grpId="0" animBg="1"/>
      <p:bldP spid="147" grpId="0" animBg="1"/>
      <p:bldP spid="149" grpId="0" animBg="1"/>
      <p:bldP spid="150" grpId="0" animBg="1"/>
      <p:bldP spid="152" grpId="0" animBg="1"/>
      <p:bldP spid="153" grpId="0" animBg="1"/>
      <p:bldP spid="1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run</a:t>
            </a:r>
            <a:endParaRPr lang="en-IE" dirty="0"/>
          </a:p>
        </p:txBody>
      </p:sp>
      <p:cxnSp>
        <p:nvCxnSpPr>
          <p:cNvPr id="115" name="Straight Arrow Connector 18"/>
          <p:cNvCxnSpPr>
            <a:cxnSpLocks noChangeShapeType="1"/>
          </p:cNvCxnSpPr>
          <p:nvPr/>
        </p:nvCxnSpPr>
        <p:spPr bwMode="auto">
          <a:xfrm>
            <a:off x="531592" y="5473572"/>
            <a:ext cx="42213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9" name="TextBox 20"/>
          <p:cNvSpPr txBox="1">
            <a:spLocks noChangeArrowheads="1"/>
          </p:cNvSpPr>
          <p:nvPr/>
        </p:nvSpPr>
        <p:spPr bwMode="auto">
          <a:xfrm>
            <a:off x="2547292" y="5626765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14746" y="373550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Regular Test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Gets Data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Cleanup for </a:t>
            </a:r>
            <a:r>
              <a:rPr lang="en-US" dirty="0" err="1">
                <a:solidFill>
                  <a:schemeClr val="tx1"/>
                </a:solidFill>
              </a:rPr>
              <a:t>vUser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Recommended way to do cleanup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153593" y="3718520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94161" y="3718520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8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2724910" y="3916164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936468" y="4712230"/>
            <a:ext cx="116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vUser2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136742" y="4712230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877310" y="4712230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8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2708059" y="4909874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Box 28"/>
          <p:cNvSpPr txBox="1">
            <a:spLocks noChangeArrowheads="1"/>
          </p:cNvSpPr>
          <p:nvPr/>
        </p:nvSpPr>
        <p:spPr bwMode="auto">
          <a:xfrm>
            <a:off x="899592" y="3687415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vUser1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8"/>
          <p:cNvCxnSpPr>
            <a:cxnSpLocks noChangeShapeType="1"/>
            <a:stCxn id="22" idx="3"/>
          </p:cNvCxnSpPr>
          <p:nvPr/>
        </p:nvCxnSpPr>
        <p:spPr bwMode="auto">
          <a:xfrm>
            <a:off x="3523497" y="3916164"/>
            <a:ext cx="22128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719123" y="3718520"/>
            <a:ext cx="629336" cy="395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8"/>
          <p:cNvCxnSpPr>
            <a:cxnSpLocks noChangeShapeType="1"/>
            <a:stCxn id="29" idx="3"/>
          </p:cNvCxnSpPr>
          <p:nvPr/>
        </p:nvCxnSpPr>
        <p:spPr bwMode="auto">
          <a:xfrm flipV="1">
            <a:off x="3506646" y="4909873"/>
            <a:ext cx="212477" cy="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19123" y="4710778"/>
            <a:ext cx="629336" cy="395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56"/>
          <p:cNvCxnSpPr>
            <a:cxnSpLocks noChangeShapeType="1"/>
          </p:cNvCxnSpPr>
          <p:nvPr/>
        </p:nvCxnSpPr>
        <p:spPr bwMode="auto">
          <a:xfrm flipH="1">
            <a:off x="3002840" y="4735870"/>
            <a:ext cx="366605" cy="37394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none"/>
          </a:ln>
        </p:spPr>
      </p:cxnSp>
      <p:cxnSp>
        <p:nvCxnSpPr>
          <p:cNvPr id="34" name="Straight Arrow Connector 56"/>
          <p:cNvCxnSpPr>
            <a:cxnSpLocks noChangeShapeType="1"/>
          </p:cNvCxnSpPr>
          <p:nvPr/>
        </p:nvCxnSpPr>
        <p:spPr bwMode="auto">
          <a:xfrm flipH="1" flipV="1">
            <a:off x="2981364" y="4718539"/>
            <a:ext cx="366604" cy="37394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none"/>
          </a:ln>
        </p:spPr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58236" y="1420294"/>
            <a:ext cx="831830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"flow1"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"TS1"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"TS2"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)) 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Droid Sans" charset="0"/>
              </a:rPr>
              <a:t>//Exception!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"TS3"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alwaysRun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())</a:t>
            </a:r>
            <a:endParaRPr kumimoji="0" lang="en-GB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Droid Sans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796136" y="1961027"/>
            <a:ext cx="462897" cy="3080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TS2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5796136" y="1676647"/>
            <a:ext cx="462897" cy="29436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TS1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796136" y="2272978"/>
            <a:ext cx="462897" cy="308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TS3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56"/>
          <p:cNvCxnSpPr>
            <a:cxnSpLocks noChangeShapeType="1"/>
          </p:cNvCxnSpPr>
          <p:nvPr/>
        </p:nvCxnSpPr>
        <p:spPr bwMode="auto">
          <a:xfrm flipH="1" flipV="1">
            <a:off x="7181928" y="2586213"/>
            <a:ext cx="750812" cy="71965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39" name="Flowchart: Alternate Process 38"/>
          <p:cNvSpPr/>
          <p:nvPr/>
        </p:nvSpPr>
        <p:spPr bwMode="auto">
          <a:xfrm>
            <a:off x="78095" y="4178033"/>
            <a:ext cx="929813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“flow1”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cxnSpLocks/>
            <a:stCxn id="39" idx="3"/>
            <a:endCxn id="21" idx="1"/>
          </p:cNvCxnSpPr>
          <p:nvPr/>
        </p:nvCxnSpPr>
        <p:spPr bwMode="auto">
          <a:xfrm flipV="1">
            <a:off x="1007908" y="3916164"/>
            <a:ext cx="1145685" cy="4671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>
            <a:cxnSpLocks/>
            <a:stCxn id="39" idx="3"/>
            <a:endCxn id="28" idx="1"/>
          </p:cNvCxnSpPr>
          <p:nvPr/>
        </p:nvCxnSpPr>
        <p:spPr bwMode="auto">
          <a:xfrm>
            <a:off x="1007908" y="4383275"/>
            <a:ext cx="1128834" cy="5265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8053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/>
      <p:bldP spid="28" grpId="0" animBg="1"/>
      <p:bldP spid="29" grpId="0" animBg="1"/>
      <p:bldP spid="31" grpId="0"/>
      <p:bldP spid="19" grpId="0" animBg="1"/>
      <p:bldP spid="25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Before/after flow</a:t>
            </a:r>
            <a:endParaRPr lang="en-IE" dirty="0"/>
          </a:p>
        </p:txBody>
      </p:sp>
      <p:cxnSp>
        <p:nvCxnSpPr>
          <p:cNvPr id="115" name="Straight Arrow Connector 18"/>
          <p:cNvCxnSpPr>
            <a:cxnSpLocks noChangeShapeType="1"/>
          </p:cNvCxnSpPr>
          <p:nvPr/>
        </p:nvCxnSpPr>
        <p:spPr bwMode="auto">
          <a:xfrm>
            <a:off x="481239" y="5436836"/>
            <a:ext cx="42213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9" name="TextBox 20"/>
          <p:cNvSpPr txBox="1">
            <a:spLocks noChangeArrowheads="1"/>
          </p:cNvSpPr>
          <p:nvPr/>
        </p:nvSpPr>
        <p:spPr bwMode="auto">
          <a:xfrm>
            <a:off x="2496939" y="5590029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0969" y="362407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java.lang.Runnable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Will run once regardless </a:t>
            </a:r>
            <a:r>
              <a:rPr lang="en-US" dirty="0" err="1">
                <a:solidFill>
                  <a:schemeClr val="tx1"/>
                </a:solidFill>
              </a:rPr>
              <a:t>vUser</a:t>
            </a:r>
            <a:r>
              <a:rPr lang="en-US" dirty="0">
                <a:solidFill>
                  <a:schemeClr val="tx1"/>
                </a:solidFill>
              </a:rPr>
              <a:t>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aware about Data Sources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103240" y="3681784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43808" y="3681784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8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2674557" y="3879428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886115" y="4675494"/>
            <a:ext cx="116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vUser2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086389" y="4675494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826957" y="4675494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8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2657706" y="4873138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Box 28"/>
          <p:cNvSpPr txBox="1">
            <a:spLocks noChangeArrowheads="1"/>
          </p:cNvSpPr>
          <p:nvPr/>
        </p:nvSpPr>
        <p:spPr bwMode="auto">
          <a:xfrm>
            <a:off x="849239" y="3650679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vUser1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8"/>
          <p:cNvCxnSpPr>
            <a:cxnSpLocks noChangeShapeType="1"/>
            <a:stCxn id="22" idx="3"/>
            <a:endCxn id="19" idx="1"/>
          </p:cNvCxnSpPr>
          <p:nvPr/>
        </p:nvCxnSpPr>
        <p:spPr bwMode="auto">
          <a:xfrm>
            <a:off x="3473144" y="3879428"/>
            <a:ext cx="438350" cy="4822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911494" y="4164022"/>
            <a:ext cx="629336" cy="395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After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8"/>
          <p:cNvCxnSpPr>
            <a:cxnSpLocks noChangeShapeType="1"/>
            <a:stCxn id="29" idx="3"/>
            <a:endCxn id="19" idx="1"/>
          </p:cNvCxnSpPr>
          <p:nvPr/>
        </p:nvCxnSpPr>
        <p:spPr bwMode="auto">
          <a:xfrm flipV="1">
            <a:off x="3456293" y="4361666"/>
            <a:ext cx="455201" cy="51147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56"/>
          <p:cNvCxnSpPr>
            <a:cxnSpLocks noChangeShapeType="1"/>
          </p:cNvCxnSpPr>
          <p:nvPr/>
        </p:nvCxnSpPr>
        <p:spPr bwMode="auto">
          <a:xfrm flipH="1">
            <a:off x="2973083" y="3716099"/>
            <a:ext cx="366605" cy="37394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none"/>
          </a:ln>
        </p:spPr>
      </p:cxnSp>
      <p:cxnSp>
        <p:nvCxnSpPr>
          <p:cNvPr id="32" name="Straight Arrow Connector 56"/>
          <p:cNvCxnSpPr>
            <a:cxnSpLocks noChangeShapeType="1"/>
          </p:cNvCxnSpPr>
          <p:nvPr/>
        </p:nvCxnSpPr>
        <p:spPr bwMode="auto">
          <a:xfrm flipH="1" flipV="1">
            <a:off x="2951607" y="3698768"/>
            <a:ext cx="366604" cy="37394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none"/>
          </a:ln>
        </p:spPr>
      </p:cxnSp>
      <p:cxnSp>
        <p:nvCxnSpPr>
          <p:cNvPr id="33" name="Straight Arrow Connector 56"/>
          <p:cNvCxnSpPr>
            <a:cxnSpLocks noChangeShapeType="1"/>
          </p:cNvCxnSpPr>
          <p:nvPr/>
        </p:nvCxnSpPr>
        <p:spPr bwMode="auto">
          <a:xfrm flipH="1">
            <a:off x="2952487" y="4699134"/>
            <a:ext cx="366605" cy="37394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none"/>
          </a:ln>
        </p:spPr>
      </p:cxnSp>
      <p:cxnSp>
        <p:nvCxnSpPr>
          <p:cNvPr id="34" name="Straight Arrow Connector 56"/>
          <p:cNvCxnSpPr>
            <a:cxnSpLocks noChangeShapeType="1"/>
          </p:cNvCxnSpPr>
          <p:nvPr/>
        </p:nvCxnSpPr>
        <p:spPr bwMode="auto">
          <a:xfrm flipH="1" flipV="1">
            <a:off x="2931011" y="4681803"/>
            <a:ext cx="366604" cy="37394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none"/>
          </a:ln>
        </p:spPr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6622" y="1226758"/>
            <a:ext cx="787908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flow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"flow1"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"TS1"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"TS2"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afterFlow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new 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Runnable() {</a:t>
            </a:r>
            <a:r>
              <a:rPr kumimoji="0" lang="en-GB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Droid Sans" charset="0"/>
              </a:rPr>
              <a:t>/*...*/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})</a:t>
            </a:r>
            <a:endParaRPr kumimoji="0" lang="en-GB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Droid Sans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940152" y="2154909"/>
            <a:ext cx="629336" cy="395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After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092280" y="1841172"/>
            <a:ext cx="462897" cy="3080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TS2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7092280" y="1556792"/>
            <a:ext cx="462897" cy="29436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TS1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56"/>
          <p:cNvCxnSpPr>
            <a:cxnSpLocks noChangeShapeType="1"/>
          </p:cNvCxnSpPr>
          <p:nvPr/>
        </p:nvCxnSpPr>
        <p:spPr bwMode="auto">
          <a:xfrm flipH="1" flipV="1">
            <a:off x="6341468" y="2580998"/>
            <a:ext cx="750812" cy="71965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38" name="Flowchart: Alternate Process 37"/>
          <p:cNvSpPr/>
          <p:nvPr/>
        </p:nvSpPr>
        <p:spPr bwMode="auto">
          <a:xfrm>
            <a:off x="78095" y="4178033"/>
            <a:ext cx="929813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“flow1”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cxnSpLocks/>
            <a:stCxn id="38" idx="3"/>
            <a:endCxn id="21" idx="1"/>
          </p:cNvCxnSpPr>
          <p:nvPr/>
        </p:nvCxnSpPr>
        <p:spPr bwMode="auto">
          <a:xfrm flipV="1">
            <a:off x="1007908" y="3879428"/>
            <a:ext cx="1095332" cy="5038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cxnSpLocks/>
            <a:stCxn id="38" idx="3"/>
            <a:endCxn id="24" idx="3"/>
          </p:cNvCxnSpPr>
          <p:nvPr/>
        </p:nvCxnSpPr>
        <p:spPr bwMode="auto">
          <a:xfrm>
            <a:off x="1007908" y="4383275"/>
            <a:ext cx="1038669" cy="523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569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r>
              <a:rPr lang="en-IE" sz="1800" dirty="0"/>
              <a:t>Test Context</a:t>
            </a:r>
          </a:p>
          <a:p>
            <a:pPr lvl="1"/>
            <a:endParaRPr lang="en-IE" sz="1600" dirty="0"/>
          </a:p>
          <a:p>
            <a:pPr lvl="1"/>
            <a:endParaRPr lang="en-IE" sz="1600" dirty="0"/>
          </a:p>
          <a:p>
            <a:pPr lvl="1"/>
            <a:r>
              <a:rPr lang="en-IE" sz="1600" dirty="0"/>
              <a:t>Contains objects specific to current </a:t>
            </a:r>
            <a:r>
              <a:rPr lang="en-IE" sz="1600" i="1" dirty="0" err="1"/>
              <a:t>vUser</a:t>
            </a:r>
            <a:endParaRPr lang="en-IE" sz="1600" i="1" dirty="0"/>
          </a:p>
          <a:p>
            <a:pPr lvl="2"/>
            <a:r>
              <a:rPr lang="en-IE" sz="1600" dirty="0"/>
              <a:t>Example: </a:t>
            </a:r>
            <a:r>
              <a:rPr lang="en-IE" sz="1600" dirty="0" err="1"/>
              <a:t>HttpTool</a:t>
            </a:r>
            <a:r>
              <a:rPr lang="en-IE" sz="1600" dirty="0"/>
              <a:t> with authorisation cookies</a:t>
            </a:r>
            <a:endParaRPr lang="en-IE" sz="1600" i="1" dirty="0"/>
          </a:p>
          <a:p>
            <a:r>
              <a:rPr lang="en-US" sz="1800" dirty="0"/>
              <a:t>Data Source</a:t>
            </a:r>
            <a:endParaRPr lang="en-US" sz="1400" dirty="0"/>
          </a:p>
          <a:p>
            <a:pPr lvl="1"/>
            <a:r>
              <a:rPr lang="en-US" sz="1600" dirty="0"/>
              <a:t>Objects shared between all </a:t>
            </a:r>
            <a:r>
              <a:rPr lang="en-US" sz="1600" dirty="0" err="1"/>
              <a:t>vUsers</a:t>
            </a:r>
            <a:endParaRPr lang="en-US" sz="1600" dirty="0"/>
          </a:p>
          <a:p>
            <a:pPr lvl="2"/>
            <a:r>
              <a:rPr lang="en-US" sz="1600" dirty="0"/>
              <a:t>Example: Created Node</a:t>
            </a:r>
          </a:p>
          <a:p>
            <a:r>
              <a:rPr lang="en-US" sz="1800" dirty="0">
                <a:solidFill>
                  <a:srgbClr val="C00000"/>
                </a:solidFill>
              </a:rPr>
              <a:t>Deprecated</a:t>
            </a:r>
          </a:p>
          <a:p>
            <a:pPr lvl="1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Between </a:t>
            </a:r>
            <a:r>
              <a:rPr 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vUser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55600" lvl="1" indent="0">
              <a:buNone/>
            </a:pP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Between all </a:t>
            </a:r>
            <a:r>
              <a:rPr 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vUsers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Passing values between Test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5280" y="5445224"/>
            <a:ext cx="396044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testContext.dataSource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“nodes"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addRecord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“id"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“123"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“type"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5280" y="4751150"/>
            <a:ext cx="6336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testContext.setAttribute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userSpecific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tool);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2204864"/>
            <a:ext cx="29883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@Inject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Recommended</a:t>
            </a:r>
            <a:endParaRPr lang="en-US" dirty="0"/>
          </a:p>
          <a:p>
            <a:r>
              <a:rPr lang="en-IE" dirty="0"/>
              <a:t>As Java method Test Step can return value</a:t>
            </a:r>
          </a:p>
          <a:p>
            <a:r>
              <a:rPr lang="en-IE" dirty="0"/>
              <a:t>Test Step result could be passed as parameter to sequential Test Step in same flow by same </a:t>
            </a:r>
            <a:r>
              <a:rPr lang="en-IE" dirty="0" err="1"/>
              <a:t>vUser</a:t>
            </a:r>
            <a:endParaRPr lang="en-IE" dirty="0"/>
          </a:p>
          <a:p>
            <a:r>
              <a:rPr lang="en-IE" dirty="0"/>
              <a:t>Test Step result could be collected to Data Source and shared in scope of all scenario</a:t>
            </a:r>
          </a:p>
          <a:p>
            <a:r>
              <a:rPr lang="en-IE" dirty="0">
                <a:hlinkClick r:id="rId2"/>
              </a:rPr>
              <a:t>More Info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Passing values between Test Steps</a:t>
            </a:r>
          </a:p>
        </p:txBody>
      </p:sp>
    </p:spTree>
    <p:extLst>
      <p:ext uri="{BB962C8B-B14F-4D97-AF65-F5344CB8AC3E}">
        <p14:creationId xmlns:p14="http://schemas.microsoft.com/office/powerpoint/2010/main" val="191708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Passing values example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3701" y="2492896"/>
            <a:ext cx="835501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"scenario"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)​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addFlow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(​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"flow1"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THE_TEST_STEP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collectResultToDatasource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NEXT_TEST_STEP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withParameter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    		  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TestScenarios.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fromTestStepResult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THE_TEST_STEP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addFlow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(​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"flow2"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NEW_TEST_STEP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withDataSources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2040" y="165435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Create Data Source and collect all results from Test Steps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207" y="556586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User Data Source Created in previous flow</a:t>
            </a:r>
          </a:p>
        </p:txBody>
      </p:sp>
      <p:cxnSp>
        <p:nvCxnSpPr>
          <p:cNvPr id="9" name="Straight Arrow Connector 56"/>
          <p:cNvCxnSpPr>
            <a:cxnSpLocks noChangeShapeType="1"/>
          </p:cNvCxnSpPr>
          <p:nvPr/>
        </p:nvCxnSpPr>
        <p:spPr bwMode="auto">
          <a:xfrm flipH="1">
            <a:off x="5652120" y="2375600"/>
            <a:ext cx="1368152" cy="99475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cxnSp>
        <p:nvCxnSpPr>
          <p:cNvPr id="12" name="Straight Arrow Connector 56"/>
          <p:cNvCxnSpPr>
            <a:cxnSpLocks noChangeShapeType="1"/>
          </p:cNvCxnSpPr>
          <p:nvPr/>
        </p:nvCxnSpPr>
        <p:spPr bwMode="auto">
          <a:xfrm flipH="1" flipV="1">
            <a:off x="4968816" y="4810723"/>
            <a:ext cx="750812" cy="71965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16" name="Arrow: Curved Left 15"/>
          <p:cNvSpPr/>
          <p:nvPr/>
        </p:nvSpPr>
        <p:spPr bwMode="auto">
          <a:xfrm>
            <a:off x="7038020" y="3113211"/>
            <a:ext cx="360040" cy="850841"/>
          </a:xfrm>
          <a:prstGeom prst="curvedLeft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15808" y="3123838"/>
            <a:ext cx="1188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Result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IE" dirty="0">
                <a:solidFill>
                  <a:schemeClr val="tx1"/>
                </a:solidFill>
              </a:rPr>
              <a:t>assed</a:t>
            </a:r>
          </a:p>
        </p:txBody>
      </p:sp>
    </p:spTree>
    <p:extLst>
      <p:ext uri="{BB962C8B-B14F-4D97-AF65-F5344CB8AC3E}">
        <p14:creationId xmlns:p14="http://schemas.microsoft.com/office/powerpoint/2010/main" val="4165431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altLang="en-US" sz="5400">
                <a:latin typeface="Ericsson Capital TT" panose="02000503000000020004" pitchFamily="2" charset="0"/>
              </a:rPr>
              <a:t>workshop format</a:t>
            </a:r>
            <a:br>
              <a:rPr lang="en-IE" altLang="en-US" sz="5400">
                <a:latin typeface="Ericsson Capital TT" panose="02000503000000020004" pitchFamily="2" charset="0"/>
              </a:rPr>
            </a:br>
            <a:endParaRPr lang="en-US" altLang="en-US" sz="440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8329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396875" y="1557338"/>
            <a:ext cx="8351838" cy="4535487"/>
          </a:xfrm>
        </p:spPr>
        <p:txBody>
          <a:bodyPr/>
          <a:lstStyle/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 err="1"/>
              <a:t>Koan</a:t>
            </a:r>
            <a:r>
              <a:rPr lang="en-US" altLang="en-US" sz="2800" dirty="0"/>
              <a:t> = @Test + placeholders + </a:t>
            </a:r>
            <a:r>
              <a:rPr lang="en-US" altLang="en-US" sz="2800" dirty="0" err="1"/>
              <a:t>AssertJ</a:t>
            </a:r>
            <a:endParaRPr lang="en-US" altLang="en-US" sz="2800" dirty="0"/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Objective is to make all tests pass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Fill in the placeholder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TIP</a:t>
            </a:r>
            <a:r>
              <a:rPr lang="en-US" altLang="en-US" sz="2800" dirty="0"/>
              <a:t> Recommended way is to run Test from IDE (using </a:t>
            </a:r>
            <a:r>
              <a:rPr lang="en-US" altLang="en-US" sz="2800" dirty="0" err="1"/>
              <a:t>mvn</a:t>
            </a:r>
            <a:r>
              <a:rPr lang="en-US" altLang="en-US" sz="2800" dirty="0"/>
              <a:t> will slow down process)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TIP </a:t>
            </a:r>
            <a:r>
              <a:rPr lang="en-US" altLang="en-US" sz="2800" dirty="0"/>
              <a:t>Read all code in class is recommended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TIP </a:t>
            </a:r>
            <a:r>
              <a:rPr lang="en-US" altLang="en-US" sz="2800" dirty="0"/>
              <a:t>Looking in assertions first is recommended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TIP</a:t>
            </a:r>
            <a:r>
              <a:rPr lang="en-US" altLang="en-US" sz="2800" dirty="0"/>
              <a:t> Look in </a:t>
            </a:r>
            <a:r>
              <a:rPr lang="en-US" altLang="en-US" sz="2800" dirty="0" err="1"/>
              <a:t>JavaDocs</a:t>
            </a:r>
            <a:r>
              <a:rPr lang="en-US" altLang="en-US" sz="2800" dirty="0"/>
              <a:t> &amp; Comments</a:t>
            </a:r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>
                <a:latin typeface="Ericsson Capital TT" panose="02000503000000020004" pitchFamily="2" charset="0"/>
              </a:rPr>
              <a:t>Meet excerise</a:t>
            </a:r>
          </a:p>
        </p:txBody>
      </p:sp>
    </p:spTree>
    <p:extLst>
      <p:ext uri="{BB962C8B-B14F-4D97-AF65-F5344CB8AC3E}">
        <p14:creationId xmlns:p14="http://schemas.microsoft.com/office/powerpoint/2010/main" val="3490537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396875" y="1557338"/>
            <a:ext cx="8351838" cy="4535487"/>
          </a:xfrm>
        </p:spPr>
        <p:txBody>
          <a:bodyPr/>
          <a:lstStyle/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___.&lt;Class&gt;___() </a:t>
            </a:r>
            <a:r>
              <a:rPr lang="en-US" altLang="en-US" sz="2800" dirty="0"/>
              <a:t>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//.___()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Replace it with code to pass the test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Can be replaced by:</a:t>
            </a:r>
          </a:p>
          <a:p>
            <a:pPr marL="534988" lvl="2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Method call</a:t>
            </a:r>
          </a:p>
          <a:p>
            <a:pPr marL="534988" lvl="2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Argument</a:t>
            </a:r>
          </a:p>
          <a:p>
            <a:pPr marL="534988" lvl="2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Multiple arguments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IE" sz="2800" dirty="0">
                <a:solidFill>
                  <a:srgbClr val="C00000"/>
                </a:solidFill>
                <a:highlight>
                  <a:srgbClr val="FFCC6E"/>
                </a:highlight>
              </a:rPr>
              <a:t> ! 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You don’t need do any other changes in code to make test pass</a:t>
            </a:r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>
                <a:latin typeface="Ericsson Capital TT" panose="02000503000000020004" pitchFamily="2" charset="0"/>
              </a:rPr>
              <a:t>Meet PLACEHOLDER</a:t>
            </a:r>
          </a:p>
        </p:txBody>
      </p:sp>
    </p:spTree>
    <p:extLst>
      <p:ext uri="{BB962C8B-B14F-4D97-AF65-F5344CB8AC3E}">
        <p14:creationId xmlns:p14="http://schemas.microsoft.com/office/powerpoint/2010/main" val="5136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TAF Scenario is advanced way to define and schedule test execution.</a:t>
            </a:r>
          </a:p>
          <a:p>
            <a:pPr marL="0" indent="0">
              <a:buNone/>
            </a:pPr>
            <a:endParaRPr lang="en-IE" dirty="0"/>
          </a:p>
          <a:p>
            <a:r>
              <a:rPr lang="en-US" dirty="0"/>
              <a:t>Composing Test Flow from reusable components</a:t>
            </a:r>
            <a:endParaRPr lang="en-IE" dirty="0"/>
          </a:p>
          <a:p>
            <a:r>
              <a:rPr lang="en-IE" dirty="0">
                <a:hlinkClick r:id="rId3"/>
              </a:rPr>
              <a:t>Executing tests in parallel</a:t>
            </a:r>
            <a:endParaRPr lang="en-IE" dirty="0"/>
          </a:p>
          <a:p>
            <a:r>
              <a:rPr lang="en-IE" dirty="0"/>
              <a:t>Repeating same test code with different </a:t>
            </a:r>
            <a:r>
              <a:rPr lang="en-IE" dirty="0">
                <a:hlinkClick r:id="rId4"/>
              </a:rPr>
              <a:t>input data </a:t>
            </a:r>
            <a:r>
              <a:rPr lang="en-IE" dirty="0"/>
              <a:t>(Data Driven testing)</a:t>
            </a:r>
          </a:p>
          <a:p>
            <a:r>
              <a:rPr lang="en-IE" dirty="0"/>
              <a:t>Simulating </a:t>
            </a:r>
            <a:r>
              <a:rPr lang="en-IE" dirty="0">
                <a:hlinkClick r:id="rId5"/>
              </a:rPr>
              <a:t>real-time events </a:t>
            </a:r>
            <a:r>
              <a:rPr lang="en-IE" dirty="0"/>
              <a:t>combining multiple flows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TAF Scenario</a:t>
            </a:r>
          </a:p>
        </p:txBody>
      </p:sp>
    </p:spTree>
    <p:extLst>
      <p:ext uri="{BB962C8B-B14F-4D97-AF65-F5344CB8AC3E}">
        <p14:creationId xmlns:p14="http://schemas.microsoft.com/office/powerpoint/2010/main" val="861375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396875" y="1557338"/>
            <a:ext cx="8351838" cy="4535487"/>
          </a:xfrm>
        </p:spPr>
        <p:txBody>
          <a:bodyPr/>
          <a:lstStyle/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Allows you to see how your modifications affect Test Step execution order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SUTSimulation.getExecutionOrder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I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[“PERFORM_ACTION_ON_NODE (SGSN-14B)”, “PERFORM_ACTION_ON_NODE (LTE01ERB)”, “PERFORM_ACTION_ON_NODE (LTE08dg2)”]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</a:rPr>
              <a:t>TIP</a:t>
            </a:r>
            <a:r>
              <a:rPr lang="en-US" altLang="en-US" sz="2400" dirty="0"/>
              <a:t> stack gives immediate feedback, so experiment with scenario and run it to get results as much as possible.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>
                <a:latin typeface="Ericsson Capital TT" panose="02000503000000020004" pitchFamily="2" charset="0"/>
              </a:rPr>
              <a:t>Meet stack</a:t>
            </a:r>
          </a:p>
        </p:txBody>
      </p:sp>
    </p:spTree>
    <p:extLst>
      <p:ext uri="{BB962C8B-B14F-4D97-AF65-F5344CB8AC3E}">
        <p14:creationId xmlns:p14="http://schemas.microsoft.com/office/powerpoint/2010/main" val="2440474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396875" y="1557338"/>
            <a:ext cx="8351838" cy="4535487"/>
          </a:xfrm>
        </p:spPr>
        <p:txBody>
          <a:bodyPr/>
          <a:lstStyle/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400" dirty="0">
                <a:cs typeface="Courier New" panose="02070309020205020404" pitchFamily="49" charset="0"/>
              </a:rPr>
              <a:t>Search for Scenario Workshop in </a:t>
            </a:r>
            <a:r>
              <a:rPr lang="en-US" altLang="en-US" sz="2400" dirty="0">
                <a:cs typeface="Courier New" panose="02070309020205020404" pitchFamily="49" charset="0"/>
                <a:hlinkClick r:id="rId3"/>
              </a:rPr>
              <a:t>Confluence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ssh://</a:t>
            </a:r>
            <a:r>
              <a:rPr lang="en-US" alt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&lt;user&gt;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@gerrit.ericsson.se:29418/OSS/com.ericsson.cifwk/ERICtaf_koans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Import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taf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-scenario-workshop/pom.xml </a:t>
            </a:r>
            <a:r>
              <a:rPr lang="en-US" altLang="en-US" sz="2800" dirty="0">
                <a:cs typeface="Courier New" panose="02070309020205020404" pitchFamily="49" charset="0"/>
              </a:rPr>
              <a:t>into IDE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IE" sz="2800" dirty="0">
                <a:solidFill>
                  <a:srgbClr val="C00000"/>
                </a:solidFill>
                <a:highlight>
                  <a:srgbClr val="FFCC6E"/>
                </a:highlight>
              </a:rPr>
              <a:t>!</a:t>
            </a: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highlight>
                  <a:srgbClr val="FFCC6E"/>
                </a:highlight>
              </a:rPr>
              <a:t> </a:t>
            </a:r>
            <a:r>
              <a:rPr lang="en-US" altLang="en-US" sz="2800" dirty="0">
                <a:highlight>
                  <a:srgbClr val="FFCC6E"/>
                </a:highlight>
              </a:rPr>
              <a:t>There are multiples projects in </a:t>
            </a:r>
            <a:r>
              <a:rPr lang="en-US" altLang="en-US" sz="2800" dirty="0" err="1">
                <a:highlight>
                  <a:srgbClr val="FFCC6E"/>
                </a:highlight>
              </a:rPr>
              <a:t>ERICtaf_koans</a:t>
            </a:r>
            <a:r>
              <a:rPr lang="en-US" altLang="en-US" sz="2800" dirty="0">
                <a:highlight>
                  <a:srgbClr val="FFCC6E"/>
                </a:highlight>
              </a:rPr>
              <a:t>. For this workshop you only need </a:t>
            </a:r>
            <a:r>
              <a:rPr lang="en-US" altLang="en-US" sz="2800" dirty="0" err="1">
                <a:highlight>
                  <a:srgbClr val="FFCC6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taf</a:t>
            </a:r>
            <a:r>
              <a:rPr lang="en-US" altLang="en-US" sz="2800" dirty="0">
                <a:highlight>
                  <a:srgbClr val="FFCC6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-scenario-workshop</a:t>
            </a:r>
            <a:endParaRPr lang="en-US" altLang="en-US" sz="2800" dirty="0">
              <a:highlight>
                <a:srgbClr val="FFCC6E"/>
              </a:highlight>
            </a:endParaRPr>
          </a:p>
          <a:p>
            <a:pPr marL="0" lvl="1" indent="0">
              <a:buClr>
                <a:srgbClr val="00A9D4"/>
              </a:buClr>
              <a:buNone/>
            </a:pPr>
            <a:endParaRPr lang="en-US" altLang="en-US" sz="2800" dirty="0"/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>
                <a:latin typeface="Ericsson Capital TT" panose="02000503000000020004" pitchFamily="2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281448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96875" y="1124744"/>
            <a:ext cx="8351838" cy="4968081"/>
          </a:xfrm>
        </p:spPr>
        <p:txBody>
          <a:bodyPr/>
          <a:lstStyle/>
          <a:p>
            <a:r>
              <a:rPr lang="en-IE" sz="1800" dirty="0"/>
              <a:t>9:30-10:15 - Intro presentation</a:t>
            </a:r>
          </a:p>
          <a:p>
            <a:pPr lvl="1"/>
            <a:r>
              <a:rPr lang="en-IE" sz="1800" dirty="0"/>
              <a:t>What is TAF Scenario</a:t>
            </a:r>
          </a:p>
          <a:p>
            <a:pPr lvl="1"/>
            <a:r>
              <a:rPr lang="en-IE" sz="1800" dirty="0"/>
              <a:t>Scenario Building blocks</a:t>
            </a:r>
          </a:p>
          <a:p>
            <a:pPr lvl="1"/>
            <a:r>
              <a:rPr lang="en-IE" sz="1800" dirty="0"/>
              <a:t>Flow of scenario - Data Sources/</a:t>
            </a:r>
            <a:r>
              <a:rPr lang="en-IE" sz="1800" dirty="0" err="1"/>
              <a:t>vUsers</a:t>
            </a:r>
            <a:r>
              <a:rPr lang="en-IE" sz="1800" dirty="0"/>
              <a:t>/</a:t>
            </a:r>
            <a:r>
              <a:rPr lang="en-IE" sz="1800" dirty="0" err="1"/>
              <a:t>cleanup</a:t>
            </a:r>
            <a:endParaRPr lang="en-IE" sz="1800" dirty="0"/>
          </a:p>
          <a:p>
            <a:r>
              <a:rPr lang="en-IE" sz="1800" dirty="0"/>
              <a:t>10:15-11:15 (or earlier) - Practical Exercises and Q&amp;A</a:t>
            </a:r>
          </a:p>
          <a:p>
            <a:r>
              <a:rPr lang="en-IE" sz="1800" dirty="0"/>
              <a:t>11:15-11:30 - Break</a:t>
            </a:r>
          </a:p>
          <a:p>
            <a:r>
              <a:rPr lang="en-IE" sz="1800" dirty="0"/>
              <a:t>11:30-12:00 - Advanced usage</a:t>
            </a:r>
          </a:p>
          <a:p>
            <a:pPr lvl="1"/>
            <a:r>
              <a:rPr lang="en-IE" sz="1800" dirty="0" err="1"/>
              <a:t>Subflows</a:t>
            </a:r>
            <a:r>
              <a:rPr lang="en-IE" sz="1800" dirty="0"/>
              <a:t>/Splits</a:t>
            </a:r>
          </a:p>
          <a:p>
            <a:pPr lvl="1"/>
            <a:r>
              <a:rPr lang="en-IE" sz="1800" dirty="0"/>
              <a:t>Combining Data Sources</a:t>
            </a:r>
          </a:p>
          <a:p>
            <a:pPr lvl="1"/>
            <a:r>
              <a:rPr lang="en-IE" sz="1800" dirty="0"/>
              <a:t>Shared Data Sources</a:t>
            </a:r>
          </a:p>
          <a:p>
            <a:r>
              <a:rPr lang="en-IE" sz="1800" dirty="0"/>
              <a:t>212:00-13:00 - Practical Exercises and Q&amp;A</a:t>
            </a:r>
          </a:p>
          <a:p>
            <a:r>
              <a:rPr lang="en-IE" sz="1800" dirty="0"/>
              <a:t>13:00-14:00 - Lunch break</a:t>
            </a:r>
          </a:p>
          <a:p>
            <a:r>
              <a:rPr lang="en-IE" sz="1800" dirty="0"/>
              <a:t>14:00-14:30 - Wrap up</a:t>
            </a:r>
          </a:p>
          <a:p>
            <a:endParaRPr lang="en-IE" sz="1800" dirty="0"/>
          </a:p>
          <a:p>
            <a:r>
              <a:rPr lang="en-IE" sz="1800" b="1" dirty="0"/>
              <a:t>Thursday 10 Nov </a:t>
            </a:r>
            <a:r>
              <a:rPr lang="en-IE" sz="1800" dirty="0"/>
              <a:t>14:00-16:00 - Follow up</a:t>
            </a:r>
          </a:p>
          <a:p>
            <a:pPr marL="0" indent="0">
              <a:buNone/>
            </a:pPr>
            <a:endParaRPr lang="en-IE" sz="1800" dirty="0"/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>
                <a:latin typeface="Ericsson Capital TT" panose="02000503000000020004" pitchFamily="2" charset="0"/>
              </a:rPr>
              <a:t>Agenda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0602" y="2564904"/>
            <a:ext cx="286196" cy="0"/>
          </a:xfrm>
          <a:prstGeom prst="straightConnector1">
            <a:avLst/>
          </a:prstGeom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612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_Introduction.java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4840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altLang="en-US" sz="5400" dirty="0">
                <a:latin typeface="Ericsson Capital TT" panose="02000503000000020004" pitchFamily="2" charset="0"/>
              </a:rPr>
              <a:t>Part 2: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r>
              <a:rPr lang="en-IE" altLang="en-US" sz="5400" dirty="0">
                <a:latin typeface="Ericsson Capital TT" panose="02000503000000020004" pitchFamily="2" charset="0"/>
              </a:rPr>
              <a:t>Advanced usage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317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subflow</a:t>
            </a:r>
            <a:endParaRPr lang="en-IE" dirty="0"/>
          </a:p>
        </p:txBody>
      </p:sp>
      <p:cxnSp>
        <p:nvCxnSpPr>
          <p:cNvPr id="115" name="Straight Arrow Connector 18"/>
          <p:cNvCxnSpPr>
            <a:cxnSpLocks noChangeShapeType="1"/>
          </p:cNvCxnSpPr>
          <p:nvPr/>
        </p:nvCxnSpPr>
        <p:spPr bwMode="auto">
          <a:xfrm>
            <a:off x="590254" y="5609505"/>
            <a:ext cx="42213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9" name="TextBox 20"/>
          <p:cNvSpPr txBox="1">
            <a:spLocks noChangeArrowheads="1"/>
          </p:cNvSpPr>
          <p:nvPr/>
        </p:nvSpPr>
        <p:spPr bwMode="auto">
          <a:xfrm>
            <a:off x="2605954" y="5762698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1615" y="3511898"/>
            <a:ext cx="4536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Mechanism to execute Flow inside another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Runs with same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vUser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as main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Flexibility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253545" y="4444804"/>
            <a:ext cx="965699" cy="386523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TS0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414440" y="4436039"/>
            <a:ext cx="902160" cy="395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8"/>
          <p:cNvCxnSpPr>
            <a:cxnSpLocks noChangeShapeType="1"/>
            <a:stCxn id="21" idx="3"/>
            <a:endCxn id="22" idx="1"/>
          </p:cNvCxnSpPr>
          <p:nvPr/>
        </p:nvCxnSpPr>
        <p:spPr bwMode="auto">
          <a:xfrm flipV="1">
            <a:off x="2219244" y="4633683"/>
            <a:ext cx="195196" cy="43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511796" y="4436039"/>
            <a:ext cx="1008112" cy="3952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8"/>
          <p:cNvCxnSpPr>
            <a:cxnSpLocks noChangeShapeType="1"/>
            <a:stCxn id="22" idx="3"/>
            <a:endCxn id="29" idx="1"/>
          </p:cNvCxnSpPr>
          <p:nvPr/>
        </p:nvCxnSpPr>
        <p:spPr bwMode="auto">
          <a:xfrm>
            <a:off x="3316600" y="4633683"/>
            <a:ext cx="19519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Box 28"/>
          <p:cNvSpPr txBox="1">
            <a:spLocks noChangeArrowheads="1"/>
          </p:cNvSpPr>
          <p:nvPr/>
        </p:nvSpPr>
        <p:spPr bwMode="auto">
          <a:xfrm>
            <a:off x="156189" y="4429097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vUser1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588224" y="2839240"/>
            <a:ext cx="462897" cy="308034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TS4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588224" y="2554860"/>
            <a:ext cx="462897" cy="29436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TS3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23528" y="1135133"/>
            <a:ext cx="761234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scenario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"scenario"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"flow"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Clr>
                <a:srgbClr val="000000"/>
              </a:buClr>
              <a:buSzPct val="100000"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.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addTestStep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8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annotatedMethod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altLang="en-US" sz="18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alt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"TS1"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ubFlow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flows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.getSubFlow1())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ubFlow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flows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.getSubFlow2())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.build()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927683" y="1994927"/>
            <a:ext cx="462897" cy="29436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TS0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6464786" y="2289295"/>
            <a:ext cx="462897" cy="294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TS1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464787" y="2554860"/>
            <a:ext cx="462897" cy="29436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TS2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3767" y="4775839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flow       subFlow1   subFlow2</a:t>
            </a:r>
            <a:endParaRPr lang="en-IE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56"/>
          <p:cNvCxnSpPr>
            <a:cxnSpLocks noChangeShapeType="1"/>
          </p:cNvCxnSpPr>
          <p:nvPr/>
        </p:nvCxnSpPr>
        <p:spPr bwMode="auto">
          <a:xfrm>
            <a:off x="890000" y="2554860"/>
            <a:ext cx="987534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445168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  <a:endParaRPr lang="en-IE" dirty="0"/>
          </a:p>
        </p:txBody>
      </p:sp>
      <p:cxnSp>
        <p:nvCxnSpPr>
          <p:cNvPr id="115" name="Straight Arrow Connector 18"/>
          <p:cNvCxnSpPr>
            <a:cxnSpLocks noChangeShapeType="1"/>
          </p:cNvCxnSpPr>
          <p:nvPr/>
        </p:nvCxnSpPr>
        <p:spPr bwMode="auto">
          <a:xfrm>
            <a:off x="590254" y="5609505"/>
            <a:ext cx="42213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9" name="TextBox 20"/>
          <p:cNvSpPr txBox="1">
            <a:spLocks noChangeArrowheads="1"/>
          </p:cNvSpPr>
          <p:nvPr/>
        </p:nvSpPr>
        <p:spPr bwMode="auto">
          <a:xfrm>
            <a:off x="2605954" y="5762698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27984" y="3532451"/>
            <a:ext cx="49555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4"/>
              </a:rPr>
              <a:t>Split</a:t>
            </a:r>
            <a:r>
              <a:rPr lang="en-US" dirty="0">
                <a:solidFill>
                  <a:schemeClr val="tx1"/>
                </a:solidFill>
              </a:rPr>
              <a:t> – run </a:t>
            </a:r>
            <a:r>
              <a:rPr lang="en-US" i="1" dirty="0">
                <a:solidFill>
                  <a:schemeClr val="tx1"/>
                </a:solidFill>
              </a:rPr>
              <a:t>different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SubFlows</a:t>
            </a:r>
            <a:r>
              <a:rPr lang="en-US" dirty="0">
                <a:solidFill>
                  <a:schemeClr val="tx1"/>
                </a:solidFill>
              </a:rPr>
              <a:t>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C00000"/>
                </a:solidFill>
                <a:highlight>
                  <a:srgbClr val="FFCC6E"/>
                </a:highlight>
              </a:rPr>
              <a:t> !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SubFlows</a:t>
            </a:r>
            <a:r>
              <a:rPr lang="en-US" dirty="0">
                <a:solidFill>
                  <a:schemeClr val="tx1"/>
                </a:solidFill>
              </a:rPr>
              <a:t> will run with </a:t>
            </a:r>
            <a:r>
              <a:rPr lang="en-US" i="1" dirty="0">
                <a:solidFill>
                  <a:schemeClr val="tx1"/>
                </a:solidFill>
              </a:rPr>
              <a:t>different </a:t>
            </a:r>
            <a:r>
              <a:rPr lang="en-US" i="1" dirty="0" err="1">
                <a:solidFill>
                  <a:schemeClr val="tx1"/>
                </a:solidFill>
              </a:rPr>
              <a:t>vUser</a:t>
            </a:r>
            <a:endParaRPr lang="en-US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done on scenario or flow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047852" y="3764085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88420" y="3764085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8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3619169" y="3961729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566884" y="4850311"/>
            <a:ext cx="116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vUser3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3053000" y="4896904"/>
            <a:ext cx="571317" cy="39528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TS3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793568" y="4896904"/>
            <a:ext cx="629336" cy="3952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TS4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8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3624317" y="5094548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Box 28"/>
          <p:cNvSpPr txBox="1">
            <a:spLocks noChangeArrowheads="1"/>
          </p:cNvSpPr>
          <p:nvPr/>
        </p:nvSpPr>
        <p:spPr bwMode="auto">
          <a:xfrm>
            <a:off x="539980" y="3682203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vUser2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4303" y="969398"/>
            <a:ext cx="697755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en-GB" alt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flow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"flow"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Clr>
                <a:srgbClr val="000000"/>
              </a:buClr>
              <a:buSzPct val="100000"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.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addTestStep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annotatedMethod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altLang="en-US" sz="16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"TS1"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.split(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</a:t>
            </a:r>
            <a:r>
              <a:rPr kumimoji="0" lang="en-GB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flow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"flow1"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    .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"TS1"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    .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"TS2"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)),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</a:t>
            </a:r>
            <a:r>
              <a:rPr kumimoji="0" lang="en-GB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flow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"flow2"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    .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"TS3"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        .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addTestStep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annotatedMethod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Droid Sans" charset="0"/>
              </a:rPr>
              <a:t>this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,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Droid Sans" charset="0"/>
              </a:rPr>
              <a:t>"TS4"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))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Droid Sans" charset="0"/>
              </a:rPr>
              <a:t>    )</a:t>
            </a:r>
            <a:endParaRPr kumimoji="0" lang="en-GB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Droid Sans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88224" y="2126772"/>
            <a:ext cx="462897" cy="3080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TS2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588224" y="1842392"/>
            <a:ext cx="462897" cy="29436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TS1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588224" y="2839240"/>
            <a:ext cx="462897" cy="308034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TS4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588224" y="2554860"/>
            <a:ext cx="462897" cy="29436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TS3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652120" y="1252472"/>
            <a:ext cx="462897" cy="294368"/>
          </a:xfrm>
          <a:prstGeom prst="rect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TS0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28"/>
          <p:cNvSpPr txBox="1">
            <a:spLocks noChangeArrowheads="1"/>
          </p:cNvSpPr>
          <p:nvPr/>
        </p:nvSpPr>
        <p:spPr bwMode="auto">
          <a:xfrm>
            <a:off x="539980" y="4255648"/>
            <a:ext cx="116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vUser1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118796" y="4274061"/>
            <a:ext cx="571317" cy="3952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TS0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8"/>
          <p:cNvCxnSpPr>
            <a:cxnSpLocks noChangeShapeType="1"/>
            <a:stCxn id="34" idx="3"/>
            <a:endCxn id="21" idx="1"/>
          </p:cNvCxnSpPr>
          <p:nvPr/>
        </p:nvCxnSpPr>
        <p:spPr bwMode="auto">
          <a:xfrm flipV="1">
            <a:off x="2690113" y="3961729"/>
            <a:ext cx="357739" cy="50997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7"/>
          <p:cNvCxnSpPr>
            <a:stCxn id="34" idx="3"/>
            <a:endCxn id="28" idx="1"/>
          </p:cNvCxnSpPr>
          <p:nvPr/>
        </p:nvCxnSpPr>
        <p:spPr bwMode="auto">
          <a:xfrm>
            <a:off x="2690113" y="4471705"/>
            <a:ext cx="362887" cy="6228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075822" y="46787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flow</a:t>
            </a:r>
            <a:endParaRPr lang="en-IE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8467" y="4100979"/>
            <a:ext cx="1284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subFlow1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130193" y="5217984"/>
            <a:ext cx="1284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subFlow2</a:t>
            </a:r>
            <a:endParaRPr lang="en-IE" dirty="0"/>
          </a:p>
        </p:txBody>
      </p:sp>
      <p:cxnSp>
        <p:nvCxnSpPr>
          <p:cNvPr id="39" name="Straight Arrow Connector 56"/>
          <p:cNvCxnSpPr>
            <a:cxnSpLocks noChangeShapeType="1"/>
          </p:cNvCxnSpPr>
          <p:nvPr/>
        </p:nvCxnSpPr>
        <p:spPr bwMode="auto">
          <a:xfrm flipV="1">
            <a:off x="465620" y="1758061"/>
            <a:ext cx="752398" cy="653606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6163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8" grpId="0" animBg="1"/>
      <p:bldP spid="29" grpId="0" animBg="1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altLang="en-US" sz="5400" dirty="0">
                <a:latin typeface="Ericsson Capital TT" panose="02000503000000020004" pitchFamily="2" charset="0"/>
              </a:rPr>
              <a:t>More on </a:t>
            </a:r>
            <a:r>
              <a:rPr lang="en-IE" altLang="en-US" sz="5400" dirty="0" err="1">
                <a:latin typeface="Ericsson Capital TT" panose="02000503000000020004" pitchFamily="2" charset="0"/>
              </a:rPr>
              <a:t>DAtasources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8139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3937491" y="2680240"/>
            <a:ext cx="552383" cy="10514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360102" y="2680240"/>
            <a:ext cx="552383" cy="10514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184295"/>
            <a:ext cx="7494588" cy="1085371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datasources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 bwMode="auto">
          <a:xfrm>
            <a:off x="3426301" y="2749376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996768" y="2749376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534938" y="2774528"/>
            <a:ext cx="432048" cy="43204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82485" y="2765152"/>
            <a:ext cx="432048" cy="43204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06857" y="3987954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47425" y="3987954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078174" y="4185598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0"/>
          <p:cNvCxnSpPr>
            <a:cxnSpLocks noChangeShapeType="1"/>
            <a:stCxn id="9" idx="3"/>
          </p:cNvCxnSpPr>
          <p:nvPr/>
        </p:nvCxnSpPr>
        <p:spPr bwMode="auto">
          <a:xfrm>
            <a:off x="3876761" y="4185598"/>
            <a:ext cx="216024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>
            <a:off x="1079860" y="5488552"/>
            <a:ext cx="62658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393701" y="2780928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Data Source DS1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010394" y="3987954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50962" y="3987954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8"/>
          <p:cNvCxnSpPr>
            <a:cxnSpLocks noChangeShapeType="1"/>
            <a:stCxn id="46" idx="3"/>
            <a:endCxn id="47" idx="1"/>
          </p:cNvCxnSpPr>
          <p:nvPr/>
        </p:nvCxnSpPr>
        <p:spPr bwMode="auto">
          <a:xfrm>
            <a:off x="4581711" y="4185598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Oval 57"/>
          <p:cNvSpPr/>
          <p:nvPr/>
        </p:nvSpPr>
        <p:spPr bwMode="auto">
          <a:xfrm>
            <a:off x="2576491" y="4335369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324378" y="4335369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3662053" y="5579394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3427192" y="3238520"/>
            <a:ext cx="432048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3997659" y="3238520"/>
            <a:ext cx="432048" cy="432048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0" name="TextBox 22"/>
          <p:cNvSpPr txBox="1">
            <a:spLocks noChangeArrowheads="1"/>
          </p:cNvSpPr>
          <p:nvPr/>
        </p:nvSpPr>
        <p:spPr bwMode="auto">
          <a:xfrm>
            <a:off x="394592" y="3270072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Data Source DS2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576491" y="4708034"/>
            <a:ext cx="432048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3324378" y="4714480"/>
            <a:ext cx="432048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4107199" y="4337580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4829175" y="4335369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4092785" y="4720926"/>
            <a:ext cx="432048" cy="432048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4808516" y="4708034"/>
            <a:ext cx="432048" cy="432048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232" y="1061670"/>
            <a:ext cx="8520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flow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"flow1"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.</a:t>
            </a:r>
            <a:r>
              <a:rPr lang="en-GB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addTestStep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annotatedMethod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this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"TS1"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b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.</a:t>
            </a:r>
            <a:r>
              <a:rPr lang="en-GB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addTestStep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annotatedMethod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this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"TS2"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b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.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withDataSources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8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DS1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altLang="en-US" sz="18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altLang="en-US" sz="18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DS2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IE" sz="1800" dirty="0"/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417955" y="5994262"/>
            <a:ext cx="7810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Each Test Step will repeat [Smallest Data Record count]</a:t>
            </a:r>
            <a:endParaRPr lang="en-IE" alt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2" name="Straight Arrow Connector 56"/>
          <p:cNvCxnSpPr>
            <a:cxnSpLocks noChangeShapeType="1"/>
          </p:cNvCxnSpPr>
          <p:nvPr/>
        </p:nvCxnSpPr>
        <p:spPr bwMode="auto">
          <a:xfrm flipH="1" flipV="1">
            <a:off x="6102530" y="2200821"/>
            <a:ext cx="750812" cy="71965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621893" y="1614691"/>
            <a:ext cx="462897" cy="3080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TS2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6621893" y="1330311"/>
            <a:ext cx="462897" cy="29436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TS1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4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" grpId="0" animBg="1"/>
      <p:bldP spid="2" grpId="1" animBg="1"/>
      <p:bldP spid="8" grpId="0" animBg="1"/>
      <p:bldP spid="9" grpId="0" animBg="1"/>
      <p:bldP spid="46" grpId="0" animBg="1"/>
      <p:bldP spid="47" grpId="0" animBg="1"/>
      <p:bldP spid="58" grpId="0" animBg="1"/>
      <p:bldP spid="59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data sources</a:t>
            </a:r>
            <a:endParaRPr lang="en-I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905798"/>
            <a:ext cx="928331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scenario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"scenario"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"flow"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ubFlow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GB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subFlow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withDataSources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dataSource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DS2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withDataSources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dataSource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DS1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.build()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5" name="Straight Arrow Connector 56"/>
          <p:cNvCxnSpPr>
            <a:cxnSpLocks noChangeShapeType="1"/>
          </p:cNvCxnSpPr>
          <p:nvPr/>
        </p:nvCxnSpPr>
        <p:spPr bwMode="auto">
          <a:xfrm flipH="1" flipV="1">
            <a:off x="7452320" y="3933056"/>
            <a:ext cx="750812" cy="71965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cxnSp>
        <p:nvCxnSpPr>
          <p:cNvPr id="7" name="Straight Arrow Connector 56"/>
          <p:cNvCxnSpPr>
            <a:cxnSpLocks noChangeShapeType="1"/>
          </p:cNvCxnSpPr>
          <p:nvPr/>
        </p:nvCxnSpPr>
        <p:spPr bwMode="auto">
          <a:xfrm flipH="1" flipV="1">
            <a:off x="5796136" y="4705495"/>
            <a:ext cx="750812" cy="71965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03132" y="3334665"/>
            <a:ext cx="462897" cy="3080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TS1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3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 API</a:t>
            </a:r>
          </a:p>
          <a:p>
            <a:r>
              <a:rPr lang="en-IE" dirty="0"/>
              <a:t>Can be used for:</a:t>
            </a:r>
          </a:p>
          <a:p>
            <a:pPr lvl="1"/>
            <a:r>
              <a:rPr lang="en-IE" dirty="0"/>
              <a:t>Acceptance Tests</a:t>
            </a:r>
          </a:p>
          <a:p>
            <a:pPr lvl="1"/>
            <a:r>
              <a:rPr lang="en-IE" dirty="0"/>
              <a:t>Integration Tests</a:t>
            </a:r>
          </a:p>
          <a:p>
            <a:pPr lvl="1"/>
            <a:r>
              <a:rPr lang="en-IE" dirty="0"/>
              <a:t>End-to-end Tests</a:t>
            </a:r>
          </a:p>
          <a:p>
            <a:pPr lvl="1"/>
            <a:r>
              <a:rPr lang="en-IE" dirty="0">
                <a:hlinkClick r:id="rId2"/>
              </a:rPr>
              <a:t>Performance</a:t>
            </a:r>
            <a:r>
              <a:rPr lang="en-IE" dirty="0"/>
              <a:t> Tests</a:t>
            </a:r>
          </a:p>
          <a:p>
            <a:pPr lvl="1"/>
            <a:r>
              <a:rPr lang="en-US" dirty="0"/>
              <a:t>U</a:t>
            </a:r>
            <a:r>
              <a:rPr lang="en-IE" dirty="0"/>
              <a:t>nit Tests</a:t>
            </a:r>
          </a:p>
          <a:p>
            <a:r>
              <a:rPr lang="en-IE" dirty="0">
                <a:hlinkClick r:id="rId3"/>
              </a:rPr>
              <a:t>Visualization</a:t>
            </a:r>
            <a:r>
              <a:rPr lang="en-IE" dirty="0"/>
              <a:t> of execution</a:t>
            </a:r>
          </a:p>
          <a:p>
            <a:r>
              <a:rPr lang="en-IE" dirty="0"/>
              <a:t>Integrates with </a:t>
            </a:r>
            <a:r>
              <a:rPr lang="en-IE" dirty="0">
                <a:hlinkClick r:id="rId4"/>
              </a:rPr>
              <a:t>Allure Test Reporting tool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Scenario Features</a:t>
            </a:r>
          </a:p>
        </p:txBody>
      </p:sp>
    </p:spTree>
    <p:extLst>
      <p:ext uri="{BB962C8B-B14F-4D97-AF65-F5344CB8AC3E}">
        <p14:creationId xmlns:p14="http://schemas.microsoft.com/office/powerpoint/2010/main" val="497948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data sources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 bwMode="auto">
          <a:xfrm>
            <a:off x="3104253" y="1228690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674720" y="1228690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12890" y="1253842"/>
            <a:ext cx="432048" cy="43204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760437" y="1244466"/>
            <a:ext cx="432048" cy="43204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39162" y="3552829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>
            <a:off x="1307327" y="5101300"/>
            <a:ext cx="62658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394372" y="1187765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Data Source DS1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560549" y="3552829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8"/>
          <p:cNvCxnSpPr>
            <a:cxnSpLocks noChangeShapeType="1"/>
            <a:stCxn id="9" idx="3"/>
            <a:endCxn id="47" idx="1"/>
          </p:cNvCxnSpPr>
          <p:nvPr/>
        </p:nvCxnSpPr>
        <p:spPr bwMode="auto">
          <a:xfrm>
            <a:off x="1368498" y="3750473"/>
            <a:ext cx="1920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" name="Oval 58"/>
          <p:cNvSpPr/>
          <p:nvPr/>
        </p:nvSpPr>
        <p:spPr bwMode="auto">
          <a:xfrm>
            <a:off x="816115" y="3900244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3878603" y="5376400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TextBox 20"/>
          <p:cNvSpPr txBox="1">
            <a:spLocks noChangeArrowheads="1"/>
          </p:cNvSpPr>
          <p:nvPr/>
        </p:nvSpPr>
        <p:spPr bwMode="auto">
          <a:xfrm>
            <a:off x="224458" y="5746652"/>
            <a:ext cx="85240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Nested Sub Flow will repeat multiplication</a:t>
            </a:r>
          </a:p>
          <a:p>
            <a:r>
              <a:rPr lang="en-US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[DS1 Record count] * [DS2 Record count]</a:t>
            </a:r>
            <a:endParaRPr lang="en-IE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IE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3105144" y="1813741"/>
            <a:ext cx="432048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3675611" y="1813741"/>
            <a:ext cx="432048" cy="432048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0" name="TextBox 22"/>
          <p:cNvSpPr txBox="1">
            <a:spLocks noChangeArrowheads="1"/>
          </p:cNvSpPr>
          <p:nvPr/>
        </p:nvSpPr>
        <p:spPr bwMode="auto">
          <a:xfrm>
            <a:off x="395263" y="1772816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Data Source DS2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816115" y="4279355"/>
            <a:ext cx="432048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1633746" y="4285801"/>
            <a:ext cx="432048" cy="432048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633746" y="3900244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343628" y="3552829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8"/>
          <p:cNvCxnSpPr>
            <a:cxnSpLocks noChangeShapeType="1"/>
            <a:stCxn id="47" idx="3"/>
            <a:endCxn id="33" idx="1"/>
          </p:cNvCxnSpPr>
          <p:nvPr/>
        </p:nvCxnSpPr>
        <p:spPr bwMode="auto">
          <a:xfrm>
            <a:off x="2189885" y="3750473"/>
            <a:ext cx="15374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165015" y="3552829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8"/>
          <p:cNvCxnSpPr>
            <a:cxnSpLocks noChangeShapeType="1"/>
            <a:stCxn id="33" idx="3"/>
            <a:endCxn id="35" idx="1"/>
          </p:cNvCxnSpPr>
          <p:nvPr/>
        </p:nvCxnSpPr>
        <p:spPr bwMode="auto">
          <a:xfrm>
            <a:off x="2972964" y="3750473"/>
            <a:ext cx="1920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" name="Oval 38"/>
          <p:cNvSpPr/>
          <p:nvPr/>
        </p:nvSpPr>
        <p:spPr bwMode="auto">
          <a:xfrm>
            <a:off x="2442272" y="4279355"/>
            <a:ext cx="432048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238212" y="4285801"/>
            <a:ext cx="432048" cy="432048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442272" y="3899898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211044" y="3899552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3971663" y="3552829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8"/>
          <p:cNvCxnSpPr>
            <a:cxnSpLocks noChangeShapeType="1"/>
            <a:stCxn id="35" idx="3"/>
            <a:endCxn id="52" idx="1"/>
          </p:cNvCxnSpPr>
          <p:nvPr/>
        </p:nvCxnSpPr>
        <p:spPr bwMode="auto">
          <a:xfrm>
            <a:off x="3794351" y="3750473"/>
            <a:ext cx="177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793050" y="3552829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8"/>
          <p:cNvCxnSpPr>
            <a:cxnSpLocks noChangeShapeType="1"/>
            <a:stCxn id="52" idx="3"/>
            <a:endCxn id="54" idx="1"/>
          </p:cNvCxnSpPr>
          <p:nvPr/>
        </p:nvCxnSpPr>
        <p:spPr bwMode="auto">
          <a:xfrm>
            <a:off x="4600999" y="3750473"/>
            <a:ext cx="1920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" name="Oval 55"/>
          <p:cNvSpPr/>
          <p:nvPr/>
        </p:nvSpPr>
        <p:spPr bwMode="auto">
          <a:xfrm>
            <a:off x="4070307" y="4279355"/>
            <a:ext cx="432048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866247" y="4285801"/>
            <a:ext cx="432048" cy="432048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5588990" y="3552829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8"/>
          <p:cNvCxnSpPr>
            <a:cxnSpLocks noChangeShapeType="1"/>
            <a:stCxn id="54" idx="3"/>
            <a:endCxn id="64" idx="1"/>
          </p:cNvCxnSpPr>
          <p:nvPr/>
        </p:nvCxnSpPr>
        <p:spPr bwMode="auto">
          <a:xfrm>
            <a:off x="5422386" y="3750473"/>
            <a:ext cx="166604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6410377" y="3552829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8"/>
          <p:cNvCxnSpPr>
            <a:cxnSpLocks noChangeShapeType="1"/>
            <a:stCxn id="64" idx="3"/>
            <a:endCxn id="67" idx="1"/>
          </p:cNvCxnSpPr>
          <p:nvPr/>
        </p:nvCxnSpPr>
        <p:spPr bwMode="auto">
          <a:xfrm>
            <a:off x="6218326" y="3750473"/>
            <a:ext cx="1920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9" name="Oval 68"/>
          <p:cNvSpPr/>
          <p:nvPr/>
        </p:nvSpPr>
        <p:spPr bwMode="auto">
          <a:xfrm>
            <a:off x="5687634" y="4279355"/>
            <a:ext cx="432048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483574" y="4285801"/>
            <a:ext cx="432048" cy="432048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I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4891694" y="3899206"/>
            <a:ext cx="432048" cy="43204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4073968" y="3912714"/>
            <a:ext cx="432048" cy="43204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509021" y="3942098"/>
            <a:ext cx="432048" cy="43204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679998" y="3870090"/>
            <a:ext cx="432048" cy="43204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4" idx="4"/>
            <a:endCxn id="116" idx="0"/>
          </p:cNvCxnSpPr>
          <p:nvPr/>
        </p:nvCxnSpPr>
        <p:spPr bwMode="auto">
          <a:xfrm>
            <a:off x="3320277" y="1660738"/>
            <a:ext cx="891" cy="1530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4" idx="4"/>
            <a:endCxn id="117" idx="0"/>
          </p:cNvCxnSpPr>
          <p:nvPr/>
        </p:nvCxnSpPr>
        <p:spPr bwMode="auto">
          <a:xfrm>
            <a:off x="3320277" y="1660738"/>
            <a:ext cx="571358" cy="1530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endCxn id="116" idx="0"/>
          </p:cNvCxnSpPr>
          <p:nvPr/>
        </p:nvCxnSpPr>
        <p:spPr bwMode="auto">
          <a:xfrm flipH="1">
            <a:off x="3321168" y="1666196"/>
            <a:ext cx="556989" cy="1475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5" idx="4"/>
            <a:endCxn id="117" idx="0"/>
          </p:cNvCxnSpPr>
          <p:nvPr/>
        </p:nvCxnSpPr>
        <p:spPr bwMode="auto">
          <a:xfrm>
            <a:off x="3890744" y="1660738"/>
            <a:ext cx="891" cy="1530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6170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7" grpId="0" animBg="1"/>
      <p:bldP spid="59" grpId="0" animBg="1"/>
      <p:bldP spid="122" grpId="0" animBg="1"/>
      <p:bldP spid="125" grpId="0" animBg="1"/>
      <p:bldP spid="31" grpId="0" animBg="1"/>
      <p:bldP spid="33" grpId="0" animBg="1"/>
      <p:bldP spid="35" grpId="0" animBg="1"/>
      <p:bldP spid="39" grpId="0" animBg="1"/>
      <p:bldP spid="40" grpId="0" animBg="1"/>
      <p:bldP spid="49" grpId="0" animBg="1"/>
      <p:bldP spid="50" grpId="0" animBg="1"/>
      <p:bldP spid="52" grpId="0" animBg="1"/>
      <p:bldP spid="54" grpId="0" animBg="1"/>
      <p:bldP spid="56" grpId="0" animBg="1"/>
      <p:bldP spid="57" grpId="0" animBg="1"/>
      <p:bldP spid="64" grpId="0" animBg="1"/>
      <p:bldP spid="67" grpId="0" animBg="1"/>
      <p:bldP spid="69" grpId="0" animBg="1"/>
      <p:bldP spid="70" grpId="0" animBg="1"/>
      <p:bldP spid="76" grpId="0" animBg="1"/>
      <p:bldP spid="77" grpId="0" animBg="1"/>
      <p:bldP spid="79" grpId="0" animBg="1"/>
      <p:bldP spid="8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Ericsson Capital TT" panose="02000503000000020004" pitchFamily="2" charset="0"/>
              </a:rPr>
              <a:t>Filtering Data Sources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 bwMode="auto">
          <a:xfrm>
            <a:off x="2468148" y="3023290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038615" y="3023290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78253" y="4754211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18821" y="4754211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2049570" y="4951855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0"/>
          <p:cNvCxnSpPr>
            <a:cxnSpLocks noChangeShapeType="1"/>
            <a:stCxn id="9" idx="3"/>
          </p:cNvCxnSpPr>
          <p:nvPr/>
        </p:nvCxnSpPr>
        <p:spPr bwMode="auto">
          <a:xfrm>
            <a:off x="2848157" y="4951855"/>
            <a:ext cx="216024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261128" y="4687536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flow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222874" y="3106345"/>
            <a:ext cx="2295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Data Source </a:t>
            </a:r>
            <a:r>
              <a:rPr kumimoji="0" lang="en-GB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DS1: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2981790" y="4754211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722358" y="4754211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8"/>
          <p:cNvCxnSpPr>
            <a:cxnSpLocks noChangeShapeType="1"/>
            <a:stCxn id="46" idx="3"/>
            <a:endCxn id="47" idx="1"/>
          </p:cNvCxnSpPr>
          <p:nvPr/>
        </p:nvCxnSpPr>
        <p:spPr bwMode="auto">
          <a:xfrm>
            <a:off x="3553107" y="4951855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Oval 57"/>
          <p:cNvSpPr/>
          <p:nvPr/>
        </p:nvSpPr>
        <p:spPr bwMode="auto">
          <a:xfrm>
            <a:off x="1547887" y="5101626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295774" y="5101626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040601" y="5101626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821002" y="5101626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Straight Arrow Connector 18"/>
          <p:cNvCxnSpPr>
            <a:cxnSpLocks noChangeShapeType="1"/>
          </p:cNvCxnSpPr>
          <p:nvPr/>
        </p:nvCxnSpPr>
        <p:spPr bwMode="auto">
          <a:xfrm>
            <a:off x="350700" y="5839664"/>
            <a:ext cx="42213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9" name="TextBox 20"/>
          <p:cNvSpPr txBox="1">
            <a:spLocks noChangeArrowheads="1"/>
          </p:cNvSpPr>
          <p:nvPr/>
        </p:nvSpPr>
        <p:spPr bwMode="auto">
          <a:xfrm>
            <a:off x="2366400" y="5992857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35580" y="375870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Its possible to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filter</a:t>
            </a:r>
            <a:r>
              <a:rPr lang="en-US" dirty="0">
                <a:solidFill>
                  <a:schemeClr val="tx1"/>
                </a:solidFill>
              </a:rPr>
              <a:t> Data Source using</a:t>
            </a:r>
          </a:p>
          <a:p>
            <a:r>
              <a:rPr lang="en-US" dirty="0">
                <a:solidFill>
                  <a:schemeClr val="tx1"/>
                </a:solidFill>
              </a:rPr>
              <a:t>Predicate or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MVEL expression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1" name="Rectangle 1"/>
          <p:cNvSpPr>
            <a:spLocks noChangeArrowheads="1"/>
          </p:cNvSpPr>
          <p:nvPr/>
        </p:nvSpPr>
        <p:spPr bwMode="auto">
          <a:xfrm>
            <a:off x="18566" y="1363775"/>
            <a:ext cx="68499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"flow"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"TS1"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"TS2"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5940152" y="1872108"/>
            <a:ext cx="462897" cy="3080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TS2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5940152" y="1587728"/>
            <a:ext cx="462897" cy="29436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TS1</a:t>
            </a:r>
            <a:endParaRPr lang="en-IE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05899" y="2123876"/>
            <a:ext cx="630653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withDataSources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“value &lt; 3"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609082" y="3023290"/>
            <a:ext cx="432048" cy="43204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5" name="Picture 7" descr="filter-icon.png (72×72) - http://icons.iconarchive.com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52" y="384506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4" idx="4"/>
            <a:endCxn id="2055" idx="0"/>
          </p:cNvCxnSpPr>
          <p:nvPr/>
        </p:nvCxnSpPr>
        <p:spPr bwMode="auto">
          <a:xfrm>
            <a:off x="2684172" y="3455338"/>
            <a:ext cx="586280" cy="3897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5" idx="4"/>
            <a:endCxn id="2055" idx="0"/>
          </p:cNvCxnSpPr>
          <p:nvPr/>
        </p:nvCxnSpPr>
        <p:spPr bwMode="auto">
          <a:xfrm>
            <a:off x="3254639" y="3455338"/>
            <a:ext cx="15813" cy="3897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29" idx="4"/>
            <a:endCxn id="2055" idx="0"/>
          </p:cNvCxnSpPr>
          <p:nvPr/>
        </p:nvCxnSpPr>
        <p:spPr bwMode="auto">
          <a:xfrm flipH="1">
            <a:off x="3270452" y="3455338"/>
            <a:ext cx="554654" cy="38973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55" idx="2"/>
            <a:endCxn id="8" idx="0"/>
          </p:cNvCxnSpPr>
          <p:nvPr/>
        </p:nvCxnSpPr>
        <p:spPr bwMode="auto">
          <a:xfrm flipH="1">
            <a:off x="1763912" y="4530869"/>
            <a:ext cx="1506540" cy="2233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2055" idx="2"/>
            <a:endCxn id="46" idx="0"/>
          </p:cNvCxnSpPr>
          <p:nvPr/>
        </p:nvCxnSpPr>
        <p:spPr bwMode="auto">
          <a:xfrm flipH="1">
            <a:off x="3267449" y="4530869"/>
            <a:ext cx="3003" cy="2233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56"/>
          <p:cNvCxnSpPr>
            <a:cxnSpLocks noChangeShapeType="1"/>
          </p:cNvCxnSpPr>
          <p:nvPr/>
        </p:nvCxnSpPr>
        <p:spPr bwMode="auto">
          <a:xfrm flipH="1" flipV="1">
            <a:off x="5652237" y="2431653"/>
            <a:ext cx="750812" cy="71965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5331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altLang="en-US" sz="5400" dirty="0">
                <a:latin typeface="Ericsson Capital TT" panose="02000503000000020004" pitchFamily="2" charset="0"/>
              </a:rPr>
              <a:t>Shared Data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r>
              <a:rPr lang="en-IE" altLang="en-US" sz="5400" dirty="0">
                <a:latin typeface="Ericsson Capital TT" panose="02000503000000020004" pitchFamily="2" charset="0"/>
              </a:rPr>
              <a:t>source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0207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Shared Data Source might be used:</a:t>
            </a:r>
          </a:p>
          <a:p>
            <a:pPr lvl="1"/>
            <a:r>
              <a:rPr lang="en-IE" dirty="0"/>
              <a:t>When Data Records represent resources which could not be accessed by multiple users at same time (for example nodes)</a:t>
            </a:r>
          </a:p>
          <a:p>
            <a:pPr lvl="1"/>
            <a:r>
              <a:rPr lang="en-IE" dirty="0"/>
              <a:t> To speed up Data Source processing by adding </a:t>
            </a:r>
            <a:r>
              <a:rPr lang="en-IE" dirty="0" err="1"/>
              <a:t>vUsers</a:t>
            </a:r>
            <a:r>
              <a:rPr lang="en-IE" dirty="0"/>
              <a:t> to Flow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When to use Shared Data Source</a:t>
            </a:r>
          </a:p>
        </p:txBody>
      </p:sp>
    </p:spTree>
    <p:extLst>
      <p:ext uri="{BB962C8B-B14F-4D97-AF65-F5344CB8AC3E}">
        <p14:creationId xmlns:p14="http://schemas.microsoft.com/office/powerpoint/2010/main" val="1331420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251520" y="1325563"/>
            <a:ext cx="8351838" cy="4535487"/>
          </a:xfrm>
        </p:spPr>
        <p:txBody>
          <a:bodyPr/>
          <a:lstStyle/>
          <a:p>
            <a:r>
              <a:rPr lang="en-IE" sz="2000" dirty="0"/>
              <a:t>In regular Data Source each </a:t>
            </a:r>
            <a:r>
              <a:rPr lang="en-IE" sz="2000" dirty="0" err="1"/>
              <a:t>vUser</a:t>
            </a:r>
            <a:r>
              <a:rPr lang="en-IE" sz="2000" dirty="0"/>
              <a:t> iterate through all Data Source records.</a:t>
            </a:r>
          </a:p>
          <a:p>
            <a:pPr lvl="1"/>
            <a:r>
              <a:rPr lang="en-IE" sz="1800" dirty="0"/>
              <a:t>As opposed </a:t>
            </a:r>
            <a:r>
              <a:rPr lang="en-IE" sz="1800" i="1" dirty="0"/>
              <a:t>in Shared Data Source</a:t>
            </a:r>
            <a:r>
              <a:rPr lang="en-IE" sz="1800" dirty="0"/>
              <a:t>, each record will be processed only by one of </a:t>
            </a:r>
            <a:r>
              <a:rPr lang="en-IE" sz="1800" dirty="0" err="1"/>
              <a:t>vUsers</a:t>
            </a:r>
            <a:endParaRPr lang="en-IE" sz="1800" dirty="0"/>
          </a:p>
          <a:p>
            <a:r>
              <a:rPr lang="en-IE" sz="2000" dirty="0"/>
              <a:t>Shared Data Source can be represented as bucket of Data Records.</a:t>
            </a:r>
          </a:p>
          <a:p>
            <a:pPr lvl="1"/>
            <a:r>
              <a:rPr lang="en-IE" sz="1800" dirty="0"/>
              <a:t>Each </a:t>
            </a:r>
            <a:r>
              <a:rPr lang="en-IE" sz="1800" dirty="0" err="1"/>
              <a:t>vUser</a:t>
            </a:r>
            <a:r>
              <a:rPr lang="en-IE" sz="1800" dirty="0"/>
              <a:t> might take one Data Record</a:t>
            </a:r>
          </a:p>
          <a:p>
            <a:pPr lvl="1"/>
            <a:r>
              <a:rPr lang="en-IE" sz="1800" dirty="0"/>
              <a:t>If all Data Records are taken, Data Source will become "depleted" or "empty"</a:t>
            </a:r>
          </a:p>
          <a:p>
            <a:pPr lvl="1"/>
            <a:r>
              <a:rPr lang="en-IE" sz="1800" dirty="0"/>
              <a:t>Data Source is shared in scope of scenario. If multiple flows use same Data Source they all "deplete" it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dirty="0"/>
              <a:t>For specifics refer to </a:t>
            </a:r>
            <a:r>
              <a:rPr lang="en-US" dirty="0">
                <a:hlinkClick r:id="rId3"/>
              </a:rPr>
              <a:t>TAF Scenario Guidelines</a:t>
            </a:r>
            <a:endParaRPr lang="en-US" dirty="0"/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endParaRPr lang="en-US" altLang="en-US" sz="2400" dirty="0"/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>
                <a:latin typeface="Ericsson Capital TT" panose="02000503000000020004" pitchFamily="2" charset="0"/>
              </a:rPr>
              <a:t>Shared Data Source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Source</a:t>
            </a:r>
            <a:endParaRPr lang="en-I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276872"/>
            <a:ext cx="8494633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GB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scenario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"scenario"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addFlow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"flow"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beforeFlow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shareDataSource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"TS1"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addTestStep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annotatedMethod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"TS2"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withDataSources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dataSource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withVusers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</a:t>
            </a:r>
            <a:b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.build()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50353" y="1484784"/>
            <a:ext cx="4634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solidFill>
                  <a:schemeClr val="tx1"/>
                </a:solidFill>
              </a:rPr>
              <a:t>vUsers</a:t>
            </a:r>
            <a:r>
              <a:rPr lang="en-US" altLang="en-US" sz="2400" dirty="0">
                <a:solidFill>
                  <a:schemeClr val="tx1"/>
                </a:solidFill>
              </a:rPr>
              <a:t> share same </a:t>
            </a:r>
            <a:r>
              <a:rPr lang="en-US" altLang="en-US" sz="2400" dirty="0">
                <a:solidFill>
                  <a:schemeClr val="tx1"/>
                </a:solidFill>
                <a:hlinkClick r:id="rId3"/>
              </a:rPr>
              <a:t>Data Source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56"/>
          <p:cNvCxnSpPr>
            <a:cxnSpLocks noChangeShapeType="1"/>
          </p:cNvCxnSpPr>
          <p:nvPr/>
        </p:nvCxnSpPr>
        <p:spPr bwMode="auto">
          <a:xfrm flipH="1">
            <a:off x="6876256" y="2636912"/>
            <a:ext cx="833363" cy="79251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  <p:cxnSp>
        <p:nvCxnSpPr>
          <p:cNvPr id="7" name="Straight Arrow Connector 56"/>
          <p:cNvCxnSpPr>
            <a:cxnSpLocks noChangeShapeType="1"/>
          </p:cNvCxnSpPr>
          <p:nvPr/>
        </p:nvCxnSpPr>
        <p:spPr bwMode="auto">
          <a:xfrm flipH="1" flipV="1">
            <a:off x="4216692" y="4654431"/>
            <a:ext cx="715348" cy="79254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olid"/>
            <a:round/>
            <a:headEnd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815003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Source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 bwMode="auto">
          <a:xfrm>
            <a:off x="2893798" y="1353672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464265" y="1353672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02435" y="1378824"/>
            <a:ext cx="432048" cy="43204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49982" y="1369448"/>
            <a:ext cx="432048" cy="43204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38293" y="2127523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78861" y="2127523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2409610" y="2325167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0"/>
          <p:cNvCxnSpPr>
            <a:cxnSpLocks noChangeShapeType="1"/>
            <a:stCxn id="9" idx="3"/>
          </p:cNvCxnSpPr>
          <p:nvPr/>
        </p:nvCxnSpPr>
        <p:spPr bwMode="auto">
          <a:xfrm>
            <a:off x="3208197" y="2325167"/>
            <a:ext cx="216024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>
            <a:off x="1536549" y="5278784"/>
            <a:ext cx="62658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621168" y="2060848"/>
            <a:ext cx="1160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vUser1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621168" y="3121233"/>
            <a:ext cx="116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vUser2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627816" y="4130658"/>
            <a:ext cx="1160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vUser3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621168" y="1369448"/>
            <a:ext cx="1896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Data Source</a:t>
            </a:r>
            <a:endParaRPr lang="en-IE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3341830" y="2127523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082398" y="2127523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8"/>
          <p:cNvCxnSpPr>
            <a:cxnSpLocks noChangeShapeType="1"/>
            <a:stCxn id="46" idx="3"/>
            <a:endCxn id="47" idx="1"/>
          </p:cNvCxnSpPr>
          <p:nvPr/>
        </p:nvCxnSpPr>
        <p:spPr bwMode="auto">
          <a:xfrm>
            <a:off x="3913147" y="2325167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Oval 57"/>
          <p:cNvSpPr/>
          <p:nvPr/>
        </p:nvSpPr>
        <p:spPr bwMode="auto">
          <a:xfrm>
            <a:off x="1907927" y="2474938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655814" y="2474938"/>
            <a:ext cx="432048" cy="43204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399071" y="2474690"/>
            <a:ext cx="432048" cy="43204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4188646" y="2474690"/>
            <a:ext cx="432048" cy="43204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4129458" y="5295875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tx1"/>
                </a:solidFill>
              </a:rPr>
              <a:t>time</a:t>
            </a:r>
            <a:endParaRPr lang="en-IE" altLang="en-US" sz="2400" i="1" dirty="0">
              <a:solidFill>
                <a:schemeClr val="tx1"/>
              </a:solidFill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1990693" y="3121233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731261" y="3121233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8"/>
          <p:cNvCxnSpPr>
            <a:cxnSpLocks noChangeShapeType="1"/>
            <a:stCxn id="67" idx="3"/>
            <a:endCxn id="68" idx="1"/>
          </p:cNvCxnSpPr>
          <p:nvPr/>
        </p:nvCxnSpPr>
        <p:spPr bwMode="auto">
          <a:xfrm>
            <a:off x="2562010" y="3318877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2245191" y="4130658"/>
            <a:ext cx="571317" cy="395288"/>
          </a:xfrm>
          <a:prstGeom prst="rect">
            <a:avLst/>
          </a:prstGeom>
          <a:solidFill>
            <a:srgbClr val="FFCC6E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TS1</a:t>
            </a:r>
            <a:endParaRPr lang="en-IE" altLang="en-US" dirty="0">
              <a:solidFill>
                <a:schemeClr val="tx1"/>
              </a:solidFill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985759" y="4130658"/>
            <a:ext cx="629336" cy="39528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72000" rIns="72000"/>
          <a:lstStyle>
            <a:lvl1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eaLnBrk="0" hangingPunct="0"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TS2</a:t>
            </a:r>
            <a:endParaRPr lang="en-IE" alt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8"/>
          <p:cNvCxnSpPr>
            <a:cxnSpLocks noChangeShapeType="1"/>
            <a:stCxn id="90" idx="3"/>
            <a:endCxn id="91" idx="1"/>
          </p:cNvCxnSpPr>
          <p:nvPr/>
        </p:nvCxnSpPr>
        <p:spPr bwMode="auto">
          <a:xfrm>
            <a:off x="2816508" y="4328302"/>
            <a:ext cx="169251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3" name="TextBox 20"/>
          <p:cNvSpPr txBox="1">
            <a:spLocks noChangeArrowheads="1"/>
          </p:cNvSpPr>
          <p:nvPr/>
        </p:nvSpPr>
        <p:spPr bwMode="auto">
          <a:xfrm>
            <a:off x="1047629" y="5783169"/>
            <a:ext cx="6714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Each Test Step will repeat [Data Record count]</a:t>
            </a:r>
            <a:endParaRPr lang="en-IE" alt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062187" y="3417071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793377" y="3431139"/>
            <a:ext cx="432048" cy="4320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2362837" y="4471939"/>
            <a:ext cx="432048" cy="43204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3065152" y="4478073"/>
            <a:ext cx="432048" cy="43204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6" grpId="0" animBg="1"/>
      <p:bldP spid="47" grpId="0" animBg="1"/>
      <p:bldP spid="58" grpId="0" animBg="1"/>
      <p:bldP spid="59" grpId="0" animBg="1"/>
      <p:bldP spid="64" grpId="0" animBg="1"/>
      <p:bldP spid="65" grpId="0" animBg="1"/>
      <p:bldP spid="67" grpId="0" animBg="1"/>
      <p:bldP spid="68" grpId="0" animBg="1"/>
      <p:bldP spid="90" grpId="0" animBg="1"/>
      <p:bldP spid="91" grpId="0" animBg="1"/>
      <p:bldP spid="113" grpId="0"/>
      <p:bldP spid="60" grpId="0" animBg="1"/>
      <p:bldP spid="61" grpId="0" animBg="1"/>
      <p:bldP spid="114" grpId="0" animBg="1"/>
      <p:bldP spid="1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r>
              <a:rPr lang="en-IE" dirty="0"/>
              <a:t>By taking existing Data Source (from example loaded as csv) and wrapping it into Shared:</a:t>
            </a:r>
          </a:p>
          <a:p>
            <a:endParaRPr lang="en-US" dirty="0"/>
          </a:p>
          <a:p>
            <a:endParaRPr lang="en-IE" dirty="0"/>
          </a:p>
          <a:p>
            <a:r>
              <a:rPr lang="en-IE" dirty="0"/>
              <a:t>By using </a:t>
            </a:r>
            <a:r>
              <a:rPr lang="en-I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TafDataSources#shareDataSource</a:t>
            </a:r>
            <a:r>
              <a:rPr lang="en-IE" dirty="0"/>
              <a:t> in </a:t>
            </a:r>
            <a:r>
              <a:rPr lang="en-IE" dirty="0">
                <a:hlinkClick r:id="rId2"/>
              </a:rPr>
              <a:t>Before/After flow</a:t>
            </a:r>
            <a:r>
              <a:rPr lang="en-IE" dirty="0"/>
              <a:t>:</a:t>
            </a:r>
          </a:p>
          <a:p>
            <a:endParaRPr lang="en-US" dirty="0"/>
          </a:p>
          <a:p>
            <a:endParaRPr lang="en-IE" dirty="0"/>
          </a:p>
          <a:p>
            <a:r>
              <a:rPr lang="en-IE" dirty="0"/>
              <a:t>By defining </a:t>
            </a:r>
            <a:r>
              <a:rPr lang="en-IE" sz="2000" dirty="0">
                <a:latin typeface="Consolas" panose="020B0609020204030204" pitchFamily="49" charset="0"/>
                <a:cs typeface="Consolas" panose="020B0609020204030204" pitchFamily="49" charset="0"/>
              </a:rPr>
              <a:t>usage=shared</a:t>
            </a:r>
            <a:r>
              <a:rPr lang="en-IE" dirty="0"/>
              <a:t> in </a:t>
            </a:r>
            <a:r>
              <a:rPr lang="en-IE" dirty="0" err="1">
                <a:hlinkClick r:id="rId3"/>
              </a:rPr>
              <a:t>datadriven.properties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Making Data Source Shared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4150" y="4293096"/>
            <a:ext cx="784887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"flow"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3818" y="2648039"/>
            <a:ext cx="806489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DataRecord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"data/mailContent.csv"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sentEmails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TafDataSources.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sentEmails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9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E" dirty="0" err="1"/>
              <a:t>ight</a:t>
            </a:r>
            <a:r>
              <a:rPr lang="en-IE" dirty="0"/>
              <a:t> be depleted</a:t>
            </a:r>
          </a:p>
          <a:p>
            <a:r>
              <a:rPr lang="en-IE" dirty="0"/>
              <a:t>When number of </a:t>
            </a:r>
            <a:r>
              <a:rPr lang="en-IE" dirty="0" err="1"/>
              <a:t>vUsers</a:t>
            </a:r>
            <a:r>
              <a:rPr lang="en-IE" dirty="0"/>
              <a:t> &gt; size of Data Source some </a:t>
            </a:r>
            <a:r>
              <a:rPr lang="en-IE" dirty="0" err="1"/>
              <a:t>vUser</a:t>
            </a:r>
            <a:r>
              <a:rPr lang="en-IE" dirty="0"/>
              <a:t> may not get Data Record, i.e. not execute</a:t>
            </a:r>
          </a:p>
          <a:p>
            <a:r>
              <a:rPr lang="en-IE" dirty="0"/>
              <a:t>When size of Data Source &gt; than the number of </a:t>
            </a:r>
            <a:r>
              <a:rPr lang="en-IE" dirty="0" err="1"/>
              <a:t>vUsers</a:t>
            </a:r>
            <a:r>
              <a:rPr lang="en-IE" dirty="0"/>
              <a:t>, </a:t>
            </a:r>
            <a:r>
              <a:rPr lang="en-IE" dirty="0" err="1"/>
              <a:t>vUser</a:t>
            </a:r>
            <a:r>
              <a:rPr lang="en-IE" dirty="0"/>
              <a:t> that will finish processing first will take next available Data Record from bucket. I.e. some </a:t>
            </a:r>
            <a:r>
              <a:rPr lang="en-IE" dirty="0" err="1"/>
              <a:t>vUser</a:t>
            </a:r>
            <a:r>
              <a:rPr lang="en-IE" dirty="0"/>
              <a:t> may process more Data Records that others.</a:t>
            </a:r>
          </a:p>
          <a:p>
            <a:r>
              <a:rPr lang="en-IE" dirty="0"/>
              <a:t>There more specific cases. Please refer </a:t>
            </a:r>
            <a:r>
              <a:rPr lang="en-IE" dirty="0">
                <a:hlinkClick r:id="rId2"/>
              </a:rPr>
              <a:t>Scenario Guidelines video</a:t>
            </a:r>
            <a:r>
              <a:rPr lang="en-IE" dirty="0"/>
              <a:t> starting from 16:45.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E" dirty="0"/>
            </a:br>
            <a:r>
              <a:rPr lang="en-IE" dirty="0"/>
              <a:t>Be careful when using Shared Data Sources!</a:t>
            </a:r>
          </a:p>
        </p:txBody>
      </p:sp>
    </p:spTree>
    <p:extLst>
      <p:ext uri="{BB962C8B-B14F-4D97-AF65-F5344CB8AC3E}">
        <p14:creationId xmlns:p14="http://schemas.microsoft.com/office/powerpoint/2010/main" val="1869188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altLang="en-US" sz="5400" dirty="0">
                <a:latin typeface="Ericsson Capital TT" panose="02000503000000020004" pitchFamily="2" charset="0"/>
              </a:rPr>
              <a:t>Debugging scenario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514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303213" y="1989138"/>
            <a:ext cx="8351837" cy="2840037"/>
          </a:xfrm>
        </p:spPr>
        <p:txBody>
          <a:bodyPr/>
          <a:lstStyle/>
          <a:p>
            <a:pPr algn="ctr" eaLnBrk="1" hangingPunct="1"/>
            <a:r>
              <a:rPr lang="en-IE" dirty="0"/>
              <a:t>Scenario building blocks</a:t>
            </a:r>
            <a:br>
              <a:rPr lang="en-IE" altLang="en-US" sz="5400" dirty="0">
                <a:latin typeface="Ericsson Capital TT" panose="02000503000000020004" pitchFamily="2" charset="0"/>
              </a:rPr>
            </a:br>
            <a:endParaRPr lang="en-US" altLang="en-US" sz="4400" dirty="0">
              <a:latin typeface="Ericsson Capital TT" panose="02000503000000020004" pitchFamily="2" charset="0"/>
            </a:endParaRPr>
          </a:p>
        </p:txBody>
      </p:sp>
      <p:pic>
        <p:nvPicPr>
          <p:cNvPr id="10243" name="Picture 4" descr="C:\Users\edmnovi\Desktop\t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661025"/>
            <a:ext cx="2282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4714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3995738" y="1800225"/>
            <a:ext cx="4752975" cy="3851275"/>
          </a:xfrm>
        </p:spPr>
        <p:txBody>
          <a:bodyPr/>
          <a:lstStyle/>
          <a:p>
            <a:r>
              <a:rPr lang="en-IE" altLang="en-US"/>
              <a:t>← </a:t>
            </a:r>
            <a:r>
              <a:rPr lang="en-US" altLang="en-US"/>
              <a:t>Branching</a:t>
            </a:r>
          </a:p>
          <a:p>
            <a:r>
              <a:rPr lang="en-IE" altLang="en-US"/>
              <a:t>← End of flow because of exception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IE" altLang="en-US"/>
              <a:t>← Flow repetition (DataSource)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IE" altLang="en-US"/>
          </a:p>
          <a:p>
            <a:r>
              <a:rPr lang="en-IE" altLang="en-US"/>
              <a:t>← Join Points</a:t>
            </a:r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 dirty="0">
                <a:latin typeface="Ericsson Capital TT" panose="02000503000000020004" pitchFamily="2" charset="0"/>
              </a:rPr>
              <a:t>DEBUG: SHOW FLOW</a:t>
            </a:r>
            <a:endParaRPr lang="en-IE" altLang="en-US" dirty="0">
              <a:latin typeface="Ericsson Capital TT" panose="02000503000000020004" pitchFamily="2" charset="0"/>
            </a:endParaRP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2943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95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00563" y="1773238"/>
            <a:ext cx="4246562" cy="3851275"/>
          </a:xfrm>
        </p:spPr>
        <p:txBody>
          <a:bodyPr/>
          <a:lstStyle/>
          <a:p>
            <a:r>
              <a:rPr lang="en-US" altLang="en-US" dirty="0"/>
              <a:t>Full info on </a:t>
            </a:r>
            <a:r>
              <a:rPr lang="en-US" altLang="en-US" i="1" dirty="0"/>
              <a:t>by clicking</a:t>
            </a:r>
            <a:r>
              <a:rPr lang="en-US" altLang="en-US" dirty="0"/>
              <a:t> </a:t>
            </a:r>
            <a:r>
              <a:rPr lang="en-US" altLang="en-US" dirty="0" err="1"/>
              <a:t>TestSteps</a:t>
            </a:r>
            <a:r>
              <a:rPr lang="en-US" altLang="en-US" dirty="0"/>
              <a:t>/Flows:</a:t>
            </a:r>
          </a:p>
          <a:p>
            <a:pPr lvl="1"/>
            <a:r>
              <a:rPr lang="en-US" altLang="en-US" dirty="0" err="1"/>
              <a:t>vUser</a:t>
            </a:r>
            <a:endParaRPr lang="en-US" altLang="en-US" dirty="0"/>
          </a:p>
          <a:p>
            <a:pPr lvl="1"/>
            <a:r>
              <a:rPr lang="en-US" altLang="en-US" dirty="0"/>
              <a:t>Start time</a:t>
            </a:r>
          </a:p>
          <a:p>
            <a:pPr lvl="1"/>
            <a:r>
              <a:rPr lang="en-US" altLang="en-US" dirty="0"/>
              <a:t>Duration</a:t>
            </a:r>
          </a:p>
          <a:p>
            <a:pPr lvl="1"/>
            <a:r>
              <a:rPr lang="en-US" altLang="en-US" dirty="0"/>
              <a:t>Data Sources</a:t>
            </a:r>
          </a:p>
          <a:p>
            <a:pPr lvl="1"/>
            <a:r>
              <a:rPr lang="en-US" altLang="en-US" dirty="0"/>
              <a:t>Data Records</a:t>
            </a:r>
            <a:endParaRPr lang="en-IE" altLang="en-US" dirty="0"/>
          </a:p>
        </p:txBody>
      </p:sp>
      <p:sp>
        <p:nvSpPr>
          <p:cNvPr id="717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 dirty="0">
                <a:latin typeface="Ericsson Capital TT" panose="02000503000000020004" pitchFamily="2" charset="0"/>
              </a:rPr>
              <a:t>DEBUG: TEST STEP INFO </a:t>
            </a:r>
            <a:endParaRPr lang="en-IE" altLang="en-US" dirty="0">
              <a:latin typeface="Ericsson Capital TT" panose="02000503000000020004" pitchFamily="2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23950"/>
            <a:ext cx="32480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705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 dirty="0">
                <a:latin typeface="Ericsson Capital TT" panose="02000503000000020004" pitchFamily="2" charset="0"/>
              </a:rPr>
              <a:t>DEBUG: see root exception cause</a:t>
            </a:r>
            <a:endParaRPr lang="en-IE" altLang="en-US" dirty="0">
              <a:latin typeface="Ericsson Capital TT" panose="02000503000000020004" pitchFamily="2" charset="0"/>
            </a:endParaRP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1628775"/>
            <a:ext cx="3548063" cy="3851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736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396875" y="1557338"/>
            <a:ext cx="8351838" cy="4535487"/>
          </a:xfrm>
        </p:spPr>
        <p:txBody>
          <a:bodyPr/>
          <a:lstStyle/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IE" altLang="en-US" sz="2800" dirty="0"/>
              <a:t>After scenario finished (written to </a:t>
            </a:r>
            <a:r>
              <a:rPr lang="en-IE" altLang="en-US" sz="2800" dirty="0" err="1"/>
              <a:t>svg</a:t>
            </a:r>
            <a:r>
              <a:rPr lang="en-IE" altLang="en-US" sz="2800" dirty="0"/>
              <a:t> file):</a:t>
            </a:r>
          </a:p>
          <a:p>
            <a:pPr marL="534988" lvl="2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enable: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Dtaf.scenario.debug.enabled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n-IE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988" lvl="2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IE" altLang="en-US" sz="2800" dirty="0"/>
              <a:t>logs: </a:t>
            </a:r>
            <a:r>
              <a:rPr lang="en-I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Scenario graph was written to file … .</a:t>
            </a:r>
            <a:r>
              <a:rPr lang="en-IE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endParaRPr lang="en-IE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Runtime (visible in browser):</a:t>
            </a:r>
          </a:p>
          <a:p>
            <a:pPr marL="534988" lvl="2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enable: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Dtaf.scenario.debug.enabled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=true 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Dtaf.scenario.debug.port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=8787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988" lvl="2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IE" altLang="en-US" sz="2800" dirty="0"/>
              <a:t>logs: </a:t>
            </a:r>
            <a:r>
              <a:rPr lang="en-I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Scenario debug is available on … .</a:t>
            </a:r>
            <a:r>
              <a:rPr lang="en-IE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988" lvl="2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endParaRPr lang="en-IE" altLang="en-US" sz="2800" dirty="0"/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 dirty="0">
                <a:latin typeface="Ericsson Capital TT" panose="02000503000000020004" pitchFamily="2" charset="0"/>
              </a:rPr>
              <a:t>Debug: highlights</a:t>
            </a:r>
          </a:p>
        </p:txBody>
      </p:sp>
    </p:spTree>
    <p:extLst>
      <p:ext uri="{BB962C8B-B14F-4D97-AF65-F5344CB8AC3E}">
        <p14:creationId xmlns:p14="http://schemas.microsoft.com/office/powerpoint/2010/main" val="3328197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396875" y="1557338"/>
            <a:ext cx="8351838" cy="4535487"/>
          </a:xfrm>
        </p:spPr>
        <p:txBody>
          <a:bodyPr/>
          <a:lstStyle/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TIP</a:t>
            </a:r>
            <a:r>
              <a:rPr lang="en-US" altLang="en-US" sz="2800" dirty="0"/>
              <a:t> Use Chrome browser as Firefox may hang on large Scenarios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Square represents failing test step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800" dirty="0"/>
              <a:t>Stop Sign represents flow that stopped because of test step</a:t>
            </a:r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IE" sz="2800" dirty="0">
                <a:hlinkClick r:id="rId3"/>
              </a:rPr>
              <a:t>More info</a:t>
            </a:r>
            <a:endParaRPr lang="en-US" altLang="en-US" sz="2800" dirty="0"/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 dirty="0">
                <a:latin typeface="Ericsson Capital TT" panose="02000503000000020004" pitchFamily="2" charset="0"/>
              </a:rPr>
              <a:t>Debug: MISC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156920" y="2566169"/>
            <a:ext cx="1295400" cy="3587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rIns="72000"/>
          <a:lstStyle/>
          <a:p>
            <a:pPr defTabSz="914400" eaLnBrk="1" hangingPunct="1">
              <a:spcBef>
                <a:spcPct val="50000"/>
              </a:spcBef>
              <a:defRPr/>
            </a:pPr>
            <a:endParaRPr lang="en-IE">
              <a:solidFill>
                <a:schemeClr val="tx1"/>
              </a:solidFill>
            </a:endParaRPr>
          </a:p>
        </p:txBody>
      </p:sp>
      <p:sp>
        <p:nvSpPr>
          <p:cNvPr id="30725" name="Flowchart: Preparation 2"/>
          <p:cNvSpPr>
            <a:spLocks noChangeArrowheads="1"/>
          </p:cNvSpPr>
          <p:nvPr/>
        </p:nvSpPr>
        <p:spPr bwMode="auto">
          <a:xfrm>
            <a:off x="2051720" y="3501008"/>
            <a:ext cx="504825" cy="431800"/>
          </a:xfrm>
          <a:prstGeom prst="flowChartPreparation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72000" rIns="72000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endParaRPr lang="en-IE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8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96875" y="1124744"/>
            <a:ext cx="8351838" cy="4968081"/>
          </a:xfrm>
        </p:spPr>
        <p:txBody>
          <a:bodyPr/>
          <a:lstStyle/>
          <a:p>
            <a:r>
              <a:rPr lang="en-IE" sz="1800" dirty="0"/>
              <a:t>9:30-10:15 - Intro presentation</a:t>
            </a:r>
          </a:p>
          <a:p>
            <a:pPr lvl="1"/>
            <a:r>
              <a:rPr lang="en-IE" sz="1800" dirty="0"/>
              <a:t>What is TAF Scenario</a:t>
            </a:r>
          </a:p>
          <a:p>
            <a:pPr lvl="1"/>
            <a:r>
              <a:rPr lang="en-IE" sz="1800" dirty="0"/>
              <a:t>Scenario Building blocks</a:t>
            </a:r>
          </a:p>
          <a:p>
            <a:pPr lvl="1"/>
            <a:r>
              <a:rPr lang="en-IE" sz="1800" dirty="0"/>
              <a:t>Flow of scenario - Data Sources/</a:t>
            </a:r>
            <a:r>
              <a:rPr lang="en-IE" sz="1800" dirty="0" err="1"/>
              <a:t>vUsers</a:t>
            </a:r>
            <a:r>
              <a:rPr lang="en-IE" sz="1800" dirty="0"/>
              <a:t>/</a:t>
            </a:r>
            <a:r>
              <a:rPr lang="en-IE" sz="1800" dirty="0" err="1"/>
              <a:t>cleanup</a:t>
            </a:r>
            <a:endParaRPr lang="en-IE" sz="1800" dirty="0"/>
          </a:p>
          <a:p>
            <a:r>
              <a:rPr lang="en-IE" sz="1800" dirty="0"/>
              <a:t>10:15-11:15 (or earlier) - Practical Exercises and Q&amp;A</a:t>
            </a:r>
          </a:p>
          <a:p>
            <a:r>
              <a:rPr lang="en-IE" sz="1800" dirty="0"/>
              <a:t>11:15-11:30 - Break</a:t>
            </a:r>
          </a:p>
          <a:p>
            <a:r>
              <a:rPr lang="en-IE" sz="1800" dirty="0"/>
              <a:t>11:30-12:00 - Advanced usage</a:t>
            </a:r>
          </a:p>
          <a:p>
            <a:pPr lvl="1"/>
            <a:r>
              <a:rPr lang="en-IE" sz="1800" dirty="0" err="1"/>
              <a:t>Subflows</a:t>
            </a:r>
            <a:r>
              <a:rPr lang="en-IE" sz="1800" dirty="0"/>
              <a:t>/Splits</a:t>
            </a:r>
          </a:p>
          <a:p>
            <a:pPr lvl="1"/>
            <a:r>
              <a:rPr lang="en-IE" sz="1800" dirty="0"/>
              <a:t>Combining Data Sources</a:t>
            </a:r>
          </a:p>
          <a:p>
            <a:pPr lvl="1"/>
            <a:r>
              <a:rPr lang="en-IE" sz="1800" dirty="0"/>
              <a:t>Shared Data Sources</a:t>
            </a:r>
          </a:p>
          <a:p>
            <a:r>
              <a:rPr lang="en-IE" sz="1800" dirty="0"/>
              <a:t>12:00-13:00 - Practical Exercises and Q&amp;A</a:t>
            </a:r>
          </a:p>
          <a:p>
            <a:r>
              <a:rPr lang="en-IE" sz="1800" dirty="0"/>
              <a:t>13:00-14:00 - Lunch break</a:t>
            </a:r>
          </a:p>
          <a:p>
            <a:r>
              <a:rPr lang="en-IE" sz="1800" dirty="0"/>
              <a:t>14:00-14:30 - Wrap up</a:t>
            </a:r>
          </a:p>
          <a:p>
            <a:endParaRPr lang="en-IE" sz="1800" dirty="0"/>
          </a:p>
          <a:p>
            <a:r>
              <a:rPr lang="en-IE" sz="1800" b="1" dirty="0"/>
              <a:t>Tomorrow </a:t>
            </a:r>
            <a:r>
              <a:rPr lang="en-IE" sz="1800" dirty="0"/>
              <a:t>14:00-16:00 - Follow up</a:t>
            </a:r>
          </a:p>
          <a:p>
            <a:pPr marL="0" indent="0">
              <a:buNone/>
            </a:pPr>
            <a:endParaRPr lang="en-IE" sz="1800" dirty="0"/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>
                <a:latin typeface="Ericsson Capital TT" panose="02000503000000020004" pitchFamily="2" charset="0"/>
              </a:rPr>
              <a:t>Agenda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23528" y="4581128"/>
            <a:ext cx="286196" cy="0"/>
          </a:xfrm>
          <a:prstGeom prst="straightConnector1">
            <a:avLst/>
          </a:prstGeom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65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 err="1"/>
              <a:t>A_DataSources</a:t>
            </a:r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IE" dirty="0" err="1"/>
              <a:t>B_ScenarioFlow</a:t>
            </a:r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IE" dirty="0" err="1"/>
              <a:t>C_Debugging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829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>
          <a:xfrm>
            <a:off x="396875" y="1557338"/>
            <a:ext cx="8351838" cy="4535487"/>
          </a:xfrm>
        </p:spPr>
        <p:txBody>
          <a:bodyPr/>
          <a:lstStyle/>
          <a:p>
            <a:r>
              <a:rPr lang="en-IE" dirty="0">
                <a:hlinkClick r:id="rId3"/>
              </a:rPr>
              <a:t>taf-stackoverflow.lmera.ericsson.se</a:t>
            </a:r>
            <a:endParaRPr lang="en-IE" dirty="0"/>
          </a:p>
          <a:p>
            <a:r>
              <a:rPr lang="en-IE" dirty="0">
                <a:hlinkClick r:id="rId4"/>
              </a:rPr>
              <a:t>Documentation</a:t>
            </a:r>
            <a:endParaRPr lang="en-IE" dirty="0"/>
          </a:p>
          <a:p>
            <a:pPr marL="176213" lvl="1" indent="-176213">
              <a:buClr>
                <a:srgbClr val="00A9D4"/>
              </a:buClr>
              <a:buFont typeface="Arial" panose="020B0604020202020204" pitchFamily="34" charset="0"/>
              <a:buChar char="›"/>
            </a:pPr>
            <a:r>
              <a:rPr lang="en-US" altLang="en-US" sz="2400" dirty="0">
                <a:hlinkClick r:id="rId5"/>
              </a:rPr>
              <a:t>Advanced Scenario Concepts explanation</a:t>
            </a:r>
            <a:endParaRPr lang="en-IE" sz="2400" dirty="0"/>
          </a:p>
          <a:p>
            <a:pPr marL="176213" lvl="1" indent="-176213">
              <a:buClr>
                <a:srgbClr val="00A9D4"/>
              </a:buClr>
              <a:buFont typeface="Arial" charset="0"/>
              <a:buChar char="›"/>
              <a:defRPr/>
            </a:pPr>
            <a:r>
              <a:rPr lang="en-US" sz="2400" dirty="0">
                <a:hlinkClick r:id="rId6"/>
              </a:rPr>
              <a:t>TAF Training &amp; Sample Projects</a:t>
            </a:r>
            <a:endParaRPr lang="en-US" sz="2400" dirty="0"/>
          </a:p>
          <a:p>
            <a:pPr marL="176213" lvl="1" indent="-176213">
              <a:buClr>
                <a:srgbClr val="00A9D4"/>
              </a:buClr>
              <a:buFont typeface="Arial" charset="0"/>
              <a:buChar char="›"/>
              <a:defRPr/>
            </a:pPr>
            <a:r>
              <a:rPr lang="en-US" sz="2400" dirty="0" err="1">
                <a:hlinkClick r:id="rId7"/>
              </a:rPr>
              <a:t>Testware</a:t>
            </a:r>
            <a:r>
              <a:rPr lang="en-US" sz="2400" dirty="0">
                <a:hlinkClick r:id="rId7"/>
              </a:rPr>
              <a:t> Design Rules</a:t>
            </a:r>
            <a:endParaRPr lang="en-US" sz="2400" dirty="0"/>
          </a:p>
        </p:txBody>
      </p:sp>
      <p:sp>
        <p:nvSpPr>
          <p:cNvPr id="34819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en-US">
                <a:latin typeface="Ericsson Capital TT" panose="02000503000000020004" pitchFamily="2" charset="0"/>
              </a:rPr>
              <a:t>Next steps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Scenario Building blocks hierarchy</a:t>
            </a:r>
          </a:p>
        </p:txBody>
      </p:sp>
      <p:cxnSp>
        <p:nvCxnSpPr>
          <p:cNvPr id="6" name="Straight Arrow Connector 56"/>
          <p:cNvCxnSpPr>
            <a:cxnSpLocks noChangeShapeType="1"/>
          </p:cNvCxnSpPr>
          <p:nvPr/>
        </p:nvCxnSpPr>
        <p:spPr bwMode="auto">
          <a:xfrm>
            <a:off x="251520" y="1508084"/>
            <a:ext cx="0" cy="148886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prstDash val="solid"/>
            <a:round/>
            <a:headEnd/>
            <a:tailEnd type="triangle"/>
          </a:ln>
        </p:spPr>
      </p:cxnSp>
      <p:sp>
        <p:nvSpPr>
          <p:cNvPr id="7" name="Rectangle 6"/>
          <p:cNvSpPr/>
          <p:nvPr/>
        </p:nvSpPr>
        <p:spPr bwMode="auto">
          <a:xfrm>
            <a:off x="6627722" y="3890515"/>
            <a:ext cx="1020324" cy="3600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92459" y="3894386"/>
            <a:ext cx="1020324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Step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66099" y="419270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calls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4316" y="4312444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adapts to represent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logical action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09951" y="4250555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sequence of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2057" y="4266278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combination of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7" idx="3"/>
            <a:endCxn id="72" idx="2"/>
          </p:cNvCxnSpPr>
          <p:nvPr/>
        </p:nvCxnSpPr>
        <p:spPr bwMode="auto">
          <a:xfrm flipV="1">
            <a:off x="7648046" y="4070450"/>
            <a:ext cx="584390" cy="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>
            <a:stCxn id="9" idx="3"/>
            <a:endCxn id="7" idx="1"/>
          </p:cNvCxnSpPr>
          <p:nvPr/>
        </p:nvCxnSpPr>
        <p:spPr bwMode="auto">
          <a:xfrm flipV="1">
            <a:off x="5912783" y="4070535"/>
            <a:ext cx="714939" cy="38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Connector 61"/>
          <p:cNvCxnSpPr>
            <a:cxnSpLocks/>
            <a:endCxn id="9" idx="1"/>
          </p:cNvCxnSpPr>
          <p:nvPr/>
        </p:nvCxnSpPr>
        <p:spPr bwMode="auto">
          <a:xfrm>
            <a:off x="3644190" y="4074406"/>
            <a:ext cx="124826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cxnSpLocks/>
          </p:cNvCxnSpPr>
          <p:nvPr/>
        </p:nvCxnSpPr>
        <p:spPr bwMode="auto">
          <a:xfrm flipV="1">
            <a:off x="1213660" y="4074406"/>
            <a:ext cx="1410206" cy="118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cxnSpLocks/>
          </p:cNvCxnSpPr>
          <p:nvPr/>
        </p:nvCxnSpPr>
        <p:spPr bwMode="auto">
          <a:xfrm flipH="1">
            <a:off x="2269748" y="3906238"/>
            <a:ext cx="354118" cy="1863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269748" y="4070535"/>
            <a:ext cx="354118" cy="168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cxnSpLocks/>
          </p:cNvCxnSpPr>
          <p:nvPr/>
        </p:nvCxnSpPr>
        <p:spPr bwMode="auto">
          <a:xfrm flipH="1">
            <a:off x="4523275" y="3906153"/>
            <a:ext cx="354118" cy="1863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4523275" y="4070450"/>
            <a:ext cx="354118" cy="168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Cloud 71"/>
          <p:cNvSpPr/>
          <p:nvPr/>
        </p:nvSpPr>
        <p:spPr bwMode="auto">
          <a:xfrm>
            <a:off x="8229600" y="3801519"/>
            <a:ext cx="914400" cy="537861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SUT</a:t>
            </a:r>
            <a:endParaRPr lang="en-IE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-25208" y="3879052"/>
            <a:ext cx="1394454" cy="403989"/>
          </a:xfrm>
          <a:prstGeom prst="ellipse">
            <a:avLst/>
          </a:prstGeom>
          <a:solidFill>
            <a:srgbClr val="1880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Scenario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lowchart: Alternate Process 75"/>
          <p:cNvSpPr/>
          <p:nvPr/>
        </p:nvSpPr>
        <p:spPr bwMode="auto">
          <a:xfrm>
            <a:off x="2635087" y="3877929"/>
            <a:ext cx="1008112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7705" y="1393497"/>
            <a:ext cx="3873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>
                <a:solidFill>
                  <a:schemeClr val="tx1"/>
                </a:solidFill>
                <a:highlight>
                  <a:srgbClr val="97C3FF"/>
                </a:highlight>
              </a:rPr>
              <a:t>Operator</a:t>
            </a:r>
            <a:r>
              <a:rPr lang="en-IE" dirty="0">
                <a:solidFill>
                  <a:schemeClr val="tx1"/>
                </a:solidFill>
              </a:rPr>
              <a:t> – reusable API to SUT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69650" y="1862020"/>
            <a:ext cx="7602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/>
                </a:solidFill>
                <a:highlight>
                  <a:srgbClr val="FFCC6E"/>
                </a:highlight>
              </a:rPr>
              <a:t>Test Step</a:t>
            </a:r>
            <a:r>
              <a:rPr lang="en-IE" dirty="0">
                <a:solidFill>
                  <a:schemeClr val="tx1"/>
                </a:solidFill>
              </a:rPr>
              <a:t> is an atomic business action that parametrizes calls to operator(s)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69650" y="2593094"/>
            <a:ext cx="3753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4FB889"/>
                </a:highlight>
              </a:rPr>
              <a:t>Flow</a:t>
            </a:r>
            <a:r>
              <a:rPr lang="en-US" dirty="0">
                <a:solidFill>
                  <a:schemeClr val="tx1"/>
                </a:solidFill>
              </a:rPr>
              <a:t> is sequence of Test Steps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65648" y="3126972"/>
            <a:ext cx="4075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188079"/>
                </a:highlight>
              </a:rPr>
              <a:t>Scenario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combination of Flows 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5" grpId="0"/>
      <p:bldP spid="46" grpId="0"/>
      <p:bldP spid="47" grpId="0"/>
      <p:bldP spid="48" grpId="0"/>
      <p:bldP spid="75" grpId="0" animBg="1"/>
      <p:bldP spid="76" grpId="0" animBg="1"/>
      <p:bldP spid="77" grpId="0"/>
      <p:bldP spid="78" grpId="0"/>
      <p:bldP spid="79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Scenario Building blocks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356386" y="4352820"/>
            <a:ext cx="1151717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Step1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115616" y="4330846"/>
            <a:ext cx="1394454" cy="403989"/>
          </a:xfrm>
          <a:prstGeom prst="ellipse">
            <a:avLst/>
          </a:prstGeom>
          <a:solidFill>
            <a:srgbClr val="1880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Scenario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lowchart: Alternate Process 26"/>
          <p:cNvSpPr/>
          <p:nvPr/>
        </p:nvSpPr>
        <p:spPr bwMode="auto">
          <a:xfrm>
            <a:off x="2915816" y="4334803"/>
            <a:ext cx="1008112" cy="410484"/>
          </a:xfrm>
          <a:prstGeom prst="flowChartAlternateProcess">
            <a:avLst/>
          </a:prstGeom>
          <a:solidFill>
            <a:srgbClr val="4FB8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012160" y="4365104"/>
            <a:ext cx="1151717" cy="360040"/>
          </a:xfrm>
          <a:prstGeom prst="rect">
            <a:avLst/>
          </a:prstGeom>
          <a:solidFill>
            <a:srgbClr val="FFCC6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Step2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29"/>
          <p:cNvCxnSpPr>
            <a:stCxn id="26" idx="6"/>
            <a:endCxn id="27" idx="1"/>
          </p:cNvCxnSpPr>
          <p:nvPr/>
        </p:nvCxnSpPr>
        <p:spPr bwMode="auto">
          <a:xfrm>
            <a:off x="2510070" y="4532841"/>
            <a:ext cx="405746" cy="72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27" idx="3"/>
            <a:endCxn id="25" idx="1"/>
          </p:cNvCxnSpPr>
          <p:nvPr/>
        </p:nvCxnSpPr>
        <p:spPr bwMode="auto">
          <a:xfrm flipV="1">
            <a:off x="3923928" y="4532840"/>
            <a:ext cx="432458" cy="72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25" idx="3"/>
            <a:endCxn id="28" idx="1"/>
          </p:cNvCxnSpPr>
          <p:nvPr/>
        </p:nvCxnSpPr>
        <p:spPr bwMode="auto">
          <a:xfrm>
            <a:off x="5508103" y="4532840"/>
            <a:ext cx="504057" cy="122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414304" y="1403529"/>
            <a:ext cx="7884164" cy="2646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"scenario"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"flow"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Ids.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TEST_STEP_1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addTestStep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annotatedMethod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Ids.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TEST_STEP_2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6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650" y="1412776"/>
            <a:ext cx="8351839" cy="3852000"/>
          </a:xfrm>
        </p:spPr>
        <p:txBody>
          <a:bodyPr/>
          <a:lstStyle/>
          <a:p>
            <a:r>
              <a:rPr lang="en-IE" sz="16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I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com.ericsson.cifwk.taf.annotations.Operator</a:t>
            </a:r>
            <a:endParaRPr lang="en-I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/>
              <a:t>Provides Java API to SUT (System Under Test). Usually accessing system by </a:t>
            </a:r>
            <a:r>
              <a:rPr lang="en-IE" dirty="0" err="1">
                <a:hlinkClick r:id="rId3"/>
              </a:rPr>
              <a:t>HttpTool</a:t>
            </a:r>
            <a:r>
              <a:rPr lang="en-IE" dirty="0"/>
              <a:t>, </a:t>
            </a:r>
            <a:r>
              <a:rPr lang="en-IE" dirty="0">
                <a:hlinkClick r:id="rId4"/>
              </a:rPr>
              <a:t>TAF UI </a:t>
            </a:r>
            <a:r>
              <a:rPr lang="en-IE" dirty="0"/>
              <a:t>or </a:t>
            </a:r>
            <a:r>
              <a:rPr lang="en-IE" dirty="0" err="1">
                <a:hlinkClick r:id="rId5"/>
              </a:rPr>
              <a:t>CliTool</a:t>
            </a:r>
            <a:endParaRPr lang="en-IE" dirty="0"/>
          </a:p>
          <a:p>
            <a:r>
              <a:rPr lang="en-IE" dirty="0"/>
              <a:t>Reusable by different Test Steps</a:t>
            </a:r>
          </a:p>
          <a:p>
            <a:r>
              <a:rPr lang="en-IE" sz="2000" dirty="0">
                <a:latin typeface="Consolas" panose="020B0609020204030204" pitchFamily="49" charset="0"/>
                <a:cs typeface="Consolas" panose="020B0609020204030204" pitchFamily="49" charset="0"/>
              </a:rPr>
              <a:t>@Inject Provider&lt;Operator&gt; </a:t>
            </a:r>
            <a:r>
              <a:rPr lang="en-IE" dirty="0"/>
              <a:t>in Test Steps</a:t>
            </a:r>
          </a:p>
          <a:p>
            <a:r>
              <a:rPr lang="en-IE" dirty="0"/>
              <a:t>There are multiple operators created for shared usage:</a:t>
            </a:r>
          </a:p>
          <a:p>
            <a:pPr lvl="1"/>
            <a:r>
              <a:rPr lang="en-IE" dirty="0">
                <a:hlinkClick r:id="rId6"/>
              </a:rPr>
              <a:t>Login/Logout</a:t>
            </a:r>
            <a:endParaRPr lang="en-IE" dirty="0"/>
          </a:p>
          <a:p>
            <a:pPr lvl="1"/>
            <a:r>
              <a:rPr lang="en-US" dirty="0">
                <a:hlinkClick r:id="rId7"/>
              </a:rPr>
              <a:t>W</a:t>
            </a:r>
            <a:r>
              <a:rPr lang="en-IE" dirty="0" err="1">
                <a:hlinkClick r:id="rId7"/>
              </a:rPr>
              <a:t>orking</a:t>
            </a:r>
            <a:r>
              <a:rPr lang="en-IE" dirty="0">
                <a:hlinkClick r:id="rId7"/>
              </a:rPr>
              <a:t> with Nodes</a:t>
            </a:r>
            <a:endParaRPr lang="en-IE" dirty="0"/>
          </a:p>
          <a:p>
            <a:pPr lvl="1"/>
            <a:r>
              <a:rPr lang="en-US" dirty="0">
                <a:hlinkClick r:id="rId8"/>
              </a:rPr>
              <a:t>M</a:t>
            </a:r>
            <a:r>
              <a:rPr lang="en-IE" dirty="0">
                <a:hlinkClick r:id="rId8"/>
              </a:rPr>
              <a:t>ore…</a:t>
            </a:r>
            <a:endParaRPr lang="en-IE" dirty="0"/>
          </a:p>
          <a:p>
            <a:r>
              <a:rPr lang="en-IE" dirty="0">
                <a:solidFill>
                  <a:srgbClr val="C00000"/>
                </a:solidFill>
                <a:highlight>
                  <a:srgbClr val="FFCC6E"/>
                </a:highlight>
              </a:rPr>
              <a:t> ! </a:t>
            </a:r>
            <a:r>
              <a:rPr lang="en-IE" dirty="0"/>
              <a:t> Operators should not contain state</a:t>
            </a:r>
          </a:p>
          <a:p>
            <a:pPr lvl="1"/>
            <a:r>
              <a:rPr lang="en-US" dirty="0" err="1"/>
              <a:t>i</a:t>
            </a:r>
            <a:r>
              <a:rPr lang="en-IE" dirty="0"/>
              <a:t>.e. static variables, class variables etc.</a:t>
            </a:r>
          </a:p>
          <a:p>
            <a:pPr lvl="1"/>
            <a:r>
              <a:rPr lang="en-US" dirty="0"/>
              <a:t>B</a:t>
            </a:r>
            <a:r>
              <a:rPr lang="en-IE" dirty="0" err="1"/>
              <a:t>ecause</a:t>
            </a:r>
            <a:r>
              <a:rPr lang="en-IE" dirty="0"/>
              <a:t> can be accessed by multiple </a:t>
            </a:r>
            <a:r>
              <a:rPr lang="en-IE" dirty="0" err="1"/>
              <a:t>vUsers</a:t>
            </a:r>
            <a:r>
              <a:rPr lang="en-IE" dirty="0"/>
              <a:t> at same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highlight>
                  <a:srgbClr val="97C3FF"/>
                </a:highlight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365158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5.9|5.7|4.2|2.9|1.4|1|0.3|13.2|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5.9|5.7|4.2|2.9|1.4|1|0.3|13.2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9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|5.8|4.2|0.5|9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7.8|5.1|9.8|6|0.7|0.8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1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0.5|2.7|0.2|1.2|0.3|11.1|0.8|10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0.5|0.8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Ericsson Capital TT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17901</TotalTime>
  <Words>2565</Words>
  <Application>Microsoft Office PowerPoint</Application>
  <PresentationFormat>On-screen Show (4:3)</PresentationFormat>
  <Paragraphs>816</Paragraphs>
  <Slides>68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Consolas</vt:lpstr>
      <vt:lpstr>Courier New</vt:lpstr>
      <vt:lpstr>Droid Sans</vt:lpstr>
      <vt:lpstr>Ericsson Capital TT</vt:lpstr>
      <vt:lpstr>Times New Roman</vt:lpstr>
      <vt:lpstr>Office Theme</vt:lpstr>
      <vt:lpstr>2_PresentationTemplate2011</vt:lpstr>
      <vt:lpstr>TAF SCENARIO introduction workshop </vt:lpstr>
      <vt:lpstr>Agenda</vt:lpstr>
      <vt:lpstr>What is TAF Scenario </vt:lpstr>
      <vt:lpstr>Why TAF Scenario</vt:lpstr>
      <vt:lpstr>Scenario Features</vt:lpstr>
      <vt:lpstr>Scenario building blocks </vt:lpstr>
      <vt:lpstr>Scenario Building blocks hierarchy</vt:lpstr>
      <vt:lpstr>Scenario Building blocks</vt:lpstr>
      <vt:lpstr>Operators</vt:lpstr>
      <vt:lpstr>Test Step 1</vt:lpstr>
      <vt:lpstr>Test Step 2</vt:lpstr>
      <vt:lpstr>Test Step vs Operator</vt:lpstr>
      <vt:lpstr>Test Step Example</vt:lpstr>
      <vt:lpstr>Test Step Example</vt:lpstr>
      <vt:lpstr>Test Flow</vt:lpstr>
      <vt:lpstr>TEST flow example</vt:lpstr>
      <vt:lpstr>Flow of scenario </vt:lpstr>
      <vt:lpstr>Defining &amp; Running Scenario</vt:lpstr>
      <vt:lpstr>Data sources (Data driven) </vt:lpstr>
      <vt:lpstr>Data Records</vt:lpstr>
      <vt:lpstr>Data Record and test step</vt:lpstr>
      <vt:lpstr>Data Sources</vt:lpstr>
      <vt:lpstr>Data source example</vt:lpstr>
      <vt:lpstr>Data source example</vt:lpstr>
      <vt:lpstr>Data source example 2</vt:lpstr>
      <vt:lpstr>Data SOURCE</vt:lpstr>
      <vt:lpstr>vusers </vt:lpstr>
      <vt:lpstr>Vusers</vt:lpstr>
      <vt:lpstr>vusers</vt:lpstr>
      <vt:lpstr>vUsers &amp; datasources</vt:lpstr>
      <vt:lpstr>regular (COPIED) Data SOURCE</vt:lpstr>
      <vt:lpstr>Always run</vt:lpstr>
      <vt:lpstr>Before/after flow</vt:lpstr>
      <vt:lpstr>Passing values between Test Steps</vt:lpstr>
      <vt:lpstr>Passing values between Test Steps</vt:lpstr>
      <vt:lpstr>Passing values example</vt:lpstr>
      <vt:lpstr>workshop format </vt:lpstr>
      <vt:lpstr>Meet excerise</vt:lpstr>
      <vt:lpstr>Meet PLACEHOLDER</vt:lpstr>
      <vt:lpstr>Meet stack</vt:lpstr>
      <vt:lpstr>Getting Started</vt:lpstr>
      <vt:lpstr>Agenda</vt:lpstr>
      <vt:lpstr>Practical exercises</vt:lpstr>
      <vt:lpstr>Part 2: Advanced usage </vt:lpstr>
      <vt:lpstr>subflow</vt:lpstr>
      <vt:lpstr>SPLIT</vt:lpstr>
      <vt:lpstr>More on DAtasources </vt:lpstr>
      <vt:lpstr>Multiple datasources</vt:lpstr>
      <vt:lpstr>NESTED data sources</vt:lpstr>
      <vt:lpstr>NESTED data sources</vt:lpstr>
      <vt:lpstr>Filtering Data Sources</vt:lpstr>
      <vt:lpstr>Shared Data source </vt:lpstr>
      <vt:lpstr>When to use Shared Data Source</vt:lpstr>
      <vt:lpstr>Shared Data Source</vt:lpstr>
      <vt:lpstr>Shared Data Source</vt:lpstr>
      <vt:lpstr>Shared Data Source</vt:lpstr>
      <vt:lpstr>Making Data Source Shared</vt:lpstr>
      <vt:lpstr> Be careful when using Shared Data Sources!</vt:lpstr>
      <vt:lpstr>Debugging scenario </vt:lpstr>
      <vt:lpstr>DEBUG: SHOW FLOW</vt:lpstr>
      <vt:lpstr>DEBUG: TEST STEP INFO </vt:lpstr>
      <vt:lpstr>DEBUG: see root exception cause</vt:lpstr>
      <vt:lpstr>Debug: highlights</vt:lpstr>
      <vt:lpstr>Debug: MISC</vt:lpstr>
      <vt:lpstr>Agenda</vt:lpstr>
      <vt:lpstr>Practical exercises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TAF TESt executor  Infrastructure setup via puppet</dc:title>
  <dc:creator>Dmitry Novikov</dc:creator>
  <dc:description>Rev PA1</dc:description>
  <cp:lastModifiedBy>Dmitry Novikov</cp:lastModifiedBy>
  <cp:revision>946</cp:revision>
  <cp:lastPrinted>1601-01-01T00:00:00Z</cp:lastPrinted>
  <dcterms:created xsi:type="dcterms:W3CDTF">2011-05-24T09:22:48Z</dcterms:created>
  <dcterms:modified xsi:type="dcterms:W3CDTF">2016-11-09T12:59:38Z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2014-08-08</vt:lpwstr>
  </property>
  <property fmtid="{D5CDD505-2E9C-101B-9397-08002B2CF9AE}" pid="3" name="DocumentType">
    <vt:lpwstr>Presentation2011</vt:lpwstr>
  </property>
  <property fmtid="{D5CDD505-2E9C-101B-9397-08002B2CF9AE}" pid="4" name="DocumentType2">
    <vt:lpwstr>Presentation2011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MiddleFooterField">
    <vt:lpwstr>Ericsson Internal</vt:lpwstr>
  </property>
  <property fmtid="{D5CDD505-2E9C-101B-9397-08002B2CF9AE}" pid="8" name="PackageNo">
    <vt:lpwstr>LXA 119 603</vt:lpwstr>
  </property>
  <property fmtid="{D5CDD505-2E9C-101B-9397-08002B2CF9AE}" pid="9" name="PackageVersion">
    <vt:lpwstr>R3A</vt:lpwstr>
  </property>
  <property fmtid="{D5CDD505-2E9C-101B-9397-08002B2CF9AE}" pid="10" name="Pages">
    <vt:bool>true</vt:bool>
  </property>
  <property fmtid="{D5CDD505-2E9C-101B-9397-08002B2CF9AE}" pid="11" name="Revision">
    <vt:lpwstr>PA1</vt:lpwstr>
  </property>
  <property fmtid="{D5CDD505-2E9C-101B-9397-08002B2CF9AE}" pid="12" name="RightFooterField2">
    <vt:lpwstr>2014-08-08</vt:lpwstr>
  </property>
  <property fmtid="{D5CDD505-2E9C-101B-9397-08002B2CF9AE}" pid="13" name="SecurityClass">
    <vt:lpwstr>Ericsson Internal</vt:lpwstr>
  </property>
  <property fmtid="{D5CDD505-2E9C-101B-9397-08002B2CF9AE}" pid="14" name="TemplateName">
    <vt:lpwstr>CXC 173 2731/1</vt:lpwstr>
  </property>
  <property fmtid="{D5CDD505-2E9C-101B-9397-08002B2CF9AE}" pid="15" name="TemplateName2">
    <vt:lpwstr>CXC 173 2731/1</vt:lpwstr>
  </property>
  <property fmtid="{D5CDD505-2E9C-101B-9397-08002B2CF9AE}" pid="16" name="TemplateVersion">
    <vt:lpwstr>R1A</vt:lpwstr>
  </property>
  <property fmtid="{D5CDD505-2E9C-101B-9397-08002B2CF9AE}" pid="17" name="TemplateVersion2">
    <vt:lpwstr>R1A</vt:lpwstr>
  </property>
  <property fmtid="{D5CDD505-2E9C-101B-9397-08002B2CF9AE}" pid="18" name="TotalNumb">
    <vt:bool>false</vt:bool>
  </property>
  <property fmtid="{D5CDD505-2E9C-101B-9397-08002B2CF9AE}" pid="19" name="UsedFont">
    <vt:lpwstr>Ericsson Capital TT</vt:lpwstr>
  </property>
  <property fmtid="{D5CDD505-2E9C-101B-9397-08002B2CF9AE}" pid="20" name="White">
    <vt:bool>true</vt:bool>
  </property>
  <property fmtid="{D5CDD505-2E9C-101B-9397-08002B2CF9AE}" pid="21" name="chkMetaData">
    <vt:bool>false</vt:bool>
  </property>
  <property fmtid="{D5CDD505-2E9C-101B-9397-08002B2CF9AE}" pid="22" name="chkTaglines">
    <vt:bool>false</vt:bool>
  </property>
  <property fmtid="{D5CDD505-2E9C-101B-9397-08002B2CF9AE}" pid="23" name="optEnterText1">
    <vt:bool>false</vt:bool>
  </property>
  <property fmtid="{D5CDD505-2E9C-101B-9397-08002B2CF9AE}" pid="24" name="optEnterText2">
    <vt:bool>false</vt:bool>
  </property>
  <property fmtid="{D5CDD505-2E9C-101B-9397-08002B2CF9AE}" pid="25" name="optEnterText3">
    <vt:bool>false</vt:bool>
  </property>
  <property fmtid="{D5CDD505-2E9C-101B-9397-08002B2CF9AE}" pid="26" name="optEnterText4">
    <vt:bool>false</vt:bool>
  </property>
  <property fmtid="{D5CDD505-2E9C-101B-9397-08002B2CF9AE}" pid="27" name="optFooterCVLConfLabel">
    <vt:bool>true</vt:bool>
  </property>
  <property fmtid="{D5CDD505-2E9C-101B-9397-08002B2CF9AE}" pid="28" name="optFooterCVLCopyright">
    <vt:bool>false</vt:bool>
  </property>
  <property fmtid="{D5CDD505-2E9C-101B-9397-08002B2CF9AE}" pid="29" name="optFooterCVLDate">
    <vt:bool>true</vt:bool>
  </property>
  <property fmtid="{D5CDD505-2E9C-101B-9397-08002B2CF9AE}" pid="30" name="optFooterCVLDocNo">
    <vt:bool>true</vt:bool>
  </property>
  <property fmtid="{D5CDD505-2E9C-101B-9397-08002B2CF9AE}" pid="31" name="optFooterCVLPrep">
    <vt:bool>false</vt:bool>
  </property>
  <property fmtid="{D5CDD505-2E9C-101B-9397-08002B2CF9AE}" pid="32" name="optFooterCVLTitle">
    <vt:bool>true</vt:bool>
  </property>
  <property fmtid="{D5CDD505-2E9C-101B-9397-08002B2CF9AE}" pid="33" name="optUseConfClass">
    <vt:bool>true</vt:bool>
  </property>
  <property fmtid="{D5CDD505-2E9C-101B-9397-08002B2CF9AE}" pid="34" name="optUseConfLabel">
    <vt:bool>false</vt:bool>
  </property>
  <property fmtid="{D5CDD505-2E9C-101B-9397-08002B2CF9AE}" pid="35" name="txtConfLabel">
    <vt:lpwstr>Ericsson Internal</vt:lpwstr>
  </property>
  <property fmtid="{D5CDD505-2E9C-101B-9397-08002B2CF9AE}" pid="36" name="x">
    <vt:lpwstr>1</vt:lpwstr>
  </property>
  <property fmtid="{D5CDD505-2E9C-101B-9397-08002B2CF9AE}" pid="37" name="UpdateProcess">
    <vt:lpwstr>End</vt:lpwstr>
  </property>
  <property fmtid="{D5CDD505-2E9C-101B-9397-08002B2CF9AE}" pid="38" name="Prepared">
    <vt:lpwstr/>
  </property>
  <property fmtid="{D5CDD505-2E9C-101B-9397-08002B2CF9AE}" pid="39" name="ApprovedBy">
    <vt:lpwstr/>
  </property>
  <property fmtid="{D5CDD505-2E9C-101B-9397-08002B2CF9AE}" pid="40" name="DocNo">
    <vt:lpwstr/>
  </property>
  <property fmtid="{D5CDD505-2E9C-101B-9397-08002B2CF9AE}" pid="41" name="Checked">
    <vt:lpwstr/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LeftFooterField">
    <vt:lpwstr/>
  </property>
  <property fmtid="{D5CDD505-2E9C-101B-9397-08002B2CF9AE}" pid="47" name="RightFooterField">
    <vt:lpwstr/>
  </property>
</Properties>
</file>