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4" r:id="rId4"/>
    <p:sldId id="262" r:id="rId5"/>
    <p:sldId id="261" r:id="rId6"/>
  </p:sldIdLst>
  <p:sldSz cx="12192000" cy="6858000"/>
  <p:notesSz cx="6884988" cy="10018713"/>
  <p:embeddedFontLst>
    <p:embeddedFont>
      <p:font typeface="Ericsson Capital TT" panose="02000503000000020004" pitchFamily="2" charset="0"/>
      <p:regular r:id="rId9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4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51" userDrawn="1">
          <p15:clr>
            <a:srgbClr val="A4A3A4"/>
          </p15:clr>
        </p15:guide>
        <p15:guide id="4" orient="horz" pos="2449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orient="horz" pos="2545" userDrawn="1">
          <p15:clr>
            <a:srgbClr val="A4A3A4"/>
          </p15:clr>
        </p15:guide>
        <p15:guide id="7" orient="horz" pos="3845" userDrawn="1">
          <p15:clr>
            <a:srgbClr val="A4A3A4"/>
          </p15:clr>
        </p15:guide>
        <p15:guide id="8" pos="6625" userDrawn="1">
          <p15:clr>
            <a:srgbClr val="A4A3A4"/>
          </p15:clr>
        </p15:guide>
        <p15:guide id="9" pos="2588" userDrawn="1">
          <p15:clr>
            <a:srgbClr val="A4A3A4"/>
          </p15:clr>
        </p15:guide>
        <p15:guide id="10" pos="5091" userDrawn="1">
          <p15:clr>
            <a:srgbClr val="A4A3A4"/>
          </p15:clr>
        </p15:guide>
        <p15:guide id="11" pos="4969" userDrawn="1">
          <p15:clr>
            <a:srgbClr val="A4A3A4"/>
          </p15:clr>
        </p15:guide>
        <p15:guide id="12" pos="3779" userDrawn="1">
          <p15:clr>
            <a:srgbClr val="A4A3A4"/>
          </p15:clr>
        </p15:guide>
        <p15:guide id="13" pos="3901" userDrawn="1">
          <p15:clr>
            <a:srgbClr val="A4A3A4"/>
          </p15:clr>
        </p15:guide>
        <p15:guide id="14" pos="331" userDrawn="1">
          <p15:clr>
            <a:srgbClr val="A4A3A4"/>
          </p15:clr>
        </p15:guide>
        <p15:guide id="15" pos="2712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568" userDrawn="1">
          <p15:clr>
            <a:srgbClr val="A4A3A4"/>
          </p15:clr>
        </p15:guide>
        <p15:guide id="18" pos="4112" userDrawn="1">
          <p15:clr>
            <a:srgbClr val="A4A3A4"/>
          </p15:clr>
        </p15:guide>
        <p15:guide id="19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7D3"/>
    <a:srgbClr val="8BC5FF"/>
    <a:srgbClr val="99CCFF"/>
    <a:srgbClr val="6A8FBF"/>
    <a:srgbClr val="00A9D4"/>
    <a:srgbClr val="007B78"/>
    <a:srgbClr val="89BA17"/>
    <a:srgbClr val="FABB00"/>
    <a:srgbClr val="F08A00"/>
    <a:srgbClr val="E32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5319" autoAdjust="0"/>
  </p:normalViewPr>
  <p:slideViewPr>
    <p:cSldViewPr snapToGrid="0" snapToObjects="1">
      <p:cViewPr varScale="1">
        <p:scale>
          <a:sx n="72" d="100"/>
          <a:sy n="72" d="100"/>
        </p:scale>
        <p:origin x="1176" y="72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  <p:guide pos="3839"/>
        <p:guide pos="3568"/>
        <p:guide pos="4112"/>
        <p:guide pos="7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dirty="0"/>
              <a:t>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 dirty="0"/>
              <a:t>2017-11-09 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 dirty="0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2017-11-09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2017-11-09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B7E1-3C13-49EE-B388-F3B5EFA854A0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47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2017-11-09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33A2E-448F-4B31-A9FC-2EF99C62688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52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2017-11-09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FFFB68-FD35-4D6D-A83C-76287B8034B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19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96000" y="432001"/>
            <a:ext cx="1369483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10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1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8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1" y="4022726"/>
            <a:ext cx="5467351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8" y="4022726"/>
            <a:ext cx="5465233" cy="206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1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088001" y="360000"/>
            <a:ext cx="592667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1" y="6524625"/>
            <a:ext cx="9865784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dirty="0">
                <a:solidFill>
                  <a:srgbClr val="87888A"/>
                </a:solidFill>
              </a:rPr>
              <a:t>Ericsson Internal  |  2017-11-09  |  Page </a:t>
            </a:r>
            <a:fld id="{B435CBFF-4A44-432D-A7BE-D507169B49EF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8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GO/</a:t>
            </a:r>
            <a:r>
              <a:rPr lang="en-US" dirty="0" err="1"/>
              <a:t>NOGo</a:t>
            </a:r>
            <a:r>
              <a:rPr lang="en-US" dirty="0"/>
              <a:t> decision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9168" y="1106721"/>
            <a:ext cx="11135785" cy="4545279"/>
          </a:xfrm>
        </p:spPr>
        <p:txBody>
          <a:bodyPr/>
          <a:lstStyle/>
          <a:p>
            <a:r>
              <a:rPr lang="en-US" dirty="0"/>
              <a:t>Decision to be made on whether a tool in study (POC) should be pursued</a:t>
            </a:r>
          </a:p>
          <a:p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Agreement on the Go/</a:t>
            </a:r>
            <a:r>
              <a:rPr lang="en-US" dirty="0" err="1"/>
              <a:t>noGo</a:t>
            </a:r>
            <a:r>
              <a:rPr lang="en-US" dirty="0"/>
              <a:t> criteria</a:t>
            </a:r>
          </a:p>
          <a:p>
            <a:pPr lvl="1"/>
            <a:r>
              <a:rPr lang="en-US" dirty="0"/>
              <a:t>Demo/present the finding</a:t>
            </a:r>
          </a:p>
          <a:p>
            <a:pPr lvl="1"/>
            <a:r>
              <a:rPr lang="en-US" dirty="0"/>
              <a:t>How the new procedure will impact design</a:t>
            </a:r>
          </a:p>
          <a:p>
            <a:pPr lvl="1"/>
            <a:r>
              <a:rPr lang="en-US" dirty="0"/>
              <a:t>Proposal on a </a:t>
            </a:r>
            <a:r>
              <a:rPr lang="en-US"/>
              <a:t>rollout plan</a:t>
            </a:r>
            <a:endParaRPr lang="en-US" dirty="0"/>
          </a:p>
          <a:p>
            <a:pPr lvl="1"/>
            <a:r>
              <a:rPr lang="en-US" dirty="0"/>
              <a:t>Present timing and how much it might take</a:t>
            </a:r>
          </a:p>
          <a:p>
            <a:pPr lvl="1"/>
            <a:r>
              <a:rPr lang="en-US" dirty="0"/>
              <a:t>Decision to be made.</a:t>
            </a:r>
          </a:p>
          <a:p>
            <a:r>
              <a:rPr lang="en-US" dirty="0"/>
              <a:t>Who should be involved</a:t>
            </a:r>
          </a:p>
          <a:p>
            <a:pPr lvl="1"/>
            <a:r>
              <a:rPr lang="en-US" dirty="0"/>
              <a:t>Possible receivers of the tool</a:t>
            </a:r>
          </a:p>
          <a:p>
            <a:pPr lvl="2"/>
            <a:r>
              <a:rPr lang="en-US" dirty="0"/>
              <a:t>Design, test, management, PLM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Resource management</a:t>
            </a:r>
          </a:p>
          <a:p>
            <a:pPr lvl="1"/>
            <a:r>
              <a:rPr lang="en-US" dirty="0"/>
              <a:t>Budget responsible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1350"/>
            <a:ext cx="9992784" cy="1085371"/>
          </a:xfrm>
        </p:spPr>
        <p:txBody>
          <a:bodyPr/>
          <a:lstStyle/>
          <a:p>
            <a:r>
              <a:rPr lang="en-US" dirty="0"/>
              <a:t>Go/NOGo</a:t>
            </a:r>
          </a:p>
        </p:txBody>
      </p:sp>
    </p:spTree>
    <p:extLst>
      <p:ext uri="{BB962C8B-B14F-4D97-AF65-F5344CB8AC3E}">
        <p14:creationId xmlns:p14="http://schemas.microsoft.com/office/powerpoint/2010/main" val="375684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A2F18E-FB97-416B-919A-C9042639B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 design Automation – POC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31C6DB-8A2B-4273-96EC-529EB954A8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4932" y="4445710"/>
            <a:ext cx="1114001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scope of the work is included in the list.</a:t>
            </a:r>
          </a:p>
          <a:p>
            <a:r>
              <a:rPr lang="en-US" dirty="0"/>
              <a:t>As this is a POC the items will not be completely concluded but how they can be done will be known.</a:t>
            </a:r>
          </a:p>
          <a:p>
            <a:endParaRPr lang="en-US" dirty="0"/>
          </a:p>
          <a:p>
            <a:r>
              <a:rPr lang="en-US" dirty="0"/>
              <a:t>The items that we consider as part of the GO/NOGO decision have been marked with </a:t>
            </a:r>
          </a:p>
        </p:txBody>
      </p:sp>
      <p:pic>
        <p:nvPicPr>
          <p:cNvPr id="5" name="Graphic 4" descr="Star">
            <a:extLst>
              <a:ext uri="{FF2B5EF4-FFF2-40B4-BE49-F238E27FC236}">
                <a16:creationId xmlns:a16="http://schemas.microsoft.com/office/drawing/2014/main" id="{59FD507D-8952-47B4-B25F-15051C5C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407" y="6055670"/>
            <a:ext cx="467532" cy="4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1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B7E3E0-D985-48CF-8987-F4EA3E3C1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676776"/>
              </p:ext>
            </p:extLst>
          </p:nvPr>
        </p:nvGraphicFramePr>
        <p:xfrm>
          <a:off x="232474" y="30996"/>
          <a:ext cx="11959528" cy="666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25">
                  <a:extLst>
                    <a:ext uri="{9D8B030D-6E8A-4147-A177-3AD203B41FA5}">
                      <a16:colId xmlns:a16="http://schemas.microsoft.com/office/drawing/2014/main" val="958202469"/>
                    </a:ext>
                  </a:extLst>
                </a:gridCol>
                <a:gridCol w="581366">
                  <a:extLst>
                    <a:ext uri="{9D8B030D-6E8A-4147-A177-3AD203B41FA5}">
                      <a16:colId xmlns:a16="http://schemas.microsoft.com/office/drawing/2014/main" val="844153761"/>
                    </a:ext>
                  </a:extLst>
                </a:gridCol>
                <a:gridCol w="3108235">
                  <a:extLst>
                    <a:ext uri="{9D8B030D-6E8A-4147-A177-3AD203B41FA5}">
                      <a16:colId xmlns:a16="http://schemas.microsoft.com/office/drawing/2014/main" val="2221790917"/>
                    </a:ext>
                  </a:extLst>
                </a:gridCol>
                <a:gridCol w="6642102">
                  <a:extLst>
                    <a:ext uri="{9D8B030D-6E8A-4147-A177-3AD203B41FA5}">
                      <a16:colId xmlns:a16="http://schemas.microsoft.com/office/drawing/2014/main" val="1252477174"/>
                    </a:ext>
                  </a:extLst>
                </a:gridCol>
              </a:tblGrid>
              <a:tr h="346091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39270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r>
                        <a:rPr lang="en-US" sz="1400" dirty="0"/>
                        <a:t>TP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counter into an existing 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560209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MO into an existing 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539923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 of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Manual modification performed today – can we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84417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Manual modification performed today – can we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5445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Manual modification performed today – can we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0051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External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Manual modification performed today – can we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06232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Manual modification performed today – can we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41178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a new interface is needed – how can this be done?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758977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Static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we automate?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32746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EBS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Challenge to handle? Node and user defined?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083144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node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I do not have something to work from can this be done?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066071"/>
                  </a:ext>
                </a:extLst>
              </a:tr>
              <a:tr h="415540">
                <a:tc>
                  <a:txBody>
                    <a:bodyPr/>
                    <a:lstStyle/>
                    <a:p>
                      <a:r>
                        <a:rPr lang="en-US" sz="1400" dirty="0"/>
                        <a:t>Universe 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Universe 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Consider low priority for the POC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58773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r>
                        <a:rPr lang="en-US" sz="1400" dirty="0"/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the documentation be automated from the model?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358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r>
                        <a:rPr lang="en-US" sz="1400" dirty="0"/>
                        <a:t>Tool itself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Mechanism for action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 the action list, recommend and allow modifications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3524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look and feel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91411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can version control work for the process? Will this solve interdependency?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020010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Testware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to test the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35716"/>
                  </a:ext>
                </a:extLst>
              </a:tr>
              <a:tr h="34609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Tool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is possible to test the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010663"/>
                  </a:ext>
                </a:extLst>
              </a:tr>
            </a:tbl>
          </a:graphicData>
        </a:graphic>
      </p:graphicFrame>
      <p:pic>
        <p:nvPicPr>
          <p:cNvPr id="8" name="Graphic 7" descr="Star">
            <a:extLst>
              <a:ext uri="{FF2B5EF4-FFF2-40B4-BE49-F238E27FC236}">
                <a16:creationId xmlns:a16="http://schemas.microsoft.com/office/drawing/2014/main" id="{46078511-3B6E-4E55-961E-90B1C740AA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5" y="386229"/>
            <a:ext cx="335262" cy="335262"/>
          </a:xfrm>
          <a:prstGeom prst="rect">
            <a:avLst/>
          </a:prstGeom>
        </p:spPr>
      </p:pic>
      <p:pic>
        <p:nvPicPr>
          <p:cNvPr id="9" name="Graphic 8" descr="Star">
            <a:extLst>
              <a:ext uri="{FF2B5EF4-FFF2-40B4-BE49-F238E27FC236}">
                <a16:creationId xmlns:a16="http://schemas.microsoft.com/office/drawing/2014/main" id="{2B65638B-E000-4612-8203-482761257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5" y="775594"/>
            <a:ext cx="335262" cy="335262"/>
          </a:xfrm>
          <a:prstGeom prst="rect">
            <a:avLst/>
          </a:prstGeom>
        </p:spPr>
      </p:pic>
      <p:pic>
        <p:nvPicPr>
          <p:cNvPr id="10" name="Graphic 9" descr="Star">
            <a:extLst>
              <a:ext uri="{FF2B5EF4-FFF2-40B4-BE49-F238E27FC236}">
                <a16:creationId xmlns:a16="http://schemas.microsoft.com/office/drawing/2014/main" id="{0B4AC392-024A-47E8-8946-FA46783EB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5" y="1110856"/>
            <a:ext cx="335262" cy="335262"/>
          </a:xfrm>
          <a:prstGeom prst="rect">
            <a:avLst/>
          </a:prstGeom>
        </p:spPr>
      </p:pic>
      <p:pic>
        <p:nvPicPr>
          <p:cNvPr id="11" name="Graphic 10" descr="Star">
            <a:extLst>
              <a:ext uri="{FF2B5EF4-FFF2-40B4-BE49-F238E27FC236}">
                <a16:creationId xmlns:a16="http://schemas.microsoft.com/office/drawing/2014/main" id="{75908498-1502-4EC4-9DFB-9C96133AFC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5" y="2493553"/>
            <a:ext cx="335262" cy="335262"/>
          </a:xfrm>
          <a:prstGeom prst="rect">
            <a:avLst/>
          </a:prstGeom>
        </p:spPr>
      </p:pic>
      <p:pic>
        <p:nvPicPr>
          <p:cNvPr id="12" name="Graphic 11" descr="Star">
            <a:extLst>
              <a:ext uri="{FF2B5EF4-FFF2-40B4-BE49-F238E27FC236}">
                <a16:creationId xmlns:a16="http://schemas.microsoft.com/office/drawing/2014/main" id="{8871C2C6-EF33-4CE8-B2FD-19087D600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5" y="5615126"/>
            <a:ext cx="335262" cy="335262"/>
          </a:xfrm>
          <a:prstGeom prst="rect">
            <a:avLst/>
          </a:prstGeom>
        </p:spPr>
      </p:pic>
      <p:pic>
        <p:nvPicPr>
          <p:cNvPr id="13" name="Graphic 12" descr="Star">
            <a:extLst>
              <a:ext uri="{FF2B5EF4-FFF2-40B4-BE49-F238E27FC236}">
                <a16:creationId xmlns:a16="http://schemas.microsoft.com/office/drawing/2014/main" id="{754BA96B-8EC0-4DA8-9CAD-043041C6F0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0414" y="4967426"/>
            <a:ext cx="335262" cy="335262"/>
          </a:xfrm>
          <a:prstGeom prst="rect">
            <a:avLst/>
          </a:prstGeom>
        </p:spPr>
      </p:pic>
      <p:pic>
        <p:nvPicPr>
          <p:cNvPr id="14" name="Graphic 13" descr="Star">
            <a:extLst>
              <a:ext uri="{FF2B5EF4-FFF2-40B4-BE49-F238E27FC236}">
                <a16:creationId xmlns:a16="http://schemas.microsoft.com/office/drawing/2014/main" id="{10FB8A22-93D6-4B1E-B266-2105E621B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5" y="6016587"/>
            <a:ext cx="335262" cy="335262"/>
          </a:xfrm>
          <a:prstGeom prst="rect">
            <a:avLst/>
          </a:prstGeom>
        </p:spPr>
      </p:pic>
      <p:pic>
        <p:nvPicPr>
          <p:cNvPr id="15" name="Graphic 14" descr="Star">
            <a:extLst>
              <a:ext uri="{FF2B5EF4-FFF2-40B4-BE49-F238E27FC236}">
                <a16:creationId xmlns:a16="http://schemas.microsoft.com/office/drawing/2014/main" id="{9A7FE8D4-9ACE-4992-BB9F-467D8DBE2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45" y="6336618"/>
            <a:ext cx="335262" cy="3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0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ChapterSlide_Normal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8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1.potx" id="{2930A252-12C2-4F52-B133-87F8BF51D5BC}" vid="{C0EA779E-0600-4F57-BDCE-BA710E7DC25F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406</TotalTime>
  <Words>366</Words>
  <Application>Microsoft Office PowerPoint</Application>
  <PresentationFormat>Widescreen</PresentationFormat>
  <Paragraphs>95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Ericsson Capital TT</vt:lpstr>
      <vt:lpstr>PresentationTemplate2011</vt:lpstr>
      <vt:lpstr>GO/NOGo decision</vt:lpstr>
      <vt:lpstr>Go/NOGo</vt:lpstr>
      <vt:lpstr>TP design Automation – POC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included in the GO/NOGo decision?</dc:title>
  <dc:creator>Grainne Cassidy</dc:creator>
  <cp:keywords/>
  <dc:description>Rev PA1</dc:description>
  <cp:lastModifiedBy>Grainne Cassidy</cp:lastModifiedBy>
  <cp:revision>15</cp:revision>
  <dcterms:created xsi:type="dcterms:W3CDTF">2017-11-09T09:18:42Z</dcterms:created>
  <dcterms:modified xsi:type="dcterms:W3CDTF">2017-11-27T18:23:28Z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/>
  </property>
  <property fmtid="{D5CDD505-2E9C-101B-9397-08002B2CF9AE}" pid="31" name="RightFooterField2">
    <vt:lpwstr>2017-11-09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2017-11-09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