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2" r:id="rId3"/>
    <p:sldId id="260" r:id="rId4"/>
    <p:sldId id="263" r:id="rId5"/>
    <p:sldId id="268" r:id="rId6"/>
    <p:sldId id="266" r:id="rId7"/>
    <p:sldId id="271" r:id="rId8"/>
    <p:sldId id="277" r:id="rId9"/>
    <p:sldId id="273" r:id="rId10"/>
    <p:sldId id="274" r:id="rId11"/>
    <p:sldId id="267" r:id="rId12"/>
    <p:sldId id="276" r:id="rId13"/>
    <p:sldId id="261" r:id="rId14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7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2"/>
            <p14:sldId id="260"/>
            <p14:sldId id="263"/>
            <p14:sldId id="268"/>
            <p14:sldId id="266"/>
            <p14:sldId id="271"/>
            <p14:sldId id="277"/>
            <p14:sldId id="273"/>
            <p14:sldId id="274"/>
            <p14:sldId id="267"/>
            <p14:sldId id="27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4969">
          <p15:clr>
            <a:srgbClr val="A4A3A4"/>
          </p15:clr>
        </p15:guide>
        <p15:guide id="9" pos="1941">
          <p15:clr>
            <a:srgbClr val="A4A3A4"/>
          </p15:clr>
        </p15:guide>
        <p15:guide id="10" pos="3818">
          <p15:clr>
            <a:srgbClr val="A4A3A4"/>
          </p15:clr>
        </p15:guide>
        <p15:guide id="11" pos="3727">
          <p15:clr>
            <a:srgbClr val="A4A3A4"/>
          </p15:clr>
        </p15:guide>
        <p15:guide id="12" pos="2834">
          <p15:clr>
            <a:srgbClr val="A4A3A4"/>
          </p15:clr>
        </p15:guide>
        <p15:guide id="13" pos="2926">
          <p15:clr>
            <a:srgbClr val="A4A3A4"/>
          </p15:clr>
        </p15:guide>
        <p15:guide id="14" pos="248">
          <p15:clr>
            <a:srgbClr val="A4A3A4"/>
          </p15:clr>
        </p15:guide>
        <p15:guide id="15" pos="2034">
          <p15:clr>
            <a:srgbClr val="A4A3A4"/>
          </p15:clr>
        </p15:guide>
        <p15:guide id="16" pos="2879">
          <p15:clr>
            <a:srgbClr val="A4A3A4"/>
          </p15:clr>
        </p15:guide>
        <p15:guide id="17" pos="2676">
          <p15:clr>
            <a:srgbClr val="A4A3A4"/>
          </p15:clr>
        </p15:guide>
        <p15:guide id="18" pos="3084">
          <p15:clr>
            <a:srgbClr val="A4A3A4"/>
          </p15:clr>
        </p15:guide>
        <p15:guide id="1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319" autoAdjust="0"/>
  </p:normalViewPr>
  <p:slideViewPr>
    <p:cSldViewPr snapToGrid="0" snapToObjects="1">
      <p:cViewPr varScale="1">
        <p:scale>
          <a:sx n="114" d="100"/>
          <a:sy n="114" d="100"/>
        </p:scale>
        <p:origin x="1428" y="10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2017-10-19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2017-10-19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2017-10-19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423E-69AF-4BB3-8948-5F0DDA8D6427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2017-10-19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2AE6C-4B7A-42E7-8609-F8DC96DB7C8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2017-10-19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2AE6C-4B7A-42E7-8609-F8DC96DB7C8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2017-10-19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F0B3AA-3D6C-4F4F-9FC2-370D781C9F4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Ericsson Internal  |  2017-10-19  |  Page </a:t>
            </a:r>
            <a:fld id="{578CBC10-A223-47A7-941E-0236ED309D7A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pack tooling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02506262-3DD1-4399-A1B3-CE70A056F619}"/>
              </a:ext>
            </a:extLst>
          </p:cNvPr>
          <p:cNvSpPr/>
          <p:nvPr/>
        </p:nvSpPr>
        <p:spPr bwMode="auto">
          <a:xfrm>
            <a:off x="6417234" y="2046697"/>
            <a:ext cx="2127860" cy="196618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AE0D5-1988-4BB0-A464-3ABBEBC0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4" y="7780"/>
            <a:ext cx="7494588" cy="530189"/>
          </a:xfrm>
        </p:spPr>
        <p:txBody>
          <a:bodyPr>
            <a:normAutofit/>
          </a:bodyPr>
          <a:lstStyle/>
          <a:p>
            <a:r>
              <a:rPr lang="en-US" sz="3200" dirty="0"/>
              <a:t>Flow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E052B9-F96D-4202-9599-C751E07C959F}"/>
              </a:ext>
            </a:extLst>
          </p:cNvPr>
          <p:cNvSpPr/>
          <p:nvPr/>
        </p:nvSpPr>
        <p:spPr bwMode="auto">
          <a:xfrm>
            <a:off x="2299528" y="825756"/>
            <a:ext cx="914400" cy="449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MOM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EB87D-400E-43A6-805A-6941C14AD198}"/>
              </a:ext>
            </a:extLst>
          </p:cNvPr>
          <p:cNvSpPr/>
          <p:nvPr/>
        </p:nvSpPr>
        <p:spPr bwMode="auto">
          <a:xfrm>
            <a:off x="3740457" y="825755"/>
            <a:ext cx="1335999" cy="449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OLD PMIM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99FB3D0-6ED7-48A1-8852-F7FACCE3C9AB}"/>
              </a:ext>
            </a:extLst>
          </p:cNvPr>
          <p:cNvSpPr/>
          <p:nvPr/>
        </p:nvSpPr>
        <p:spPr bwMode="auto">
          <a:xfrm>
            <a:off x="2618070" y="1275461"/>
            <a:ext cx="149902" cy="978408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0767BF7-FAE8-4DE9-BD3E-19E8312E8DE1}"/>
              </a:ext>
            </a:extLst>
          </p:cNvPr>
          <p:cNvSpPr/>
          <p:nvPr/>
        </p:nvSpPr>
        <p:spPr bwMode="auto">
          <a:xfrm>
            <a:off x="4333505" y="1275461"/>
            <a:ext cx="149902" cy="978408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470968-02D5-44C8-BC4D-36EFEED75C4C}"/>
              </a:ext>
            </a:extLst>
          </p:cNvPr>
          <p:cNvSpPr/>
          <p:nvPr/>
        </p:nvSpPr>
        <p:spPr bwMode="auto">
          <a:xfrm>
            <a:off x="690428" y="853476"/>
            <a:ext cx="914400" cy="449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Rules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377BEA4-E6FB-4758-B57D-DBF332BBC3B3}"/>
              </a:ext>
            </a:extLst>
          </p:cNvPr>
          <p:cNvSpPr/>
          <p:nvPr/>
        </p:nvSpPr>
        <p:spPr bwMode="auto">
          <a:xfrm>
            <a:off x="1073148" y="1303180"/>
            <a:ext cx="149902" cy="1134529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C6ADCC-A3BA-45CF-8A4C-9A95C0C0768A}"/>
              </a:ext>
            </a:extLst>
          </p:cNvPr>
          <p:cNvSpPr/>
          <p:nvPr/>
        </p:nvSpPr>
        <p:spPr bwMode="auto">
          <a:xfrm>
            <a:off x="2342626" y="2281589"/>
            <a:ext cx="700789" cy="3222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57A6F-17A9-4829-95D4-BC8C2A1AC9AF}"/>
              </a:ext>
            </a:extLst>
          </p:cNvPr>
          <p:cNvSpPr/>
          <p:nvPr/>
        </p:nvSpPr>
        <p:spPr bwMode="auto">
          <a:xfrm>
            <a:off x="4058061" y="2282602"/>
            <a:ext cx="700789" cy="3222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090E68-2E2B-4AAE-955B-21A0DE9F4641}"/>
              </a:ext>
            </a:extLst>
          </p:cNvPr>
          <p:cNvSpPr/>
          <p:nvPr/>
        </p:nvSpPr>
        <p:spPr bwMode="auto">
          <a:xfrm>
            <a:off x="781307" y="2441012"/>
            <a:ext cx="700789" cy="3222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Apply</a:t>
            </a:r>
          </a:p>
        </p:txBody>
      </p:sp>
      <p:sp>
        <p:nvSpPr>
          <p:cNvPr id="18" name="Arrow: Left-Right-Up 17">
            <a:extLst>
              <a:ext uri="{FF2B5EF4-FFF2-40B4-BE49-F238E27FC236}">
                <a16:creationId xmlns:a16="http://schemas.microsoft.com/office/drawing/2014/main" id="{E902C5D5-7598-4D19-8C98-2486F8E606EB}"/>
              </a:ext>
            </a:extLst>
          </p:cNvPr>
          <p:cNvSpPr/>
          <p:nvPr/>
        </p:nvSpPr>
        <p:spPr bwMode="auto">
          <a:xfrm flipV="1">
            <a:off x="3038729" y="2473826"/>
            <a:ext cx="1019332" cy="476658"/>
          </a:xfrm>
          <a:prstGeom prst="leftRightUp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D73453-8563-49B9-A835-AD88E35FE093}"/>
              </a:ext>
            </a:extLst>
          </p:cNvPr>
          <p:cNvSpPr/>
          <p:nvPr/>
        </p:nvSpPr>
        <p:spPr bwMode="auto">
          <a:xfrm>
            <a:off x="3076204" y="2950485"/>
            <a:ext cx="2547290" cy="3608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PMIM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60DAB619-0F89-48F7-AA0A-13AC088BE12C}"/>
              </a:ext>
            </a:extLst>
          </p:cNvPr>
          <p:cNvSpPr/>
          <p:nvPr/>
        </p:nvSpPr>
        <p:spPr bwMode="auto">
          <a:xfrm rot="10800000" flipH="1">
            <a:off x="1054412" y="2766603"/>
            <a:ext cx="1965580" cy="480674"/>
          </a:xfrm>
          <a:prstGeom prst="bentArrow">
            <a:avLst>
              <a:gd name="adj1" fmla="val 15644"/>
              <a:gd name="adj2" fmla="val 23770"/>
              <a:gd name="adj3" fmla="val 26559"/>
              <a:gd name="adj4" fmla="val 59232"/>
            </a:avLst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5D467B5-20AD-47C0-A611-3B4CBEA3422B}"/>
              </a:ext>
            </a:extLst>
          </p:cNvPr>
          <p:cNvSpPr/>
          <p:nvPr/>
        </p:nvSpPr>
        <p:spPr bwMode="auto">
          <a:xfrm>
            <a:off x="4130414" y="3311359"/>
            <a:ext cx="133036" cy="701524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01A7A2E8-8E5D-465A-9E0B-7CB9C8766261}"/>
              </a:ext>
            </a:extLst>
          </p:cNvPr>
          <p:cNvSpPr/>
          <p:nvPr/>
        </p:nvSpPr>
        <p:spPr bwMode="auto">
          <a:xfrm>
            <a:off x="3813272" y="4087832"/>
            <a:ext cx="782302" cy="322289"/>
          </a:xfrm>
          <a:prstGeom prst="snip1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 list</a:t>
            </a:r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7340075-76FE-46B4-87B2-3201F621498B}"/>
              </a:ext>
            </a:extLst>
          </p:cNvPr>
          <p:cNvSpPr/>
          <p:nvPr/>
        </p:nvSpPr>
        <p:spPr bwMode="auto">
          <a:xfrm flipH="1">
            <a:off x="605640" y="1206458"/>
            <a:ext cx="2937236" cy="3571457"/>
          </a:xfrm>
          <a:prstGeom prst="bentUpArrow">
            <a:avLst>
              <a:gd name="adj1" fmla="val 2142"/>
              <a:gd name="adj2" fmla="val 3567"/>
              <a:gd name="adj3" fmla="val 17182"/>
            </a:avLst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355E16-9B4C-41FE-8591-2B1C7EA9C2C0}"/>
              </a:ext>
            </a:extLst>
          </p:cNvPr>
          <p:cNvSpPr txBox="1"/>
          <p:nvPr/>
        </p:nvSpPr>
        <p:spPr>
          <a:xfrm>
            <a:off x="660003" y="4518032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or extend existing rule?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07D79E-D7F7-44CB-892E-2D465FEF0968}"/>
              </a:ext>
            </a:extLst>
          </p:cNvPr>
          <p:cNvSpPr/>
          <p:nvPr/>
        </p:nvSpPr>
        <p:spPr bwMode="auto">
          <a:xfrm>
            <a:off x="4106518" y="4959729"/>
            <a:ext cx="133036" cy="360339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EF860BC0-5AC3-4961-A20E-02D6F8B1F65B}"/>
              </a:ext>
            </a:extLst>
          </p:cNvPr>
          <p:cNvSpPr/>
          <p:nvPr/>
        </p:nvSpPr>
        <p:spPr bwMode="auto">
          <a:xfrm>
            <a:off x="3431494" y="4493202"/>
            <a:ext cx="1491522" cy="48718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 needed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8E865-D216-4EE8-BAF5-09BAE4572698}"/>
              </a:ext>
            </a:extLst>
          </p:cNvPr>
          <p:cNvSpPr txBox="1"/>
          <p:nvPr/>
        </p:nvSpPr>
        <p:spPr>
          <a:xfrm>
            <a:off x="3340094" y="471350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EE6C0-5542-47D9-AD66-940674E370B8}"/>
              </a:ext>
            </a:extLst>
          </p:cNvPr>
          <p:cNvSpPr txBox="1"/>
          <p:nvPr/>
        </p:nvSpPr>
        <p:spPr>
          <a:xfrm>
            <a:off x="4196932" y="494268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F1C4B3-3DCA-4A54-9DC4-2E3B932B72ED}"/>
              </a:ext>
            </a:extLst>
          </p:cNvPr>
          <p:cNvSpPr/>
          <p:nvPr/>
        </p:nvSpPr>
        <p:spPr bwMode="auto">
          <a:xfrm>
            <a:off x="3939545" y="2700733"/>
            <a:ext cx="427220" cy="2848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CC05AA-544D-47EF-A6F0-6BEADCCA61EA}"/>
              </a:ext>
            </a:extLst>
          </p:cNvPr>
          <p:cNvSpPr/>
          <p:nvPr/>
        </p:nvSpPr>
        <p:spPr bwMode="auto">
          <a:xfrm>
            <a:off x="4709406" y="5373048"/>
            <a:ext cx="427220" cy="2848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A62E2C1-B468-4A2E-91E6-524521272C36}"/>
              </a:ext>
            </a:extLst>
          </p:cNvPr>
          <p:cNvSpPr/>
          <p:nvPr/>
        </p:nvSpPr>
        <p:spPr bwMode="auto">
          <a:xfrm>
            <a:off x="1261869" y="1211036"/>
            <a:ext cx="427220" cy="2848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0D46F52-6997-4648-A9DC-D26B2942B85D}"/>
              </a:ext>
            </a:extLst>
          </p:cNvPr>
          <p:cNvSpPr/>
          <p:nvPr/>
        </p:nvSpPr>
        <p:spPr bwMode="auto">
          <a:xfrm>
            <a:off x="5623494" y="1239755"/>
            <a:ext cx="144852" cy="1014113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2EA25E-1E1E-41D1-AC31-1727302F66C4}"/>
              </a:ext>
            </a:extLst>
          </p:cNvPr>
          <p:cNvSpPr/>
          <p:nvPr/>
        </p:nvSpPr>
        <p:spPr bwMode="auto">
          <a:xfrm>
            <a:off x="5200857" y="842280"/>
            <a:ext cx="995176" cy="4497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Node file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A16C19-3A82-4388-B4E6-3CE456E941AE}"/>
              </a:ext>
            </a:extLst>
          </p:cNvPr>
          <p:cNvSpPr/>
          <p:nvPr/>
        </p:nvSpPr>
        <p:spPr bwMode="auto">
          <a:xfrm>
            <a:off x="5273099" y="2277482"/>
            <a:ext cx="700789" cy="3222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arse</a:t>
            </a:r>
          </a:p>
        </p:txBody>
      </p:sp>
      <p:sp>
        <p:nvSpPr>
          <p:cNvPr id="39" name="Arrow: Left-Right-Up 38">
            <a:extLst>
              <a:ext uri="{FF2B5EF4-FFF2-40B4-BE49-F238E27FC236}">
                <a16:creationId xmlns:a16="http://schemas.microsoft.com/office/drawing/2014/main" id="{8097E514-A230-47A6-934A-BB002FE01D35}"/>
              </a:ext>
            </a:extLst>
          </p:cNvPr>
          <p:cNvSpPr/>
          <p:nvPr/>
        </p:nvSpPr>
        <p:spPr bwMode="auto">
          <a:xfrm flipV="1">
            <a:off x="4763433" y="2473827"/>
            <a:ext cx="509666" cy="461022"/>
          </a:xfrm>
          <a:prstGeom prst="leftRightUp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9553178-A44F-4A16-879E-8C4919E9C818}"/>
              </a:ext>
            </a:extLst>
          </p:cNvPr>
          <p:cNvSpPr/>
          <p:nvPr/>
        </p:nvSpPr>
        <p:spPr bwMode="auto">
          <a:xfrm>
            <a:off x="5239470" y="2665672"/>
            <a:ext cx="427220" cy="2848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8A7D18F8-247D-47E2-BEA5-945CAA3A738F}"/>
              </a:ext>
            </a:extLst>
          </p:cNvPr>
          <p:cNvSpPr/>
          <p:nvPr/>
        </p:nvSpPr>
        <p:spPr bwMode="auto">
          <a:xfrm rot="16200000">
            <a:off x="7225517" y="5757215"/>
            <a:ext cx="414873" cy="91324"/>
          </a:xfrm>
          <a:prstGeom prst="left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4967F5-8E27-4865-BFD7-DE608FAB43A8}"/>
              </a:ext>
            </a:extLst>
          </p:cNvPr>
          <p:cNvSpPr/>
          <p:nvPr/>
        </p:nvSpPr>
        <p:spPr bwMode="auto">
          <a:xfrm>
            <a:off x="3700845" y="5335018"/>
            <a:ext cx="944381" cy="3608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PMIM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6EFCFC95-EEF4-4779-8F84-F3080C3E9C97}"/>
              </a:ext>
            </a:extLst>
          </p:cNvPr>
          <p:cNvSpPr/>
          <p:nvPr/>
        </p:nvSpPr>
        <p:spPr bwMode="auto">
          <a:xfrm>
            <a:off x="7363076" y="6047975"/>
            <a:ext cx="782302" cy="322289"/>
          </a:xfrm>
          <a:prstGeom prst="snip1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F2D012E6-7A5D-42AF-AA6A-65A5843E6BB2}"/>
              </a:ext>
            </a:extLst>
          </p:cNvPr>
          <p:cNvSpPr/>
          <p:nvPr/>
        </p:nvSpPr>
        <p:spPr bwMode="auto">
          <a:xfrm>
            <a:off x="7515476" y="6200375"/>
            <a:ext cx="782302" cy="322289"/>
          </a:xfrm>
          <a:prstGeom prst="snip1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id="{50968078-3ACF-447A-8740-14ADE4C6E377}"/>
              </a:ext>
            </a:extLst>
          </p:cNvPr>
          <p:cNvSpPr/>
          <p:nvPr/>
        </p:nvSpPr>
        <p:spPr bwMode="auto">
          <a:xfrm>
            <a:off x="7667876" y="6352775"/>
            <a:ext cx="782302" cy="322289"/>
          </a:xfrm>
          <a:prstGeom prst="snip1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CPI</a:t>
            </a:r>
          </a:p>
        </p:txBody>
      </p:sp>
      <p:pic>
        <p:nvPicPr>
          <p:cNvPr id="46" name="Graphic 45" descr="Eye">
            <a:extLst>
              <a:ext uri="{FF2B5EF4-FFF2-40B4-BE49-F238E27FC236}">
                <a16:creationId xmlns:a16="http://schemas.microsoft.com/office/drawing/2014/main" id="{1E36918B-5BE4-432D-B1B0-7165A9364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2276" y="4004848"/>
            <a:ext cx="486917" cy="467457"/>
          </a:xfrm>
          <a:prstGeom prst="rect">
            <a:avLst/>
          </a:prstGeom>
        </p:spPr>
      </p:pic>
      <p:pic>
        <p:nvPicPr>
          <p:cNvPr id="49" name="Graphic 48" descr="Smiling Face with No Fill">
            <a:extLst>
              <a:ext uri="{FF2B5EF4-FFF2-40B4-BE49-F238E27FC236}">
                <a16:creationId xmlns:a16="http://schemas.microsoft.com/office/drawing/2014/main" id="{94CDA476-6461-4CC4-8DE2-5A58E05E6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0454" y="5314803"/>
            <a:ext cx="442734" cy="32284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8A4A595-0638-47D0-A9C9-8746A1C0EA57}"/>
              </a:ext>
            </a:extLst>
          </p:cNvPr>
          <p:cNvSpPr txBox="1"/>
          <p:nvPr/>
        </p:nvSpPr>
        <p:spPr>
          <a:xfrm>
            <a:off x="7248956" y="50924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go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D1F250D2-4336-49D7-AAD8-C0702981C295}"/>
              </a:ext>
            </a:extLst>
          </p:cNvPr>
          <p:cNvSpPr/>
          <p:nvPr/>
        </p:nvSpPr>
        <p:spPr bwMode="auto">
          <a:xfrm rot="16200000">
            <a:off x="6827914" y="5197965"/>
            <a:ext cx="133036" cy="592049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247A38-38FA-43CA-954F-873B753F1E5D}"/>
              </a:ext>
            </a:extLst>
          </p:cNvPr>
          <p:cNvSpPr txBox="1"/>
          <p:nvPr/>
        </p:nvSpPr>
        <p:spPr>
          <a:xfrm>
            <a:off x="6511787" y="55134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BCC89F-C559-477D-B70C-46C66977791E}"/>
              </a:ext>
            </a:extLst>
          </p:cNvPr>
          <p:cNvSpPr/>
          <p:nvPr/>
        </p:nvSpPr>
        <p:spPr bwMode="auto">
          <a:xfrm>
            <a:off x="6939630" y="4550049"/>
            <a:ext cx="944381" cy="3608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TPI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1933A671-1A04-4CD1-A6C3-EBBC2F6E2D50}"/>
              </a:ext>
            </a:extLst>
          </p:cNvPr>
          <p:cNvSpPr/>
          <p:nvPr/>
        </p:nvSpPr>
        <p:spPr bwMode="auto">
          <a:xfrm rot="5400000">
            <a:off x="7292362" y="5090726"/>
            <a:ext cx="468575" cy="96072"/>
          </a:xfrm>
          <a:prstGeom prst="left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9FA08FA-8E42-44E6-A74F-995501558C17}"/>
              </a:ext>
            </a:extLst>
          </p:cNvPr>
          <p:cNvSpPr/>
          <p:nvPr/>
        </p:nvSpPr>
        <p:spPr bwMode="auto">
          <a:xfrm>
            <a:off x="7228372" y="4241803"/>
            <a:ext cx="427220" cy="2848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88E52A07-BC47-4FCF-9147-0488C16E3870}"/>
              </a:ext>
            </a:extLst>
          </p:cNvPr>
          <p:cNvSpPr/>
          <p:nvPr/>
        </p:nvSpPr>
        <p:spPr bwMode="auto">
          <a:xfrm rot="10800000">
            <a:off x="5874705" y="5045021"/>
            <a:ext cx="74534" cy="489863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E7A74A7A-93D1-4555-918D-C77FCFAFDA26}"/>
              </a:ext>
            </a:extLst>
          </p:cNvPr>
          <p:cNvSpPr/>
          <p:nvPr/>
        </p:nvSpPr>
        <p:spPr bwMode="auto">
          <a:xfrm>
            <a:off x="5172079" y="5252136"/>
            <a:ext cx="1491522" cy="48718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passed?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529D82-0880-42C3-8F20-57F77F300801}"/>
              </a:ext>
            </a:extLst>
          </p:cNvPr>
          <p:cNvSpPr txBox="1"/>
          <p:nvPr/>
        </p:nvSpPr>
        <p:spPr>
          <a:xfrm>
            <a:off x="5957513" y="50412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</a:t>
            </a:r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53FEE702-6AE1-44DF-A526-CE1529D5D8D9}"/>
              </a:ext>
            </a:extLst>
          </p:cNvPr>
          <p:cNvSpPr/>
          <p:nvPr/>
        </p:nvSpPr>
        <p:spPr bwMode="auto">
          <a:xfrm rot="5400000">
            <a:off x="7178549" y="3965664"/>
            <a:ext cx="468574" cy="83706"/>
          </a:xfrm>
          <a:prstGeom prst="left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E482A62-8436-47AF-B7ED-6B6C490E0182}"/>
              </a:ext>
            </a:extLst>
          </p:cNvPr>
          <p:cNvSpPr/>
          <p:nvPr/>
        </p:nvSpPr>
        <p:spPr bwMode="auto">
          <a:xfrm>
            <a:off x="6962246" y="3398900"/>
            <a:ext cx="944381" cy="3608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Deliver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58FB67F-0D89-417B-A80A-91F0C5DFE5FC}"/>
              </a:ext>
            </a:extLst>
          </p:cNvPr>
          <p:cNvSpPr/>
          <p:nvPr/>
        </p:nvSpPr>
        <p:spPr bwMode="auto">
          <a:xfrm>
            <a:off x="7228372" y="3081394"/>
            <a:ext cx="427220" cy="2848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BD2B420-B6F4-4A82-936D-DD759FF37F13}"/>
              </a:ext>
            </a:extLst>
          </p:cNvPr>
          <p:cNvSpPr/>
          <p:nvPr/>
        </p:nvSpPr>
        <p:spPr bwMode="auto">
          <a:xfrm>
            <a:off x="6969791" y="2680377"/>
            <a:ext cx="944381" cy="3608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elease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7B454DD-543B-4E02-8459-A8D77C0AA391}"/>
              </a:ext>
            </a:extLst>
          </p:cNvPr>
          <p:cNvSpPr/>
          <p:nvPr/>
        </p:nvSpPr>
        <p:spPr bwMode="auto">
          <a:xfrm rot="5400000">
            <a:off x="5152523" y="4434653"/>
            <a:ext cx="133036" cy="592049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2551D57-C94B-40F0-A27D-00AE868D5576}"/>
              </a:ext>
            </a:extLst>
          </p:cNvPr>
          <p:cNvSpPr/>
          <p:nvPr/>
        </p:nvSpPr>
        <p:spPr bwMode="auto">
          <a:xfrm>
            <a:off x="5390962" y="4384209"/>
            <a:ext cx="1042021" cy="63043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Fix fault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</a:rPr>
              <a:t>And re-run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486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Near:</a:t>
            </a:r>
          </a:p>
          <a:p>
            <a:pPr lvl="1"/>
            <a:r>
              <a:rPr lang="en-US" sz="1400" dirty="0"/>
              <a:t>Product to Solution linked and can be tested</a:t>
            </a:r>
          </a:p>
          <a:p>
            <a:pPr lvl="1"/>
            <a:r>
              <a:rPr lang="en-US" sz="1400" dirty="0"/>
              <a:t>Single track design</a:t>
            </a:r>
          </a:p>
          <a:p>
            <a:endParaRPr lang="en-US" sz="1800" dirty="0"/>
          </a:p>
          <a:p>
            <a:r>
              <a:rPr lang="en-US" sz="1800" dirty="0"/>
              <a:t>Aspiration:</a:t>
            </a:r>
          </a:p>
          <a:p>
            <a:pPr lvl="1"/>
            <a:r>
              <a:rPr lang="en-US" sz="1400" dirty="0"/>
              <a:t>Upgrade independence</a:t>
            </a:r>
          </a:p>
          <a:p>
            <a:pPr lvl="1"/>
            <a:r>
              <a:rPr lang="en-US" sz="1400" dirty="0"/>
              <a:t>Model driven upgrade</a:t>
            </a:r>
          </a:p>
          <a:p>
            <a:pPr lvl="1"/>
            <a:endParaRPr lang="en-US" sz="1800" dirty="0"/>
          </a:p>
          <a:p>
            <a:r>
              <a:rPr lang="en-US" sz="1800" dirty="0"/>
              <a:t>Far distant thoughts:</a:t>
            </a:r>
          </a:p>
          <a:p>
            <a:pPr lvl="1"/>
            <a:r>
              <a:rPr lang="en-US" sz="1400" dirty="0"/>
              <a:t>Extend to handle platform</a:t>
            </a:r>
          </a:p>
          <a:p>
            <a:pPr marL="712787" lvl="2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 use a model for - future</a:t>
            </a:r>
          </a:p>
        </p:txBody>
      </p:sp>
    </p:spTree>
    <p:extLst>
      <p:ext uri="{BB962C8B-B14F-4D97-AF65-F5344CB8AC3E}">
        <p14:creationId xmlns:p14="http://schemas.microsoft.com/office/powerpoint/2010/main" val="37147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B7B6BA2-30D5-48D0-96FF-FF96D8794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7B9532-3FF5-4256-B70D-0DE859C6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869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249B43-779D-4A81-A733-644841C6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controlled manual intervention at design analysis stage</a:t>
            </a:r>
          </a:p>
          <a:p>
            <a:endParaRPr lang="en-US" dirty="0"/>
          </a:p>
          <a:p>
            <a:r>
              <a:rPr lang="en-US" u="sng" dirty="0"/>
              <a:t>Zero</a:t>
            </a:r>
            <a:r>
              <a:rPr lang="en-US" dirty="0"/>
              <a:t> manual intervention in every other stage of the process (build, packaging, various CI loops)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E6B82C-F9D8-45FF-8677-DE799897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42019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possible to:</a:t>
            </a:r>
          </a:p>
          <a:p>
            <a:pPr lvl="1"/>
            <a:r>
              <a:rPr lang="en-US" dirty="0"/>
              <a:t>Automate the tech pack development process</a:t>
            </a:r>
          </a:p>
          <a:p>
            <a:pPr lvl="2"/>
            <a:r>
              <a:rPr lang="en-US" sz="1800" dirty="0"/>
              <a:t>from the node data received in the form of a model or MOM</a:t>
            </a:r>
          </a:p>
          <a:p>
            <a:pPr lvl="2"/>
            <a:r>
              <a:rPr lang="en-US" sz="1800" dirty="0"/>
              <a:t>To the creation of the </a:t>
            </a:r>
            <a:r>
              <a:rPr lang="en-US" sz="1800" dirty="0" err="1"/>
              <a:t>techpack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Including the </a:t>
            </a:r>
            <a:r>
              <a:rPr lang="en-US" sz="1800" dirty="0" err="1"/>
              <a:t>testware</a:t>
            </a:r>
            <a:r>
              <a:rPr lang="en-US" sz="1800" dirty="0"/>
              <a:t> to test the system</a:t>
            </a:r>
          </a:p>
          <a:p>
            <a:pPr lvl="2"/>
            <a:r>
              <a:rPr lang="en-US" sz="1800" dirty="0"/>
              <a:t>And documentation for the resulting tech pack</a:t>
            </a:r>
          </a:p>
          <a:p>
            <a:pPr lvl="1"/>
            <a:r>
              <a:rPr lang="en-US" dirty="0"/>
              <a:t>Reduce the amount of manual intervention</a:t>
            </a:r>
          </a:p>
          <a:p>
            <a:pPr lvl="2"/>
            <a:r>
              <a:rPr lang="en-US" sz="1800" dirty="0"/>
              <a:t>Automation does not mean that there will be no manual intervention but we need to ensure that any changes are controlled.</a:t>
            </a:r>
          </a:p>
          <a:p>
            <a:pPr lvl="1"/>
            <a:r>
              <a:rPr lang="en-US" sz="1800" dirty="0"/>
              <a:t>Learn from what we do</a:t>
            </a:r>
          </a:p>
          <a:p>
            <a:pPr lvl="2"/>
            <a:r>
              <a:rPr lang="en-US" sz="1800" dirty="0"/>
              <a:t>If there is a change in one TP that can this be applied to another?</a:t>
            </a:r>
          </a:p>
          <a:p>
            <a:pPr marL="712787" lvl="2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A2066D-C077-4C2F-A6C4-CD6375CB4663}"/>
              </a:ext>
            </a:extLst>
          </p:cNvPr>
          <p:cNvSpPr/>
          <p:nvPr/>
        </p:nvSpPr>
        <p:spPr bwMode="auto">
          <a:xfrm>
            <a:off x="1224115" y="1570703"/>
            <a:ext cx="3222523" cy="422049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Framework (MFK)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017CF-A822-4E72-946C-E148B66D05B7}"/>
              </a:ext>
            </a:extLst>
          </p:cNvPr>
          <p:cNvSpPr/>
          <p:nvPr/>
        </p:nvSpPr>
        <p:spPr bwMode="auto">
          <a:xfrm>
            <a:off x="4692445" y="1570703"/>
            <a:ext cx="3222523" cy="42204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Tech Pack Framework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(TPFK)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5AA0-0520-48E9-96F8-37627995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tools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6B210C-5BF6-4035-8B09-02B96C4FC101}"/>
              </a:ext>
            </a:extLst>
          </p:cNvPr>
          <p:cNvSpPr/>
          <p:nvPr/>
        </p:nvSpPr>
        <p:spPr bwMode="auto">
          <a:xfrm>
            <a:off x="1669025" y="3126657"/>
            <a:ext cx="2072150" cy="1150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PMMB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Performance Management Model Builder</a:t>
            </a:r>
            <a:endParaRPr kumimoji="0" lang="en-US" sz="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4F11-75D9-4D27-8188-EBF1CCA75FCF}"/>
              </a:ext>
            </a:extLst>
          </p:cNvPr>
          <p:cNvSpPr/>
          <p:nvPr/>
        </p:nvSpPr>
        <p:spPr bwMode="auto">
          <a:xfrm>
            <a:off x="1946785" y="4591784"/>
            <a:ext cx="1777181" cy="115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PMMT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Model </a:t>
            </a:r>
            <a:r>
              <a:rPr lang="en-US" sz="1400" dirty="0" err="1"/>
              <a:t>Testware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F4D004-EE94-47FD-BF83-89CB488B3632}"/>
              </a:ext>
            </a:extLst>
          </p:cNvPr>
          <p:cNvSpPr/>
          <p:nvPr/>
        </p:nvSpPr>
        <p:spPr bwMode="auto">
          <a:xfrm>
            <a:off x="5397908" y="2285999"/>
            <a:ext cx="1777181" cy="11503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Tech Pack Creator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D039FE-CA12-4E5F-AFA6-A24C99E4C7B0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 flipV="1">
            <a:off x="3741175" y="2861187"/>
            <a:ext cx="1656733" cy="8406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7DD642-9D3B-43E4-A653-A13067BB2EC0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2705100" y="4301552"/>
            <a:ext cx="130276" cy="2902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5AB3AE-FFCF-403E-8E4C-DCFA614155B9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1224115" y="3701845"/>
            <a:ext cx="4449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614E3BB0-2DB9-490D-9060-250611AA1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15" y="1897505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EB678-E02C-44BB-83FF-96BB79937D5D}"/>
              </a:ext>
            </a:extLst>
          </p:cNvPr>
          <p:cNvCxnSpPr>
            <a:cxnSpLocks/>
          </p:cNvCxnSpPr>
          <p:nvPr/>
        </p:nvCxnSpPr>
        <p:spPr bwMode="auto">
          <a:xfrm>
            <a:off x="1072886" y="2354705"/>
            <a:ext cx="1422050" cy="7719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931F5668-B5BF-40BA-9B94-8E999E474BE8}"/>
              </a:ext>
            </a:extLst>
          </p:cNvPr>
          <p:cNvSpPr/>
          <p:nvPr/>
        </p:nvSpPr>
        <p:spPr bwMode="auto">
          <a:xfrm>
            <a:off x="607142" y="3322073"/>
            <a:ext cx="616973" cy="759542"/>
          </a:xfrm>
          <a:prstGeom prst="cloud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D6C053-C61B-465E-BE73-667C8DF19FA9}"/>
              </a:ext>
            </a:extLst>
          </p:cNvPr>
          <p:cNvSpPr/>
          <p:nvPr/>
        </p:nvSpPr>
        <p:spPr bwMode="auto">
          <a:xfrm>
            <a:off x="5415115" y="4591784"/>
            <a:ext cx="1777181" cy="1150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TPT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Tech Pack </a:t>
            </a:r>
            <a:r>
              <a:rPr lang="en-US" sz="1400" dirty="0" err="1"/>
              <a:t>Testware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2C3B09-8723-43C3-8972-F8D8F802B4ED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>
            <a:off x="3741175" y="4000501"/>
            <a:ext cx="1673940" cy="1166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2F037-C67A-4A2F-B517-A37C1581BC72}"/>
              </a:ext>
            </a:extLst>
          </p:cNvPr>
          <p:cNvCxnSpPr>
            <a:cxnSpLocks/>
          </p:cNvCxnSpPr>
          <p:nvPr/>
        </p:nvCxnSpPr>
        <p:spPr bwMode="auto">
          <a:xfrm flipH="1">
            <a:off x="6258235" y="3436374"/>
            <a:ext cx="28264" cy="11554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8350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A2066D-C077-4C2F-A6C4-CD6375CB4663}"/>
              </a:ext>
            </a:extLst>
          </p:cNvPr>
          <p:cNvSpPr/>
          <p:nvPr/>
        </p:nvSpPr>
        <p:spPr bwMode="auto">
          <a:xfrm>
            <a:off x="779205" y="1570703"/>
            <a:ext cx="3222523" cy="422049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Framework (MFK)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5AA0-0520-48E9-96F8-37627995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tools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6B210C-5BF6-4035-8B09-02B96C4FC101}"/>
              </a:ext>
            </a:extLst>
          </p:cNvPr>
          <p:cNvSpPr/>
          <p:nvPr/>
        </p:nvSpPr>
        <p:spPr bwMode="auto">
          <a:xfrm>
            <a:off x="1224115" y="3126657"/>
            <a:ext cx="2072150" cy="1150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PMMB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Performance Management Model Builder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4F11-75D9-4D27-8188-EBF1CCA75FCF}"/>
              </a:ext>
            </a:extLst>
          </p:cNvPr>
          <p:cNvSpPr/>
          <p:nvPr/>
        </p:nvSpPr>
        <p:spPr bwMode="auto">
          <a:xfrm>
            <a:off x="1501875" y="4591784"/>
            <a:ext cx="1777181" cy="115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Test ware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7DD642-9D3B-43E4-A653-A13067BB2EC0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2260190" y="4301552"/>
            <a:ext cx="130276" cy="2902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5AB3AE-FFCF-403E-8E4C-DCFA614155B9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779205" y="3701845"/>
            <a:ext cx="4449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614E3BB0-2DB9-490D-9060-250611AA1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5195" y="1900272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EB678-E02C-44BB-83FF-96BB79937D5D}"/>
              </a:ext>
            </a:extLst>
          </p:cNvPr>
          <p:cNvCxnSpPr>
            <a:cxnSpLocks/>
          </p:cNvCxnSpPr>
          <p:nvPr/>
        </p:nvCxnSpPr>
        <p:spPr bwMode="auto">
          <a:xfrm>
            <a:off x="703711" y="2382161"/>
            <a:ext cx="1317594" cy="744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931F5668-B5BF-40BA-9B94-8E999E474BE8}"/>
              </a:ext>
            </a:extLst>
          </p:cNvPr>
          <p:cNvSpPr/>
          <p:nvPr/>
        </p:nvSpPr>
        <p:spPr bwMode="auto">
          <a:xfrm>
            <a:off x="162232" y="3322073"/>
            <a:ext cx="616973" cy="759542"/>
          </a:xfrm>
          <a:prstGeom prst="cloud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443F9D91-A8A4-43C9-B91C-FCC8CCF13F2D}"/>
              </a:ext>
            </a:extLst>
          </p:cNvPr>
          <p:cNvSpPr/>
          <p:nvPr/>
        </p:nvSpPr>
        <p:spPr bwMode="auto">
          <a:xfrm>
            <a:off x="508033" y="2814672"/>
            <a:ext cx="3483078" cy="3508888"/>
          </a:xfrm>
          <a:prstGeom prst="cloud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Node model</a:t>
            </a:r>
            <a:r>
              <a:rPr lang="en-US" sz="1000" b="1" dirty="0">
                <a:solidFill>
                  <a:schemeClr val="bg1"/>
                </a:solidFill>
              </a:rPr>
              <a:t> (MOM, e-Model </a:t>
            </a:r>
            <a:r>
              <a:rPr lang="en-US" sz="1000" b="1" dirty="0" err="1">
                <a:solidFill>
                  <a:schemeClr val="bg1"/>
                </a:solidFill>
              </a:rPr>
              <a:t>etc</a:t>
            </a:r>
            <a:r>
              <a:rPr lang="en-US" sz="1000" b="1" dirty="0">
                <a:solidFill>
                  <a:schemeClr val="bg1"/>
                </a:solidFill>
              </a:rPr>
              <a:t>…)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will conta</a:t>
            </a:r>
            <a:r>
              <a:rPr lang="en-US" sz="1000" dirty="0">
                <a:solidFill>
                  <a:schemeClr val="bg1"/>
                </a:solidFill>
              </a:rPr>
              <a:t>in the counters, types </a:t>
            </a:r>
            <a:r>
              <a:rPr lang="en-US" sz="1000" dirty="0" err="1">
                <a:solidFill>
                  <a:schemeClr val="bg1"/>
                </a:solidFill>
              </a:rPr>
              <a:t>etc</a:t>
            </a:r>
            <a:r>
              <a:rPr lang="en-US" sz="1000" dirty="0">
                <a:solidFill>
                  <a:schemeClr val="bg1"/>
                </a:solidFill>
              </a:rPr>
              <a:t>…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Old </a:t>
            </a:r>
            <a:r>
              <a:rPr lang="en-US" sz="1000" b="1" dirty="0">
                <a:solidFill>
                  <a:schemeClr val="bg1"/>
                </a:solidFill>
              </a:rPr>
              <a:t>PMIM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Old </a:t>
            </a:r>
            <a:r>
              <a:rPr lang="en-US" sz="1000" dirty="0">
                <a:solidFill>
                  <a:schemeClr val="bg1"/>
                </a:solidFill>
              </a:rPr>
              <a:t>model i.e. model from the existing TPI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where it exists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Rule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000" dirty="0">
                <a:solidFill>
                  <a:schemeClr val="bg1"/>
                </a:solidFill>
              </a:rPr>
              <a:t>How should the data be handled?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Optional: Node file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If this is available it would be very useful for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defining the keys.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373B17-4DB2-4280-ACE0-00DC4B71AC28}"/>
              </a:ext>
            </a:extLst>
          </p:cNvPr>
          <p:cNvGrpSpPr/>
          <p:nvPr/>
        </p:nvGrpSpPr>
        <p:grpSpPr>
          <a:xfrm>
            <a:off x="4251628" y="2064447"/>
            <a:ext cx="4228436" cy="1718187"/>
            <a:chOff x="2359741" y="2359742"/>
            <a:chExt cx="4228436" cy="1718187"/>
          </a:xfrm>
        </p:grpSpPr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60F262B0-1BB7-4131-ADFE-B870147FC0F7}"/>
                </a:ext>
              </a:extLst>
            </p:cNvPr>
            <p:cNvSpPr/>
            <p:nvPr/>
          </p:nvSpPr>
          <p:spPr bwMode="auto">
            <a:xfrm>
              <a:off x="2359741" y="2359742"/>
              <a:ext cx="4228436" cy="1718187"/>
            </a:xfrm>
            <a:prstGeom prst="snip1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: Single Corner Snipped 24">
              <a:extLst>
                <a:ext uri="{FF2B5EF4-FFF2-40B4-BE49-F238E27FC236}">
                  <a16:creationId xmlns:a16="http://schemas.microsoft.com/office/drawing/2014/main" id="{A9699C80-57F9-4D41-909E-293A0DBF9453}"/>
                </a:ext>
              </a:extLst>
            </p:cNvPr>
            <p:cNvSpPr/>
            <p:nvPr/>
          </p:nvSpPr>
          <p:spPr bwMode="auto">
            <a:xfrm>
              <a:off x="2741757" y="2713702"/>
              <a:ext cx="436589" cy="575188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B08288E4-42D2-41E1-B95C-2BEBA10808F9}"/>
                </a:ext>
              </a:extLst>
            </p:cNvPr>
            <p:cNvSpPr/>
            <p:nvPr/>
          </p:nvSpPr>
          <p:spPr bwMode="auto">
            <a:xfrm>
              <a:off x="3815039" y="2718617"/>
              <a:ext cx="436589" cy="575188"/>
            </a:xfrm>
            <a:prstGeom prst="snip1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7F5C0A21-0586-49F6-AB04-630772810784}"/>
                </a:ext>
              </a:extLst>
            </p:cNvPr>
            <p:cNvSpPr/>
            <p:nvPr/>
          </p:nvSpPr>
          <p:spPr bwMode="auto">
            <a:xfrm>
              <a:off x="4888321" y="2718617"/>
              <a:ext cx="436589" cy="575188"/>
            </a:xfrm>
            <a:prstGeom prst="snip1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19E78B-AF7C-4B48-AD5E-128639F54088}"/>
                </a:ext>
              </a:extLst>
            </p:cNvPr>
            <p:cNvSpPr txBox="1"/>
            <p:nvPr/>
          </p:nvSpPr>
          <p:spPr>
            <a:xfrm>
              <a:off x="2674623" y="3436704"/>
              <a:ext cx="756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Node information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227BFC-C773-47C5-AABD-7CB937B8108C}"/>
                </a:ext>
              </a:extLst>
            </p:cNvPr>
            <p:cNvSpPr txBox="1"/>
            <p:nvPr/>
          </p:nvSpPr>
          <p:spPr>
            <a:xfrm>
              <a:off x="3724515" y="3444079"/>
              <a:ext cx="756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Tech pack information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24D95C-7A12-4FD1-9F82-68434EE745F1}"/>
                </a:ext>
              </a:extLst>
            </p:cNvPr>
            <p:cNvSpPr txBox="1"/>
            <p:nvPr/>
          </p:nvSpPr>
          <p:spPr>
            <a:xfrm>
              <a:off x="4774408" y="3444080"/>
              <a:ext cx="756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Universe information</a:t>
              </a:r>
            </a:p>
          </p:txBody>
        </p:sp>
        <p:sp>
          <p:nvSpPr>
            <p:cNvPr id="31" name="Rectangle: Single Corner Snipped 30">
              <a:extLst>
                <a:ext uri="{FF2B5EF4-FFF2-40B4-BE49-F238E27FC236}">
                  <a16:creationId xmlns:a16="http://schemas.microsoft.com/office/drawing/2014/main" id="{B3782D41-CE8C-4443-B478-A9A17BB3A960}"/>
                </a:ext>
              </a:extLst>
            </p:cNvPr>
            <p:cNvSpPr/>
            <p:nvPr/>
          </p:nvSpPr>
          <p:spPr bwMode="auto">
            <a:xfrm>
              <a:off x="5885715" y="2718617"/>
              <a:ext cx="436589" cy="575188"/>
            </a:xfrm>
            <a:prstGeom prst="snip1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2DB8C-9F6D-4DF8-A840-2D2F64118211}"/>
                </a:ext>
              </a:extLst>
            </p:cNvPr>
            <p:cNvSpPr txBox="1"/>
            <p:nvPr/>
          </p:nvSpPr>
          <p:spPr>
            <a:xfrm>
              <a:off x="5725891" y="3444079"/>
              <a:ext cx="756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Interface information</a:t>
              </a:r>
            </a:p>
          </p:txBody>
        </p:sp>
      </p:grpSp>
      <p:sp>
        <p:nvSpPr>
          <p:cNvPr id="33" name="Title 2">
            <a:extLst>
              <a:ext uri="{FF2B5EF4-FFF2-40B4-BE49-F238E27FC236}">
                <a16:creationId xmlns:a16="http://schemas.microsoft.com/office/drawing/2014/main" id="{66146F5A-B122-4890-8030-F0F6C7387DDB}"/>
              </a:ext>
            </a:extLst>
          </p:cNvPr>
          <p:cNvSpPr txBox="1">
            <a:spLocks/>
          </p:cNvSpPr>
          <p:nvPr/>
        </p:nvSpPr>
        <p:spPr bwMode="auto">
          <a:xfrm>
            <a:off x="5289125" y="1525792"/>
            <a:ext cx="2296181" cy="47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US" sz="1400" kern="0" dirty="0"/>
              <a:t>What is the model?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21BA29-31FF-4B67-AD46-775CDA858E6C}"/>
              </a:ext>
            </a:extLst>
          </p:cNvPr>
          <p:cNvCxnSpPr/>
          <p:nvPr/>
        </p:nvCxnSpPr>
        <p:spPr bwMode="auto">
          <a:xfrm flipV="1">
            <a:off x="3449053" y="3141409"/>
            <a:ext cx="802575" cy="5604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02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8BC280-529E-4BBB-8374-3045D590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it look like?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FFBDD-D5A4-45EE-8EF3-F4CFC89D13A8}"/>
              </a:ext>
            </a:extLst>
          </p:cNvPr>
          <p:cNvSpPr/>
          <p:nvPr/>
        </p:nvSpPr>
        <p:spPr bwMode="auto">
          <a:xfrm>
            <a:off x="5385670" y="1121778"/>
            <a:ext cx="3744136" cy="15956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Entity structure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&gt; name – what is it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	&gt; properties – what makes it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&gt; component – </a:t>
            </a:r>
            <a:r>
              <a:rPr lang="en-US" sz="1600" dirty="0"/>
              <a:t>its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childre</a:t>
            </a:r>
            <a:r>
              <a:rPr lang="en-US" sz="1600" dirty="0"/>
              <a:t>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997AD-7D0A-4DF7-A21F-8282F13630D3}"/>
              </a:ext>
            </a:extLst>
          </p:cNvPr>
          <p:cNvSpPr/>
          <p:nvPr/>
        </p:nvSpPr>
        <p:spPr bwMode="auto">
          <a:xfrm>
            <a:off x="161330" y="2064954"/>
            <a:ext cx="5456711" cy="17276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Node: - repea</a:t>
            </a:r>
            <a:r>
              <a:rPr lang="en-US" sz="1600" dirty="0"/>
              <a:t>t for each component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&gt;&gt;&gt; name…. ERBS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&gt;&gt;&gt; Properties</a:t>
            </a:r>
            <a:r>
              <a:rPr lang="en-US" sz="1600" dirty="0"/>
              <a:t>…. R state, build, prod number, date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&gt;&gt;&gt; component …. </a:t>
            </a:r>
            <a:r>
              <a:rPr lang="en-US" sz="1600" dirty="0" err="1"/>
              <a:t>Enums</a:t>
            </a:r>
            <a:r>
              <a:rPr lang="en-US" sz="1600" dirty="0"/>
              <a:t>, struts</a:t>
            </a:r>
            <a:r>
              <a:rPr lang="en-US" dirty="0"/>
              <a:t>, </a:t>
            </a:r>
            <a:r>
              <a:rPr lang="en-US" sz="1600" dirty="0"/>
              <a:t>classes</a:t>
            </a:r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C808A6-6211-4ACE-8E05-46FFCA136E10}"/>
              </a:ext>
            </a:extLst>
          </p:cNvPr>
          <p:cNvSpPr/>
          <p:nvPr/>
        </p:nvSpPr>
        <p:spPr bwMode="auto">
          <a:xfrm>
            <a:off x="1199224" y="3783911"/>
            <a:ext cx="6837443" cy="1716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&gt;&gt;&gt; name…. DC_E_ERBS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&gt;&gt;&gt; Properties</a:t>
            </a:r>
            <a:r>
              <a:rPr lang="en-US" sz="1600" dirty="0"/>
              <a:t>…. R state, build, prod number, date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&gt;&gt;&gt; component …. SVR, Dependencies, tables, BH, external statements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FD38E6-D6CA-4E88-8DAF-098E002B55FF}"/>
              </a:ext>
            </a:extLst>
          </p:cNvPr>
          <p:cNvSpPr/>
          <p:nvPr/>
        </p:nvSpPr>
        <p:spPr bwMode="auto">
          <a:xfrm>
            <a:off x="3714002" y="6089889"/>
            <a:ext cx="4339944" cy="567129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Universe: - not included in the POC…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B5294C-A0ED-40F8-8D62-FD4C03B8DC59}"/>
              </a:ext>
            </a:extLst>
          </p:cNvPr>
          <p:cNvSpPr/>
          <p:nvPr/>
        </p:nvSpPr>
        <p:spPr bwMode="auto">
          <a:xfrm>
            <a:off x="2447973" y="5511528"/>
            <a:ext cx="4339944" cy="56712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Interfaces: - not included in the POC…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87A688-9317-4AF8-9B77-3D6D4308278A}"/>
              </a:ext>
            </a:extLst>
          </p:cNvPr>
          <p:cNvGrpSpPr/>
          <p:nvPr/>
        </p:nvGrpSpPr>
        <p:grpSpPr>
          <a:xfrm>
            <a:off x="142115" y="1306150"/>
            <a:ext cx="2114218" cy="613476"/>
            <a:chOff x="1700821" y="4253493"/>
            <a:chExt cx="4228436" cy="1277877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EBB1F7F9-971D-4F34-8F65-3D0D2A9EF71B}"/>
                </a:ext>
              </a:extLst>
            </p:cNvPr>
            <p:cNvSpPr/>
            <p:nvPr/>
          </p:nvSpPr>
          <p:spPr bwMode="auto">
            <a:xfrm>
              <a:off x="1700821" y="4253493"/>
              <a:ext cx="4228436" cy="1277877"/>
            </a:xfrm>
            <a:prstGeom prst="snip1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97DDC532-C45F-4BBC-B113-C294F8E8DC40}"/>
                </a:ext>
              </a:extLst>
            </p:cNvPr>
            <p:cNvSpPr/>
            <p:nvPr/>
          </p:nvSpPr>
          <p:spPr bwMode="auto">
            <a:xfrm>
              <a:off x="2082837" y="4607453"/>
              <a:ext cx="436589" cy="575188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1ED649A0-D175-4ECB-9470-B5554EF5FE96}"/>
                </a:ext>
              </a:extLst>
            </p:cNvPr>
            <p:cNvSpPr/>
            <p:nvPr/>
          </p:nvSpPr>
          <p:spPr bwMode="auto">
            <a:xfrm>
              <a:off x="3156119" y="4612368"/>
              <a:ext cx="436589" cy="575188"/>
            </a:xfrm>
            <a:prstGeom prst="snip1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C619BB0D-FCAB-4E6E-8FED-9E3CD5A69040}"/>
                </a:ext>
              </a:extLst>
            </p:cNvPr>
            <p:cNvSpPr/>
            <p:nvPr/>
          </p:nvSpPr>
          <p:spPr bwMode="auto">
            <a:xfrm>
              <a:off x="4229401" y="4612368"/>
              <a:ext cx="436589" cy="575188"/>
            </a:xfrm>
            <a:prstGeom prst="snip1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2603783A-6EC1-4292-962F-959F7121337F}"/>
                </a:ext>
              </a:extLst>
            </p:cNvPr>
            <p:cNvSpPr/>
            <p:nvPr/>
          </p:nvSpPr>
          <p:spPr bwMode="auto">
            <a:xfrm>
              <a:off x="5226795" y="4612368"/>
              <a:ext cx="436589" cy="575188"/>
            </a:xfrm>
            <a:prstGeom prst="snip1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1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A2066D-C077-4C2F-A6C4-CD6375CB4663}"/>
              </a:ext>
            </a:extLst>
          </p:cNvPr>
          <p:cNvSpPr/>
          <p:nvPr/>
        </p:nvSpPr>
        <p:spPr bwMode="auto">
          <a:xfrm>
            <a:off x="779205" y="1570703"/>
            <a:ext cx="3222523" cy="422049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Framework (MFK)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5AA0-0520-48E9-96F8-37627995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tools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6B210C-5BF6-4035-8B09-02B96C4FC101}"/>
              </a:ext>
            </a:extLst>
          </p:cNvPr>
          <p:cNvSpPr/>
          <p:nvPr/>
        </p:nvSpPr>
        <p:spPr bwMode="auto">
          <a:xfrm>
            <a:off x="1224115" y="3126657"/>
            <a:ext cx="2072150" cy="1150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PMMB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Performance Management Model Builder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4F11-75D9-4D27-8188-EBF1CCA75FCF}"/>
              </a:ext>
            </a:extLst>
          </p:cNvPr>
          <p:cNvSpPr/>
          <p:nvPr/>
        </p:nvSpPr>
        <p:spPr bwMode="auto">
          <a:xfrm>
            <a:off x="1501875" y="4591784"/>
            <a:ext cx="1777181" cy="115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Testware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7DD642-9D3B-43E4-A653-A13067BB2EC0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2260190" y="4301552"/>
            <a:ext cx="130276" cy="2902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5AB3AE-FFCF-403E-8E4C-DCFA614155B9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779205" y="3701845"/>
            <a:ext cx="4449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614E3BB0-2DB9-490D-9060-250611AA1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5195" y="1900272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EB678-E02C-44BB-83FF-96BB79937D5D}"/>
              </a:ext>
            </a:extLst>
          </p:cNvPr>
          <p:cNvCxnSpPr>
            <a:cxnSpLocks/>
          </p:cNvCxnSpPr>
          <p:nvPr/>
        </p:nvCxnSpPr>
        <p:spPr bwMode="auto">
          <a:xfrm>
            <a:off x="703711" y="2382161"/>
            <a:ext cx="1317594" cy="744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931F5668-B5BF-40BA-9B94-8E999E474BE8}"/>
              </a:ext>
            </a:extLst>
          </p:cNvPr>
          <p:cNvSpPr/>
          <p:nvPr/>
        </p:nvSpPr>
        <p:spPr bwMode="auto">
          <a:xfrm>
            <a:off x="162232" y="3322073"/>
            <a:ext cx="616973" cy="759542"/>
          </a:xfrm>
          <a:prstGeom prst="cloud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CD97469-C5B6-4DBB-BBA1-060C45EFF5B3}"/>
              </a:ext>
            </a:extLst>
          </p:cNvPr>
          <p:cNvSpPr/>
          <p:nvPr/>
        </p:nvSpPr>
        <p:spPr bwMode="auto">
          <a:xfrm>
            <a:off x="4820653" y="1664296"/>
            <a:ext cx="4122821" cy="28194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</a:rPr>
              <a:t>Test that: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/>
              <a:t>The node model reflects the MOM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</a:rPr>
              <a:t>The TP model refle</a:t>
            </a:r>
            <a:r>
              <a:rPr lang="en-US" sz="1400" dirty="0"/>
              <a:t>cts the existing TP model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/>
              <a:t>The rules to be applied are correct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</a:rPr>
              <a:t>The TP model reflects the rules applied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/>
              <a:t>The interface model is correct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</a:rPr>
              <a:t>The uni</a:t>
            </a:r>
            <a:r>
              <a:rPr lang="en-US" sz="1400" dirty="0"/>
              <a:t>verse model is correct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</a:rPr>
              <a:t>Etc.. Etc.. Etc..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65A541-35AA-4949-91AC-8A78567985DB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9053" y="3481137"/>
            <a:ext cx="1310988" cy="14639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E2CDE1-0D8C-46FB-99C8-3C96E35448BA}"/>
              </a:ext>
            </a:extLst>
          </p:cNvPr>
          <p:cNvGrpSpPr/>
          <p:nvPr/>
        </p:nvGrpSpPr>
        <p:grpSpPr>
          <a:xfrm>
            <a:off x="1380682" y="2273417"/>
            <a:ext cx="4611327" cy="2245797"/>
            <a:chOff x="1501875" y="2237970"/>
            <a:chExt cx="4611327" cy="224579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2067F1-9A26-4CBA-9588-C1A2F9376400}"/>
                </a:ext>
              </a:extLst>
            </p:cNvPr>
            <p:cNvGrpSpPr/>
            <p:nvPr/>
          </p:nvGrpSpPr>
          <p:grpSpPr>
            <a:xfrm>
              <a:off x="1501875" y="2237970"/>
              <a:ext cx="4611327" cy="2245797"/>
              <a:chOff x="4171725" y="4446667"/>
              <a:chExt cx="2389496" cy="111994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7695E05-BD64-4A32-96E8-31B1D0064BD1}"/>
                  </a:ext>
                </a:extLst>
              </p:cNvPr>
              <p:cNvSpPr/>
              <p:nvPr/>
            </p:nvSpPr>
            <p:spPr bwMode="auto">
              <a:xfrm>
                <a:off x="4171725" y="4446667"/>
                <a:ext cx="2389496" cy="11199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4572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2" name="Graphic 11" descr="Sad Face with No Fill">
                <a:extLst>
                  <a:ext uri="{FF2B5EF4-FFF2-40B4-BE49-F238E27FC236}">
                    <a16:creationId xmlns:a16="http://schemas.microsoft.com/office/drawing/2014/main" id="{255DE7A2-B23F-4671-B57F-D157B405F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2713" y="452801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Smiling Face with No Fill">
                <a:extLst>
                  <a:ext uri="{FF2B5EF4-FFF2-40B4-BE49-F238E27FC236}">
                    <a16:creationId xmlns:a16="http://schemas.microsoft.com/office/drawing/2014/main" id="{DA72F775-D541-471D-83C4-3C1519874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40231" y="456410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036618-E637-4E56-B9A1-82A5E5F6A7C6}"/>
                </a:ext>
              </a:extLst>
            </p:cNvPr>
            <p:cNvSpPr txBox="1"/>
            <p:nvPr/>
          </p:nvSpPr>
          <p:spPr>
            <a:xfrm>
              <a:off x="2786214" y="2273417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A2066D-C077-4C2F-A6C4-CD6375CB4663}"/>
              </a:ext>
            </a:extLst>
          </p:cNvPr>
          <p:cNvSpPr/>
          <p:nvPr/>
        </p:nvSpPr>
        <p:spPr bwMode="auto">
          <a:xfrm>
            <a:off x="779205" y="1570703"/>
            <a:ext cx="3222523" cy="422049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Framework (MFK)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017CF-A822-4E72-946C-E148B66D05B7}"/>
              </a:ext>
            </a:extLst>
          </p:cNvPr>
          <p:cNvSpPr/>
          <p:nvPr/>
        </p:nvSpPr>
        <p:spPr bwMode="auto">
          <a:xfrm>
            <a:off x="4247535" y="1570703"/>
            <a:ext cx="3222523" cy="42204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Tech Pack Framework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(TPFK)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5AA0-0520-48E9-96F8-37627995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tools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6B210C-5BF6-4035-8B09-02B96C4FC101}"/>
              </a:ext>
            </a:extLst>
          </p:cNvPr>
          <p:cNvSpPr/>
          <p:nvPr/>
        </p:nvSpPr>
        <p:spPr bwMode="auto">
          <a:xfrm>
            <a:off x="1224115" y="3126657"/>
            <a:ext cx="2072150" cy="1150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PMMB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Performance Management Model Builder</a:t>
            </a:r>
            <a:endParaRPr kumimoji="0" lang="en-US" sz="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4F11-75D9-4D27-8188-EBF1CCA75FCF}"/>
              </a:ext>
            </a:extLst>
          </p:cNvPr>
          <p:cNvSpPr/>
          <p:nvPr/>
        </p:nvSpPr>
        <p:spPr bwMode="auto">
          <a:xfrm>
            <a:off x="1501875" y="4591784"/>
            <a:ext cx="1777181" cy="11503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PMMT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Model </a:t>
            </a:r>
            <a:r>
              <a:rPr lang="en-US" sz="1400" dirty="0" err="1"/>
              <a:t>Testware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F4D004-EE94-47FD-BF83-89CB488B3632}"/>
              </a:ext>
            </a:extLst>
          </p:cNvPr>
          <p:cNvSpPr/>
          <p:nvPr/>
        </p:nvSpPr>
        <p:spPr bwMode="auto">
          <a:xfrm>
            <a:off x="4952998" y="2285999"/>
            <a:ext cx="1777181" cy="11503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Tech Pack Creator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D039FE-CA12-4E5F-AFA6-A24C99E4C7B0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 flipV="1">
            <a:off x="3296265" y="2861187"/>
            <a:ext cx="1656733" cy="8406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7DD642-9D3B-43E4-A653-A13067BB2EC0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2260190" y="4301552"/>
            <a:ext cx="130276" cy="2902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5AB3AE-FFCF-403E-8E4C-DCFA614155B9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779205" y="3701845"/>
            <a:ext cx="4449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614E3BB0-2DB9-490D-9060-250611AA1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5195" y="1897505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EB678-E02C-44BB-83FF-96BB79937D5D}"/>
              </a:ext>
            </a:extLst>
          </p:cNvPr>
          <p:cNvCxnSpPr>
            <a:cxnSpLocks/>
          </p:cNvCxnSpPr>
          <p:nvPr/>
        </p:nvCxnSpPr>
        <p:spPr bwMode="auto">
          <a:xfrm>
            <a:off x="627976" y="2354705"/>
            <a:ext cx="1422050" cy="7719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931F5668-B5BF-40BA-9B94-8E999E474BE8}"/>
              </a:ext>
            </a:extLst>
          </p:cNvPr>
          <p:cNvSpPr/>
          <p:nvPr/>
        </p:nvSpPr>
        <p:spPr bwMode="auto">
          <a:xfrm>
            <a:off x="162232" y="3322073"/>
            <a:ext cx="616973" cy="759542"/>
          </a:xfrm>
          <a:prstGeom prst="cloud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D6C053-C61B-465E-BE73-667C8DF19FA9}"/>
              </a:ext>
            </a:extLst>
          </p:cNvPr>
          <p:cNvSpPr/>
          <p:nvPr/>
        </p:nvSpPr>
        <p:spPr bwMode="auto">
          <a:xfrm>
            <a:off x="4970205" y="4591784"/>
            <a:ext cx="1777181" cy="1150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TPT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Tech Pack </a:t>
            </a:r>
            <a:r>
              <a:rPr lang="en-US" sz="1400" dirty="0" err="1"/>
              <a:t>Testware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2C3B09-8723-43C3-8972-F8D8F802B4ED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>
            <a:off x="3296265" y="4000501"/>
            <a:ext cx="1673940" cy="1166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2F037-C67A-4A2F-B517-A37C1581BC72}"/>
              </a:ext>
            </a:extLst>
          </p:cNvPr>
          <p:cNvCxnSpPr>
            <a:cxnSpLocks/>
          </p:cNvCxnSpPr>
          <p:nvPr/>
        </p:nvCxnSpPr>
        <p:spPr bwMode="auto">
          <a:xfrm flipH="1">
            <a:off x="5813325" y="3436374"/>
            <a:ext cx="28264" cy="11554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855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017CF-A822-4E72-946C-E148B66D05B7}"/>
              </a:ext>
            </a:extLst>
          </p:cNvPr>
          <p:cNvSpPr/>
          <p:nvPr/>
        </p:nvSpPr>
        <p:spPr bwMode="auto">
          <a:xfrm>
            <a:off x="4202063" y="1570703"/>
            <a:ext cx="3222523" cy="42204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Tech Pack Framework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(TPFK)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35AA0-0520-48E9-96F8-37627995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High level tools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F4D004-EE94-47FD-BF83-89CB488B3632}"/>
              </a:ext>
            </a:extLst>
          </p:cNvPr>
          <p:cNvSpPr/>
          <p:nvPr/>
        </p:nvSpPr>
        <p:spPr bwMode="auto">
          <a:xfrm>
            <a:off x="4952998" y="2285999"/>
            <a:ext cx="1777181" cy="11503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Tech Pack Creator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D6C053-C61B-465E-BE73-667C8DF19FA9}"/>
              </a:ext>
            </a:extLst>
          </p:cNvPr>
          <p:cNvSpPr/>
          <p:nvPr/>
        </p:nvSpPr>
        <p:spPr bwMode="auto">
          <a:xfrm>
            <a:off x="4970205" y="4591784"/>
            <a:ext cx="1777181" cy="1150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Testware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E89283-204C-4F3F-8233-11D362202CEA}"/>
              </a:ext>
            </a:extLst>
          </p:cNvPr>
          <p:cNvCxnSpPr>
            <a:cxnSpLocks/>
          </p:cNvCxnSpPr>
          <p:nvPr/>
        </p:nvCxnSpPr>
        <p:spPr bwMode="auto">
          <a:xfrm flipH="1">
            <a:off x="5813325" y="3436374"/>
            <a:ext cx="28264" cy="11554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9D1214-947A-4B94-B169-644810B5DB0E}"/>
              </a:ext>
            </a:extLst>
          </p:cNvPr>
          <p:cNvSpPr/>
          <p:nvPr/>
        </p:nvSpPr>
        <p:spPr bwMode="auto">
          <a:xfrm>
            <a:off x="557981" y="1570703"/>
            <a:ext cx="3222523" cy="42204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Tech Pack Framework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(TPFK)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67B83E-A853-4CFE-8EE2-A8C35A61A070}"/>
              </a:ext>
            </a:extLst>
          </p:cNvPr>
          <p:cNvSpPr/>
          <p:nvPr/>
        </p:nvSpPr>
        <p:spPr bwMode="auto">
          <a:xfrm>
            <a:off x="1308916" y="2285999"/>
            <a:ext cx="1777181" cy="11503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Tech Pack Creator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20E3A3-290D-4883-9608-B5F648D7487D}"/>
              </a:ext>
            </a:extLst>
          </p:cNvPr>
          <p:cNvSpPr/>
          <p:nvPr/>
        </p:nvSpPr>
        <p:spPr bwMode="auto">
          <a:xfrm>
            <a:off x="1326123" y="4591784"/>
            <a:ext cx="1777181" cy="11503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Testware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61A0D4-F638-4C06-9534-080D9101A61C}"/>
              </a:ext>
            </a:extLst>
          </p:cNvPr>
          <p:cNvCxnSpPr>
            <a:cxnSpLocks/>
          </p:cNvCxnSpPr>
          <p:nvPr/>
        </p:nvCxnSpPr>
        <p:spPr bwMode="auto">
          <a:xfrm flipH="1">
            <a:off x="2169243" y="3436374"/>
            <a:ext cx="28264" cy="11554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150AB-48E6-4823-A5B9-2D3FE97F8C3C}"/>
              </a:ext>
            </a:extLst>
          </p:cNvPr>
          <p:cNvGrpSpPr/>
          <p:nvPr/>
        </p:nvGrpSpPr>
        <p:grpSpPr>
          <a:xfrm>
            <a:off x="3871446" y="4268590"/>
            <a:ext cx="4611327" cy="2245797"/>
            <a:chOff x="3957481" y="4375528"/>
            <a:chExt cx="4611327" cy="224579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911F4E-E9D2-4659-A3F0-391A3798961C}"/>
                </a:ext>
              </a:extLst>
            </p:cNvPr>
            <p:cNvSpPr/>
            <p:nvPr/>
          </p:nvSpPr>
          <p:spPr bwMode="auto">
            <a:xfrm>
              <a:off x="3957481" y="4375528"/>
              <a:ext cx="4611327" cy="22457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9" name="Graphic 28" descr="Sad Face with No Fill">
              <a:extLst>
                <a:ext uri="{FF2B5EF4-FFF2-40B4-BE49-F238E27FC236}">
                  <a16:creationId xmlns:a16="http://schemas.microsoft.com/office/drawing/2014/main" id="{DC405AA5-65B6-4ED7-839D-2559D581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7468" y="4538647"/>
              <a:ext cx="1764639" cy="1833626"/>
            </a:xfrm>
            <a:prstGeom prst="rect">
              <a:avLst/>
            </a:prstGeom>
          </p:spPr>
        </p:pic>
        <p:pic>
          <p:nvPicPr>
            <p:cNvPr id="30" name="Graphic 29" descr="Smiling Face with No Fill">
              <a:extLst>
                <a:ext uri="{FF2B5EF4-FFF2-40B4-BE49-F238E27FC236}">
                  <a16:creationId xmlns:a16="http://schemas.microsoft.com/office/drawing/2014/main" id="{A0D8EA5E-4BF2-4D9A-BFAF-24D8B3FC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5653" y="4611030"/>
              <a:ext cx="1764639" cy="183362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39D3A3-2784-406C-A814-5294D11E6E6B}"/>
                </a:ext>
              </a:extLst>
            </p:cNvPr>
            <p:cNvSpPr txBox="1"/>
            <p:nvPr/>
          </p:nvSpPr>
          <p:spPr>
            <a:xfrm>
              <a:off x="4677290" y="4466077"/>
              <a:ext cx="30075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Automatic Decision point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DA014F-0B73-48BE-9F4F-B1B772338AD1}"/>
              </a:ext>
            </a:extLst>
          </p:cNvPr>
          <p:cNvSpPr/>
          <p:nvPr/>
        </p:nvSpPr>
        <p:spPr bwMode="auto">
          <a:xfrm>
            <a:off x="4549187" y="2636669"/>
            <a:ext cx="4122821" cy="1608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</a:rPr>
              <a:t>Test that: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/>
              <a:t>The TPI reflects the PMIM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/>
              <a:t>The universe reflects the PMIM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</a:rPr>
              <a:t>Etc.. Etc.. Etc..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AEA2-648C-4554-B201-9D8C979FFE55}"/>
              </a:ext>
            </a:extLst>
          </p:cNvPr>
          <p:cNvSpPr/>
          <p:nvPr/>
        </p:nvSpPr>
        <p:spPr bwMode="auto">
          <a:xfrm>
            <a:off x="4688102" y="1058008"/>
            <a:ext cx="3844993" cy="15060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Taking the input of the PMIM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tech pack is created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using a modified TPAF V4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70CA9-19B4-4204-BBE3-5BF98292DDD0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flipV="1">
            <a:off x="3067712" y="1811054"/>
            <a:ext cx="1620390" cy="8629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2498FA-6742-4D95-9FE8-50D63B39F6DA}"/>
              </a:ext>
            </a:extLst>
          </p:cNvPr>
          <p:cNvCxnSpPr>
            <a:cxnSpLocks/>
            <a:stCxn id="31" idx="1"/>
          </p:cNvCxnSpPr>
          <p:nvPr/>
        </p:nvCxnSpPr>
        <p:spPr bwMode="auto">
          <a:xfrm flipH="1">
            <a:off x="3086097" y="3440816"/>
            <a:ext cx="1463090" cy="12735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8257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0" grpId="0" animBg="1"/>
      <p:bldP spid="17" grpId="1" animBg="1"/>
      <p:bldP spid="18" grpId="1" animBg="1"/>
      <p:bldP spid="23" grpId="1" animBg="1"/>
      <p:bldP spid="31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819</TotalTime>
  <Words>610</Words>
  <Application>Microsoft Office PowerPoint</Application>
  <PresentationFormat>On-screen Show (4:3)</PresentationFormat>
  <Paragraphs>171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Ericsson Capital TT</vt:lpstr>
      <vt:lpstr>Arial</vt:lpstr>
      <vt:lpstr>PresentationTemplate2011</vt:lpstr>
      <vt:lpstr>Tech pack tooling</vt:lpstr>
      <vt:lpstr>Mission statement</vt:lpstr>
      <vt:lpstr>What are we trying to do?</vt:lpstr>
      <vt:lpstr>High level tools</vt:lpstr>
      <vt:lpstr>High level tools</vt:lpstr>
      <vt:lpstr>What will it look like?</vt:lpstr>
      <vt:lpstr>High level tools</vt:lpstr>
      <vt:lpstr>High level tools</vt:lpstr>
      <vt:lpstr>High level tools</vt:lpstr>
      <vt:lpstr>Flow</vt:lpstr>
      <vt:lpstr>What we could use a model for - future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pack tooling</dc:title>
  <dc:creator>Grainne Cassidy</dc:creator>
  <cp:keywords/>
  <dc:description>Rev PA1</dc:description>
  <cp:lastModifiedBy>Brian Folan</cp:lastModifiedBy>
  <cp:revision>37</cp:revision>
  <dcterms:created xsi:type="dcterms:W3CDTF">2017-10-19T14:05:20Z</dcterms:created>
  <dcterms:modified xsi:type="dcterms:W3CDTF">2017-10-25T12:27:27Z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2017-10-19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2017-10-19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