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44"/>
  </p:notesMasterIdLst>
  <p:handoutMasterIdLst>
    <p:handoutMasterId r:id="rId45"/>
  </p:handoutMasterIdLst>
  <p:sldIdLst>
    <p:sldId id="259" r:id="rId2"/>
    <p:sldId id="313" r:id="rId3"/>
    <p:sldId id="331" r:id="rId4"/>
    <p:sldId id="262" r:id="rId5"/>
    <p:sldId id="263" r:id="rId6"/>
    <p:sldId id="334" r:id="rId7"/>
    <p:sldId id="264" r:id="rId8"/>
    <p:sldId id="265" r:id="rId9"/>
    <p:sldId id="301" r:id="rId10"/>
    <p:sldId id="266" r:id="rId11"/>
    <p:sldId id="268" r:id="rId12"/>
    <p:sldId id="300" r:id="rId13"/>
    <p:sldId id="324" r:id="rId14"/>
    <p:sldId id="335" r:id="rId15"/>
    <p:sldId id="321" r:id="rId16"/>
    <p:sldId id="336" r:id="rId17"/>
    <p:sldId id="330" r:id="rId18"/>
    <p:sldId id="302" r:id="rId19"/>
    <p:sldId id="303" r:id="rId20"/>
    <p:sldId id="304" r:id="rId21"/>
    <p:sldId id="305" r:id="rId22"/>
    <p:sldId id="337" r:id="rId23"/>
    <p:sldId id="310" r:id="rId24"/>
    <p:sldId id="311" r:id="rId25"/>
    <p:sldId id="312" r:id="rId26"/>
    <p:sldId id="318" r:id="rId27"/>
    <p:sldId id="317" r:id="rId28"/>
    <p:sldId id="319" r:id="rId29"/>
    <p:sldId id="316" r:id="rId30"/>
    <p:sldId id="320" r:id="rId31"/>
    <p:sldId id="338" r:id="rId32"/>
    <p:sldId id="340" r:id="rId33"/>
    <p:sldId id="341" r:id="rId34"/>
    <p:sldId id="271" r:id="rId35"/>
    <p:sldId id="272" r:id="rId36"/>
    <p:sldId id="325" r:id="rId37"/>
    <p:sldId id="326" r:id="rId38"/>
    <p:sldId id="328" r:id="rId39"/>
    <p:sldId id="327" r:id="rId40"/>
    <p:sldId id="339" r:id="rId41"/>
    <p:sldId id="329" r:id="rId42"/>
    <p:sldId id="261" r:id="rId43"/>
  </p:sldIdLst>
  <p:sldSz cx="9144000" cy="6858000" type="screen4x3"/>
  <p:notesSz cx="6884988" cy="10018713"/>
  <p:defaultTextStyle>
    <a:defPPr>
      <a:defRPr lang="en-US"/>
    </a:defPPr>
    <a:lvl1pPr algn="ctr" rtl="0" fontAlgn="base">
      <a:spcBef>
        <a:spcPct val="0"/>
      </a:spcBef>
      <a:spcAft>
        <a:spcPct val="0"/>
      </a:spcAft>
      <a:defRPr sz="2000" kern="1200">
        <a:solidFill>
          <a:schemeClr val="tx1"/>
        </a:solidFill>
        <a:latin typeface="Arial" charset="0"/>
        <a:ea typeface="+mn-ea"/>
        <a:cs typeface="+mn-cs"/>
      </a:defRPr>
    </a:lvl1pPr>
    <a:lvl2pPr marL="457200" algn="ctr" rtl="0" fontAlgn="base">
      <a:spcBef>
        <a:spcPct val="0"/>
      </a:spcBef>
      <a:spcAft>
        <a:spcPct val="0"/>
      </a:spcAft>
      <a:defRPr sz="2000" kern="1200">
        <a:solidFill>
          <a:schemeClr val="tx1"/>
        </a:solidFill>
        <a:latin typeface="Arial" charset="0"/>
        <a:ea typeface="+mn-ea"/>
        <a:cs typeface="+mn-cs"/>
      </a:defRPr>
    </a:lvl2pPr>
    <a:lvl3pPr marL="914400" algn="ctr" rtl="0" fontAlgn="base">
      <a:spcBef>
        <a:spcPct val="0"/>
      </a:spcBef>
      <a:spcAft>
        <a:spcPct val="0"/>
      </a:spcAft>
      <a:defRPr sz="2000" kern="1200">
        <a:solidFill>
          <a:schemeClr val="tx1"/>
        </a:solidFill>
        <a:latin typeface="Arial" charset="0"/>
        <a:ea typeface="+mn-ea"/>
        <a:cs typeface="+mn-cs"/>
      </a:defRPr>
    </a:lvl3pPr>
    <a:lvl4pPr marL="1371600" algn="ctr" rtl="0" fontAlgn="base">
      <a:spcBef>
        <a:spcPct val="0"/>
      </a:spcBef>
      <a:spcAft>
        <a:spcPct val="0"/>
      </a:spcAft>
      <a:defRPr sz="2000" kern="1200">
        <a:solidFill>
          <a:schemeClr val="tx1"/>
        </a:solidFill>
        <a:latin typeface="Arial" charset="0"/>
        <a:ea typeface="+mn-ea"/>
        <a:cs typeface="+mn-cs"/>
      </a:defRPr>
    </a:lvl4pPr>
    <a:lvl5pPr marL="1828800" algn="ctr"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B7D3"/>
    <a:srgbClr val="8BC5FF"/>
    <a:srgbClr val="99CCFF"/>
    <a:srgbClr val="6A8FBF"/>
    <a:srgbClr val="00A9D4"/>
    <a:srgbClr val="007B78"/>
    <a:srgbClr val="89BA17"/>
    <a:srgbClr val="FAB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636" autoAdjust="0"/>
    <p:restoredTop sz="95319" autoAdjust="0"/>
  </p:normalViewPr>
  <p:slideViewPr>
    <p:cSldViewPr snapToGrid="0" snapToObjects="1">
      <p:cViewPr>
        <p:scale>
          <a:sx n="70" d="100"/>
          <a:sy n="70" d="100"/>
        </p:scale>
        <p:origin x="-558" y="-72"/>
      </p:cViewPr>
      <p:guideLst>
        <p:guide orient="horz" pos="2448"/>
        <p:guide orient="horz" pos="1136"/>
        <p:guide orient="horz" pos="150"/>
        <p:guide orient="horz" pos="3567"/>
        <p:guide orient="horz" pos="3844"/>
        <p:guide orient="horz" pos="4110"/>
        <p:guide orient="horz" pos="2546"/>
        <p:guide pos="250"/>
        <p:guide pos="3727"/>
        <p:guide pos="2033"/>
        <p:guide pos="3819"/>
        <p:guide pos="5516"/>
        <p:guide pos="1941"/>
        <p:guide pos="2835"/>
        <p:guide pos="292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7" d="100"/>
          <a:sy n="77" d="100"/>
        </p:scale>
        <p:origin x="-3126" y="-84"/>
      </p:cViewPr>
      <p:guideLst>
        <p:guide orient="horz" pos="3155"/>
        <p:guide pos="216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2913" cy="501650"/>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l">
              <a:defRPr sz="1200" smtClean="0"/>
            </a:lvl1pPr>
          </a:lstStyle>
          <a:p>
            <a:pPr>
              <a:defRPr/>
            </a:pPr>
            <a:r>
              <a:rPr lang="en-IE" smtClean="0"/>
              <a:t>Overview of Netconf Protocol </a:t>
            </a:r>
            <a:endParaRPr lang="en-US"/>
          </a:p>
        </p:txBody>
      </p:sp>
      <p:sp>
        <p:nvSpPr>
          <p:cNvPr id="79875" name="Rectangle 3"/>
          <p:cNvSpPr>
            <a:spLocks noGrp="1" noChangeArrowheads="1"/>
          </p:cNvSpPr>
          <p:nvPr>
            <p:ph type="dt" sz="quarter" idx="1"/>
          </p:nvPr>
        </p:nvSpPr>
        <p:spPr bwMode="auto">
          <a:xfrm>
            <a:off x="3900488" y="0"/>
            <a:ext cx="2982912" cy="501650"/>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defRPr sz="1200" smtClean="0"/>
            </a:lvl1pPr>
          </a:lstStyle>
          <a:p>
            <a:pPr>
              <a:defRPr/>
            </a:pPr>
            <a:r>
              <a:rPr lang="en-US" smtClean="0"/>
              <a:t>2014-05-29 </a:t>
            </a:r>
            <a:endParaRPr lang="en-US"/>
          </a:p>
        </p:txBody>
      </p:sp>
      <p:sp>
        <p:nvSpPr>
          <p:cNvPr id="79876" name="Rectangle 4"/>
          <p:cNvSpPr>
            <a:spLocks noGrp="1" noChangeArrowheads="1"/>
          </p:cNvSpPr>
          <p:nvPr>
            <p:ph type="ftr" sz="quarter" idx="2"/>
          </p:nvPr>
        </p:nvSpPr>
        <p:spPr bwMode="auto">
          <a:xfrm>
            <a:off x="0" y="9515475"/>
            <a:ext cx="2982913" cy="501650"/>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l">
              <a:spcBef>
                <a:spcPct val="0"/>
              </a:spcBef>
              <a:defRPr sz="1200"/>
            </a:lvl1pPr>
          </a:lstStyle>
          <a:p>
            <a:pPr>
              <a:defRPr/>
            </a:pPr>
            <a:r>
              <a:rPr lang="en-US" smtClean="0"/>
              <a:t>LMI-14:001480 Uen, Rev A </a:t>
            </a:r>
            <a:endParaRPr lang="en-US" dirty="0"/>
          </a:p>
        </p:txBody>
      </p:sp>
      <p:sp>
        <p:nvSpPr>
          <p:cNvPr id="79877" name="Rectangle 5"/>
          <p:cNvSpPr>
            <a:spLocks noGrp="1" noChangeArrowheads="1"/>
          </p:cNvSpPr>
          <p:nvPr>
            <p:ph type="sldNum" sz="quarter" idx="3"/>
          </p:nvPr>
        </p:nvSpPr>
        <p:spPr bwMode="auto">
          <a:xfrm>
            <a:off x="3900488" y="9515475"/>
            <a:ext cx="2982912" cy="501650"/>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200"/>
            </a:lvl1pPr>
          </a:lstStyle>
          <a:p>
            <a:pPr>
              <a:defRPr/>
            </a:pPr>
            <a:fld id="{67741CF2-2CA3-4DBE-A4DD-A9DD38315BB3}" type="slidenum">
              <a:rPr lang="en-US"/>
              <a:pPr>
                <a:defRPr/>
              </a:pPr>
              <a:t>‹#›</a:t>
            </a:fld>
            <a:endParaRPr lang="en-US" dirty="0"/>
          </a:p>
        </p:txBody>
      </p:sp>
    </p:spTree>
    <p:extLst>
      <p:ext uri="{BB962C8B-B14F-4D97-AF65-F5344CB8AC3E}">
        <p14:creationId xmlns:p14="http://schemas.microsoft.com/office/powerpoint/2010/main" val="356591888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smtClean="0"/>
              <a:t>2014-05-29 </a:t>
            </a:r>
            <a:endParaRPr lang="en-US"/>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spcBef>
                <a:spcPct val="50000"/>
              </a:spcBef>
              <a:defRPr sz="1200"/>
            </a:lvl1pPr>
          </a:lstStyle>
          <a:p>
            <a:pPr>
              <a:defRPr/>
            </a:pPr>
            <a:fld id="{321689F8-B331-43B3-85A9-D6FD3A0CE55A}" type="slidenum">
              <a:rPr lang="en-US"/>
              <a:pPr>
                <a:defRPr/>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smtClean="0"/>
              <a:t>Overview of Netconf Protocol </a:t>
            </a:r>
            <a:endParaRPr lang="en-US"/>
          </a:p>
        </p:txBody>
      </p:sp>
      <p:sp>
        <p:nvSpPr>
          <p:cNvPr id="5" name="Slide Image Placeholder 4"/>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6" name="Footer Placeholder 5"/>
          <p:cNvSpPr>
            <a:spLocks noGrp="1"/>
          </p:cNvSpPr>
          <p:nvPr>
            <p:ph type="ftr" sz="quarter" idx="4"/>
          </p:nvPr>
        </p:nvSpPr>
        <p:spPr>
          <a:xfrm>
            <a:off x="0" y="9515475"/>
            <a:ext cx="2982913" cy="501650"/>
          </a:xfrm>
          <a:prstGeom prst="rect">
            <a:avLst/>
          </a:prstGeom>
        </p:spPr>
        <p:txBody>
          <a:bodyPr vert="horz" wrap="square" lIns="91440" tIns="45720" rIns="91440" bIns="45720" numCol="1" anchor="b" anchorCtr="0" compatLnSpc="1">
            <a:prstTxWarp prst="textNoShape">
              <a:avLst/>
            </a:prstTxWarp>
          </a:bodyPr>
          <a:lstStyle>
            <a:lvl1pPr algn="l">
              <a:spcBef>
                <a:spcPct val="50000"/>
              </a:spcBef>
              <a:defRPr sz="1200" smtClean="0"/>
            </a:lvl1pPr>
          </a:lstStyle>
          <a:p>
            <a:pPr>
              <a:defRPr/>
            </a:pPr>
            <a:r>
              <a:rPr lang="en-US" smtClean="0"/>
              <a:t>LMI-14:001480 Uen, Rev A </a:t>
            </a:r>
            <a:endParaRPr lang="en-US"/>
          </a:p>
        </p:txBody>
      </p:sp>
      <p:sp>
        <p:nvSpPr>
          <p:cNvPr id="7" name="Notes Placeholder 6"/>
          <p:cNvSpPr>
            <a:spLocks noGrp="1"/>
          </p:cNvSpPr>
          <p:nvPr>
            <p:ph type="body" sz="quarter" idx="3"/>
          </p:nvPr>
        </p:nvSpPr>
        <p:spPr>
          <a:xfrm>
            <a:off x="688975" y="4759325"/>
            <a:ext cx="5507038" cy="4508500"/>
          </a:xfrm>
          <a:prstGeom prst="rect">
            <a:avLst/>
          </a:prstGeom>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60435822"/>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2014-05-29 </a:t>
            </a:r>
            <a:endParaRPr lang="en-US" sz="1200"/>
          </a:p>
        </p:txBody>
      </p:sp>
      <p:sp>
        <p:nvSpPr>
          <p:cNvPr id="32771" name="Slide Number Placeholder 2"/>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728116E2-D1CE-45F2-9AE8-E7E5AA5DC12C}" type="slidenum">
              <a:rPr lang="en-US" sz="1200" smtClean="0"/>
              <a:t>1</a:t>
            </a:fld>
            <a:endParaRPr lang="en-US" sz="1200" smtClean="0"/>
          </a:p>
        </p:txBody>
      </p:sp>
      <p:sp>
        <p:nvSpPr>
          <p:cNvPr id="32772"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Overview of Netconf Protocol </a:t>
            </a:r>
            <a:endParaRPr lang="en-US" sz="1200"/>
          </a:p>
        </p:txBody>
      </p:sp>
      <p:sp>
        <p:nvSpPr>
          <p:cNvPr id="32773"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LMI-14:001480 Uen, Rev A </a:t>
            </a:r>
            <a:endParaRPr lang="en-US" sz="1200"/>
          </a:p>
        </p:txBody>
      </p:sp>
      <p:sp>
        <p:nvSpPr>
          <p:cNvPr id="32774" name="Rectangle 8"/>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5" name="Rectangle 9"/>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2776" name="Date Placeholder 4"/>
          <p:cNvSpPr txBox="1">
            <a:spLocks noGrp="1"/>
          </p:cNvSpPr>
          <p:nvPr/>
        </p:nvSpPr>
        <p:spPr bwMode="auto">
          <a:xfrm>
            <a:off x="3900488" y="0"/>
            <a:ext cx="298291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r" eaLnBrk="1" hangingPunct="1">
              <a:spcBef>
                <a:spcPct val="50000"/>
              </a:spcBef>
            </a:pPr>
            <a:r>
              <a:rPr lang="en-US" sz="1200"/>
              <a:t>2011-10-19 </a:t>
            </a:r>
          </a:p>
        </p:txBody>
      </p:sp>
      <p:sp>
        <p:nvSpPr>
          <p:cNvPr id="32777" name="Footer Placeholder 5"/>
          <p:cNvSpPr txBox="1">
            <a:spLocks noGrp="1"/>
          </p:cNvSpPr>
          <p:nvPr/>
        </p:nvSpPr>
        <p:spPr bwMode="auto">
          <a:xfrm>
            <a:off x="0" y="9515475"/>
            <a:ext cx="29829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l" eaLnBrk="1" hangingPunct="1">
              <a:spcBef>
                <a:spcPct val="50000"/>
              </a:spcBef>
            </a:pPr>
            <a:r>
              <a:rPr lang="en-US" sz="1200"/>
              <a:t> </a:t>
            </a:r>
          </a:p>
        </p:txBody>
      </p:sp>
      <p:sp>
        <p:nvSpPr>
          <p:cNvPr id="32778" name="Slide Number Placeholder 7"/>
          <p:cNvSpPr txBox="1">
            <a:spLocks noGrp="1"/>
          </p:cNvSpPr>
          <p:nvPr/>
        </p:nvSpPr>
        <p:spPr bwMode="auto">
          <a:xfrm>
            <a:off x="3900488" y="9515475"/>
            <a:ext cx="298291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r" eaLnBrk="1" hangingPunct="1">
              <a:spcBef>
                <a:spcPct val="50000"/>
              </a:spcBef>
            </a:pPr>
            <a:fld id="{2D61358E-C5FF-4774-A8A0-1010C67E2C3A}" type="slidenum">
              <a:rPr lang="en-US" sz="1200"/>
              <a:pPr algn="r" eaLnBrk="1" hangingPunct="1">
                <a:spcBef>
                  <a:spcPct val="50000"/>
                </a:spcBef>
              </a:pPr>
              <a:t>1</a:t>
            </a:fld>
            <a:endParaRPr lang="en-US" sz="1200"/>
          </a:p>
        </p:txBody>
      </p:sp>
      <p:sp>
        <p:nvSpPr>
          <p:cNvPr id="32779" name="Header Placeholder 8"/>
          <p:cNvSpPr txBox="1">
            <a:spLocks noGrp="1"/>
          </p:cNvSpPr>
          <p:nvPr/>
        </p:nvSpPr>
        <p:spPr bwMode="auto">
          <a:xfrm>
            <a:off x="0" y="0"/>
            <a:ext cx="29829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l" eaLnBrk="1" hangingPunct="1">
              <a:spcBef>
                <a:spcPct val="50000"/>
              </a:spcBef>
            </a:pPr>
            <a:r>
              <a:rPr lang="en-US" sz="120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a:p>
        </p:txBody>
      </p:sp>
      <p:sp>
        <p:nvSpPr>
          <p:cNvPr id="5" name="Slide Number Placeholder 4"/>
          <p:cNvSpPr>
            <a:spLocks noGrp="1"/>
          </p:cNvSpPr>
          <p:nvPr>
            <p:ph type="sldNum" sz="quarter" idx="11"/>
          </p:nvPr>
        </p:nvSpPr>
        <p:spPr/>
        <p:txBody>
          <a:bodyPr/>
          <a:lstStyle/>
          <a:p>
            <a:pPr>
              <a:defRPr/>
            </a:pPr>
            <a:fld id="{166A7A15-E7A3-4D5A-B9DC-31A91E139DFB}" type="slidenum">
              <a:rPr lang="en-US" smtClean="0"/>
              <a:t>10</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a:p>
        </p:txBody>
      </p:sp>
      <p:sp>
        <p:nvSpPr>
          <p:cNvPr id="7" name="Footer Placeholder 6"/>
          <p:cNvSpPr>
            <a:spLocks noGrp="1"/>
          </p:cNvSpPr>
          <p:nvPr>
            <p:ph type="ftr" sz="quarter" idx="13"/>
          </p:nvPr>
        </p:nvSpPr>
        <p:spPr/>
        <p:txBody>
          <a:bodyPr/>
          <a:lstStyle/>
          <a:p>
            <a:pPr>
              <a:defRPr/>
            </a:pPr>
            <a:r>
              <a:rPr lang="en-US" smtClean="0"/>
              <a:t>LMI-14:001480 Uen, Rev A </a:t>
            </a:r>
            <a:endParaRPr lang="en-US"/>
          </a:p>
        </p:txBody>
      </p:sp>
    </p:spTree>
    <p:extLst>
      <p:ext uri="{BB962C8B-B14F-4D97-AF65-F5344CB8AC3E}">
        <p14:creationId xmlns:p14="http://schemas.microsoft.com/office/powerpoint/2010/main" val="1827494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a:p>
        </p:txBody>
      </p:sp>
      <p:sp>
        <p:nvSpPr>
          <p:cNvPr id="5" name="Slide Number Placeholder 4"/>
          <p:cNvSpPr>
            <a:spLocks noGrp="1"/>
          </p:cNvSpPr>
          <p:nvPr>
            <p:ph type="sldNum" sz="quarter" idx="11"/>
          </p:nvPr>
        </p:nvSpPr>
        <p:spPr/>
        <p:txBody>
          <a:bodyPr/>
          <a:lstStyle/>
          <a:p>
            <a:pPr>
              <a:defRPr/>
            </a:pPr>
            <a:fld id="{86C07B51-E200-488B-ACEB-164ABFC5727F}" type="slidenum">
              <a:rPr lang="en-US" smtClean="0"/>
              <a:t>11</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a:p>
        </p:txBody>
      </p:sp>
      <p:sp>
        <p:nvSpPr>
          <p:cNvPr id="7" name="Footer Placeholder 6"/>
          <p:cNvSpPr>
            <a:spLocks noGrp="1"/>
          </p:cNvSpPr>
          <p:nvPr>
            <p:ph type="ftr" sz="quarter" idx="13"/>
          </p:nvPr>
        </p:nvSpPr>
        <p:spPr/>
        <p:txBody>
          <a:bodyPr/>
          <a:lstStyle/>
          <a:p>
            <a:pPr>
              <a:defRPr/>
            </a:pPr>
            <a:r>
              <a:rPr lang="en-US" smtClean="0"/>
              <a:t>LMI-14:001480 Uen, Rev A </a:t>
            </a:r>
            <a:endParaRPr lang="en-US"/>
          </a:p>
        </p:txBody>
      </p:sp>
    </p:spTree>
    <p:extLst>
      <p:ext uri="{BB962C8B-B14F-4D97-AF65-F5344CB8AC3E}">
        <p14:creationId xmlns:p14="http://schemas.microsoft.com/office/powerpoint/2010/main" val="528914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8676"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2014-05-29 </a:t>
            </a:r>
            <a:endParaRPr lang="en-US" sz="1200"/>
          </a:p>
        </p:txBody>
      </p:sp>
      <p:sp>
        <p:nvSpPr>
          <p:cNvPr id="2867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99FC5814-B72B-4412-AA4C-A9AC66FB5148}" type="slidenum">
              <a:rPr lang="en-US" sz="1200" smtClean="0"/>
              <a:t>12</a:t>
            </a:fld>
            <a:endParaRPr lang="en-US" sz="1200" smtClean="0"/>
          </a:p>
        </p:txBody>
      </p:sp>
      <p:sp>
        <p:nvSpPr>
          <p:cNvPr id="28678" name="Header Placeholder 5"/>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Overview of Netconf Protocol </a:t>
            </a:r>
            <a:endParaRPr lang="en-US" sz="1200"/>
          </a:p>
        </p:txBody>
      </p:sp>
      <p:sp>
        <p:nvSpPr>
          <p:cNvPr id="28679" name="Footer Placeholder 6"/>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LMI-14:001480 Uen, Rev A </a:t>
            </a:r>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a:p>
        </p:txBody>
      </p:sp>
      <p:sp>
        <p:nvSpPr>
          <p:cNvPr id="5" name="Slide Number Placeholder 4"/>
          <p:cNvSpPr>
            <a:spLocks noGrp="1"/>
          </p:cNvSpPr>
          <p:nvPr>
            <p:ph type="sldNum" sz="quarter" idx="11"/>
          </p:nvPr>
        </p:nvSpPr>
        <p:spPr/>
        <p:txBody>
          <a:bodyPr/>
          <a:lstStyle/>
          <a:p>
            <a:pPr>
              <a:defRPr/>
            </a:pPr>
            <a:fld id="{AEE515FD-6459-4696-B25F-D9B448DB31B3}" type="slidenum">
              <a:rPr lang="en-US" smtClean="0"/>
              <a:t>13</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a:p>
        </p:txBody>
      </p:sp>
      <p:sp>
        <p:nvSpPr>
          <p:cNvPr id="7" name="Footer Placeholder 6"/>
          <p:cNvSpPr>
            <a:spLocks noGrp="1"/>
          </p:cNvSpPr>
          <p:nvPr>
            <p:ph type="ftr" sz="quarter" idx="13"/>
          </p:nvPr>
        </p:nvSpPr>
        <p:spPr/>
        <p:txBody>
          <a:bodyPr/>
          <a:lstStyle/>
          <a:p>
            <a:pPr>
              <a:defRPr/>
            </a:pPr>
            <a:r>
              <a:rPr lang="en-US" smtClean="0"/>
              <a:t>LMI-14:001480 Uen, Rev A </a:t>
            </a:r>
            <a:endParaRPr lang="en-US"/>
          </a:p>
        </p:txBody>
      </p:sp>
    </p:spTree>
    <p:extLst>
      <p:ext uri="{BB962C8B-B14F-4D97-AF65-F5344CB8AC3E}">
        <p14:creationId xmlns:p14="http://schemas.microsoft.com/office/powerpoint/2010/main" val="574455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2014-05-29 </a:t>
            </a:r>
            <a:endParaRPr lang="en-US" sz="1200"/>
          </a:p>
        </p:txBody>
      </p:sp>
      <p:sp>
        <p:nvSpPr>
          <p:cNvPr id="33795" name="Slide Number Placeholder 2"/>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3EC46F72-21F9-4B64-8C56-0086949A2DE2}" type="slidenum">
              <a:rPr lang="en-US" sz="1200" smtClean="0"/>
              <a:t>14</a:t>
            </a:fld>
            <a:endParaRPr lang="en-US" sz="1200" smtClean="0"/>
          </a:p>
        </p:txBody>
      </p:sp>
      <p:sp>
        <p:nvSpPr>
          <p:cNvPr id="33796"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Overview of Netconf Protocol </a:t>
            </a:r>
            <a:endParaRPr lang="en-US" sz="1200"/>
          </a:p>
        </p:txBody>
      </p:sp>
      <p:sp>
        <p:nvSpPr>
          <p:cNvPr id="33797"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LMI-14:001480 Uen, Rev A </a:t>
            </a:r>
            <a:endParaRPr lang="en-US" sz="1200"/>
          </a:p>
        </p:txBody>
      </p:sp>
      <p:sp>
        <p:nvSpPr>
          <p:cNvPr id="337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a:p>
        </p:txBody>
      </p:sp>
      <p:sp>
        <p:nvSpPr>
          <p:cNvPr id="5" name="Slide Number Placeholder 4"/>
          <p:cNvSpPr>
            <a:spLocks noGrp="1"/>
          </p:cNvSpPr>
          <p:nvPr>
            <p:ph type="sldNum" sz="quarter" idx="11"/>
          </p:nvPr>
        </p:nvSpPr>
        <p:spPr/>
        <p:txBody>
          <a:bodyPr/>
          <a:lstStyle/>
          <a:p>
            <a:pPr>
              <a:defRPr/>
            </a:pPr>
            <a:fld id="{D9623B9D-38A0-401A-B35F-C9DE098DC30E}" type="slidenum">
              <a:rPr lang="en-US" smtClean="0"/>
              <a:t>15</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a:p>
        </p:txBody>
      </p:sp>
      <p:sp>
        <p:nvSpPr>
          <p:cNvPr id="7" name="Footer Placeholder 6"/>
          <p:cNvSpPr>
            <a:spLocks noGrp="1"/>
          </p:cNvSpPr>
          <p:nvPr>
            <p:ph type="ftr" sz="quarter" idx="13"/>
          </p:nvPr>
        </p:nvSpPr>
        <p:spPr/>
        <p:txBody>
          <a:bodyPr/>
          <a:lstStyle/>
          <a:p>
            <a:pPr>
              <a:defRPr/>
            </a:pPr>
            <a:r>
              <a:rPr lang="en-US" smtClean="0"/>
              <a:t>LMI-14:001480 Uen, Rev A </a:t>
            </a:r>
            <a:endParaRPr lang="en-US"/>
          </a:p>
        </p:txBody>
      </p:sp>
    </p:spTree>
    <p:extLst>
      <p:ext uri="{BB962C8B-B14F-4D97-AF65-F5344CB8AC3E}">
        <p14:creationId xmlns:p14="http://schemas.microsoft.com/office/powerpoint/2010/main" val="1460380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2014-05-29 </a:t>
            </a:r>
            <a:endParaRPr lang="en-US" sz="1200"/>
          </a:p>
        </p:txBody>
      </p:sp>
      <p:sp>
        <p:nvSpPr>
          <p:cNvPr id="33795" name="Slide Number Placeholder 2"/>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A330479D-3879-4673-BB54-E4471B5DA059}" type="slidenum">
              <a:rPr lang="en-US" sz="1200" smtClean="0"/>
              <a:t>16</a:t>
            </a:fld>
            <a:endParaRPr lang="en-US" sz="1200" smtClean="0"/>
          </a:p>
        </p:txBody>
      </p:sp>
      <p:sp>
        <p:nvSpPr>
          <p:cNvPr id="33796"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Overview of Netconf Protocol </a:t>
            </a:r>
            <a:endParaRPr lang="en-US" sz="1200"/>
          </a:p>
        </p:txBody>
      </p:sp>
      <p:sp>
        <p:nvSpPr>
          <p:cNvPr id="33797"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LMI-14:001480 Uen, Rev A </a:t>
            </a:r>
            <a:endParaRPr lang="en-US" sz="1200"/>
          </a:p>
        </p:txBody>
      </p:sp>
      <p:sp>
        <p:nvSpPr>
          <p:cNvPr id="337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a:p>
        </p:txBody>
      </p:sp>
      <p:sp>
        <p:nvSpPr>
          <p:cNvPr id="5" name="Slide Number Placeholder 4"/>
          <p:cNvSpPr>
            <a:spLocks noGrp="1"/>
          </p:cNvSpPr>
          <p:nvPr>
            <p:ph type="sldNum" sz="quarter" idx="11"/>
          </p:nvPr>
        </p:nvSpPr>
        <p:spPr/>
        <p:txBody>
          <a:bodyPr/>
          <a:lstStyle/>
          <a:p>
            <a:pPr>
              <a:defRPr/>
            </a:pPr>
            <a:fld id="{362B08E8-E6B5-4E4F-BD4E-A708D1BCEE03}" type="slidenum">
              <a:rPr lang="en-US" smtClean="0"/>
              <a:t>17</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a:p>
        </p:txBody>
      </p:sp>
      <p:sp>
        <p:nvSpPr>
          <p:cNvPr id="7" name="Footer Placeholder 6"/>
          <p:cNvSpPr>
            <a:spLocks noGrp="1"/>
          </p:cNvSpPr>
          <p:nvPr>
            <p:ph type="ftr" sz="quarter" idx="13"/>
          </p:nvPr>
        </p:nvSpPr>
        <p:spPr/>
        <p:txBody>
          <a:bodyPr/>
          <a:lstStyle/>
          <a:p>
            <a:pPr>
              <a:defRPr/>
            </a:pPr>
            <a:r>
              <a:rPr lang="en-US" smtClean="0"/>
              <a:t>LMI-14:001480 Uen, Rev A </a:t>
            </a:r>
            <a:endParaRPr lang="en-US"/>
          </a:p>
        </p:txBody>
      </p:sp>
    </p:spTree>
    <p:extLst>
      <p:ext uri="{BB962C8B-B14F-4D97-AF65-F5344CB8AC3E}">
        <p14:creationId xmlns:p14="http://schemas.microsoft.com/office/powerpoint/2010/main" val="3788336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0724"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2014-05-29 </a:t>
            </a:r>
            <a:endParaRPr lang="en-US" sz="1200"/>
          </a:p>
        </p:txBody>
      </p:sp>
      <p:sp>
        <p:nvSpPr>
          <p:cNvPr id="30725"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61A4BD59-9D53-4C10-9768-5A9EFF9294C2}" type="slidenum">
              <a:rPr lang="en-US" sz="1200" smtClean="0"/>
              <a:t>18</a:t>
            </a:fld>
            <a:endParaRPr lang="en-US" sz="1200" smtClean="0"/>
          </a:p>
        </p:txBody>
      </p:sp>
      <p:sp>
        <p:nvSpPr>
          <p:cNvPr id="30726" name="Header Placeholder 5"/>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Overview of Netconf Protocol </a:t>
            </a:r>
            <a:endParaRPr lang="en-US" sz="1200"/>
          </a:p>
        </p:txBody>
      </p:sp>
      <p:sp>
        <p:nvSpPr>
          <p:cNvPr id="30727" name="Footer Placeholder 6"/>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LMI-14:001480 Uen, Rev A </a:t>
            </a:r>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1748"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2014-05-29 </a:t>
            </a:r>
            <a:endParaRPr lang="en-US" sz="1200"/>
          </a:p>
        </p:txBody>
      </p:sp>
      <p:sp>
        <p:nvSpPr>
          <p:cNvPr id="31749"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423C597F-0A28-4509-8088-541F6E936F1A}" type="slidenum">
              <a:rPr lang="en-US" sz="1200" smtClean="0"/>
              <a:t>19</a:t>
            </a:fld>
            <a:endParaRPr lang="en-US" sz="1200" smtClean="0"/>
          </a:p>
        </p:txBody>
      </p:sp>
      <p:sp>
        <p:nvSpPr>
          <p:cNvPr id="31750" name="Header Placeholder 5"/>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Overview of Netconf Protocol </a:t>
            </a:r>
            <a:endParaRPr lang="en-US" sz="1200"/>
          </a:p>
        </p:txBody>
      </p:sp>
      <p:sp>
        <p:nvSpPr>
          <p:cNvPr id="31751" name="Footer Placeholder 6"/>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LMI-14:001480 Uen, Rev A </a:t>
            </a:r>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2014-05-29 </a:t>
            </a:r>
            <a:endParaRPr lang="en-US" sz="1200"/>
          </a:p>
        </p:txBody>
      </p:sp>
      <p:sp>
        <p:nvSpPr>
          <p:cNvPr id="33795" name="Slide Number Placeholder 2"/>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6F714F69-0204-4A88-9795-CF8B5F289D90}" type="slidenum">
              <a:rPr lang="en-US" sz="1200" smtClean="0"/>
              <a:t>2</a:t>
            </a:fld>
            <a:endParaRPr lang="en-US" sz="1200" smtClean="0"/>
          </a:p>
        </p:txBody>
      </p:sp>
      <p:sp>
        <p:nvSpPr>
          <p:cNvPr id="33796"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Overview of Netconf Protocol </a:t>
            </a:r>
            <a:endParaRPr lang="en-US" sz="1200"/>
          </a:p>
        </p:txBody>
      </p:sp>
      <p:sp>
        <p:nvSpPr>
          <p:cNvPr id="33797"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LMI-14:001480 Uen, Rev A </a:t>
            </a:r>
            <a:endParaRPr lang="en-US" sz="1200"/>
          </a:p>
        </p:txBody>
      </p:sp>
      <p:sp>
        <p:nvSpPr>
          <p:cNvPr id="337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2772"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2014-05-29 </a:t>
            </a:r>
            <a:endParaRPr lang="en-US" sz="1200"/>
          </a:p>
        </p:txBody>
      </p:sp>
      <p:sp>
        <p:nvSpPr>
          <p:cNvPr id="32773"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9E7E7A3F-D3A6-4587-B29A-F475E3D4D2C1}" type="slidenum">
              <a:rPr lang="en-US" sz="1200" smtClean="0"/>
              <a:t>20</a:t>
            </a:fld>
            <a:endParaRPr lang="en-US" sz="1200" smtClean="0"/>
          </a:p>
        </p:txBody>
      </p:sp>
      <p:sp>
        <p:nvSpPr>
          <p:cNvPr id="32774" name="Header Placeholder 5"/>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Overview of Netconf Protocol </a:t>
            </a:r>
            <a:endParaRPr lang="en-US" sz="1200"/>
          </a:p>
        </p:txBody>
      </p:sp>
      <p:sp>
        <p:nvSpPr>
          <p:cNvPr id="32775" name="Footer Placeholder 6"/>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LMI-14:001480 Uen, Rev A </a:t>
            </a:r>
            <a:endParaRPr 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3796"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2014-05-29 </a:t>
            </a:r>
            <a:endParaRPr lang="en-US" sz="1200"/>
          </a:p>
        </p:txBody>
      </p:sp>
      <p:sp>
        <p:nvSpPr>
          <p:cNvPr id="3379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89973F71-E0C1-498A-BF61-C97BBD374351}" type="slidenum">
              <a:rPr lang="en-US" sz="1200" smtClean="0"/>
              <a:t>21</a:t>
            </a:fld>
            <a:endParaRPr lang="en-US" sz="1200" smtClean="0"/>
          </a:p>
        </p:txBody>
      </p:sp>
      <p:sp>
        <p:nvSpPr>
          <p:cNvPr id="33798" name="Header Placeholder 5"/>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Overview of Netconf Protocol </a:t>
            </a:r>
            <a:endParaRPr lang="en-US" sz="1200"/>
          </a:p>
        </p:txBody>
      </p:sp>
      <p:sp>
        <p:nvSpPr>
          <p:cNvPr id="33799" name="Footer Placeholder 6"/>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LMI-14:001480 Uen, Rev A </a:t>
            </a:r>
            <a:endParaRPr 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2014-05-29 </a:t>
            </a:r>
            <a:endParaRPr lang="en-US" sz="1200"/>
          </a:p>
        </p:txBody>
      </p:sp>
      <p:sp>
        <p:nvSpPr>
          <p:cNvPr id="33795" name="Slide Number Placeholder 2"/>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77787F83-3911-4418-9AF7-FB878EDDEF21}" type="slidenum">
              <a:rPr lang="en-US" sz="1200" smtClean="0"/>
              <a:t>22</a:t>
            </a:fld>
            <a:endParaRPr lang="en-US" sz="1200" smtClean="0"/>
          </a:p>
        </p:txBody>
      </p:sp>
      <p:sp>
        <p:nvSpPr>
          <p:cNvPr id="33796"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Overview of Netconf Protocol </a:t>
            </a:r>
            <a:endParaRPr lang="en-US" sz="1200"/>
          </a:p>
        </p:txBody>
      </p:sp>
      <p:sp>
        <p:nvSpPr>
          <p:cNvPr id="33797"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LMI-14:001480 Uen, Rev A </a:t>
            </a:r>
            <a:endParaRPr lang="en-US" sz="1200"/>
          </a:p>
        </p:txBody>
      </p:sp>
      <p:sp>
        <p:nvSpPr>
          <p:cNvPr id="337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dirty="0"/>
          </a:p>
        </p:txBody>
      </p:sp>
      <p:sp>
        <p:nvSpPr>
          <p:cNvPr id="5" name="Slide Number Placeholder 4"/>
          <p:cNvSpPr>
            <a:spLocks noGrp="1"/>
          </p:cNvSpPr>
          <p:nvPr>
            <p:ph type="sldNum" sz="quarter" idx="11"/>
          </p:nvPr>
        </p:nvSpPr>
        <p:spPr/>
        <p:txBody>
          <a:bodyPr/>
          <a:lstStyle/>
          <a:p>
            <a:pPr>
              <a:defRPr/>
            </a:pPr>
            <a:fld id="{3AD62B58-DBFA-4A99-9746-702AD8D8DFB9}" type="slidenum">
              <a:rPr lang="en-US" smtClean="0"/>
              <a:t>23</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dirty="0"/>
          </a:p>
        </p:txBody>
      </p:sp>
      <p:sp>
        <p:nvSpPr>
          <p:cNvPr id="7" name="Footer Placeholder 6"/>
          <p:cNvSpPr>
            <a:spLocks noGrp="1"/>
          </p:cNvSpPr>
          <p:nvPr>
            <p:ph type="ftr" sz="quarter" idx="13"/>
          </p:nvPr>
        </p:nvSpPr>
        <p:spPr/>
        <p:txBody>
          <a:bodyPr/>
          <a:lstStyle/>
          <a:p>
            <a:pPr>
              <a:defRPr/>
            </a:pPr>
            <a:r>
              <a:rPr lang="en-US" smtClean="0"/>
              <a:t>LMI-14:001480 Uen, Rev A </a:t>
            </a:r>
            <a:endParaRPr lang="en-US" dirty="0"/>
          </a:p>
        </p:txBody>
      </p:sp>
    </p:spTree>
    <p:extLst>
      <p:ext uri="{BB962C8B-B14F-4D97-AF65-F5344CB8AC3E}">
        <p14:creationId xmlns:p14="http://schemas.microsoft.com/office/powerpoint/2010/main" val="2351967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dirty="0"/>
          </a:p>
        </p:txBody>
      </p:sp>
      <p:sp>
        <p:nvSpPr>
          <p:cNvPr id="5" name="Slide Number Placeholder 4"/>
          <p:cNvSpPr>
            <a:spLocks noGrp="1"/>
          </p:cNvSpPr>
          <p:nvPr>
            <p:ph type="sldNum" sz="quarter" idx="11"/>
          </p:nvPr>
        </p:nvSpPr>
        <p:spPr/>
        <p:txBody>
          <a:bodyPr/>
          <a:lstStyle/>
          <a:p>
            <a:pPr>
              <a:defRPr/>
            </a:pPr>
            <a:fld id="{F0B6BCFA-6ECD-4812-90CD-8916D5366ECB}" type="slidenum">
              <a:rPr lang="en-US" smtClean="0"/>
              <a:t>24</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dirty="0"/>
          </a:p>
        </p:txBody>
      </p:sp>
      <p:sp>
        <p:nvSpPr>
          <p:cNvPr id="7" name="Footer Placeholder 6"/>
          <p:cNvSpPr>
            <a:spLocks noGrp="1"/>
          </p:cNvSpPr>
          <p:nvPr>
            <p:ph type="ftr" sz="quarter" idx="13"/>
          </p:nvPr>
        </p:nvSpPr>
        <p:spPr/>
        <p:txBody>
          <a:bodyPr/>
          <a:lstStyle/>
          <a:p>
            <a:pPr>
              <a:defRPr/>
            </a:pPr>
            <a:r>
              <a:rPr lang="en-US" smtClean="0"/>
              <a:t>LMI-14:001480 Uen, Rev A </a:t>
            </a:r>
            <a:endParaRPr lang="en-US" dirty="0"/>
          </a:p>
        </p:txBody>
      </p:sp>
    </p:spTree>
    <p:extLst>
      <p:ext uri="{BB962C8B-B14F-4D97-AF65-F5344CB8AC3E}">
        <p14:creationId xmlns:p14="http://schemas.microsoft.com/office/powerpoint/2010/main" val="3599260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dirty="0"/>
          </a:p>
        </p:txBody>
      </p:sp>
      <p:sp>
        <p:nvSpPr>
          <p:cNvPr id="5" name="Slide Number Placeholder 4"/>
          <p:cNvSpPr>
            <a:spLocks noGrp="1"/>
          </p:cNvSpPr>
          <p:nvPr>
            <p:ph type="sldNum" sz="quarter" idx="11"/>
          </p:nvPr>
        </p:nvSpPr>
        <p:spPr/>
        <p:txBody>
          <a:bodyPr/>
          <a:lstStyle/>
          <a:p>
            <a:pPr>
              <a:defRPr/>
            </a:pPr>
            <a:fld id="{8CB38542-3D2D-439A-AE21-15D5E74EC0BD}" type="slidenum">
              <a:rPr lang="en-US" smtClean="0"/>
              <a:t>25</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dirty="0"/>
          </a:p>
        </p:txBody>
      </p:sp>
      <p:sp>
        <p:nvSpPr>
          <p:cNvPr id="7" name="Footer Placeholder 6"/>
          <p:cNvSpPr>
            <a:spLocks noGrp="1"/>
          </p:cNvSpPr>
          <p:nvPr>
            <p:ph type="ftr" sz="quarter" idx="13"/>
          </p:nvPr>
        </p:nvSpPr>
        <p:spPr/>
        <p:txBody>
          <a:bodyPr/>
          <a:lstStyle/>
          <a:p>
            <a:pPr>
              <a:defRPr/>
            </a:pPr>
            <a:r>
              <a:rPr lang="en-US" smtClean="0"/>
              <a:t>LMI-14:001480 Uen, Rev A </a:t>
            </a:r>
            <a:endParaRPr lang="en-US" dirty="0"/>
          </a:p>
        </p:txBody>
      </p:sp>
    </p:spTree>
    <p:extLst>
      <p:ext uri="{BB962C8B-B14F-4D97-AF65-F5344CB8AC3E}">
        <p14:creationId xmlns:p14="http://schemas.microsoft.com/office/powerpoint/2010/main" val="3599260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idx="1"/>
          </p:nvPr>
        </p:nvSpPr>
        <p:spPr/>
        <p:txBody>
          <a:bodyPr/>
          <a:lstStyle/>
          <a:p>
            <a:r>
              <a:rPr lang="en-US" smtClean="0"/>
              <a:t>2014-05-29 </a:t>
            </a:r>
            <a:endParaRPr lang="en-US"/>
          </a:p>
        </p:txBody>
      </p:sp>
      <p:sp>
        <p:nvSpPr>
          <p:cNvPr id="5" name="Slide Number Placeholder 2"/>
          <p:cNvSpPr>
            <a:spLocks noGrp="1"/>
          </p:cNvSpPr>
          <p:nvPr>
            <p:ph type="sldNum" sz="quarter" idx="5"/>
          </p:nvPr>
        </p:nvSpPr>
        <p:spPr/>
        <p:txBody>
          <a:bodyPr/>
          <a:lstStyle/>
          <a:p>
            <a:pPr>
              <a:defRPr/>
            </a:pPr>
            <a:fld id="{D006BA1D-3505-4654-991B-55DF1B30811A}" type="slidenum">
              <a:rPr lang="en-US" smtClean="0"/>
              <a:t>26</a:t>
            </a:fld>
            <a:endParaRPr lang="en-US" dirty="0"/>
          </a:p>
        </p:txBody>
      </p:sp>
      <p:sp>
        <p:nvSpPr>
          <p:cNvPr id="6" name="Header Placeholder 3"/>
          <p:cNvSpPr>
            <a:spLocks noGrp="1"/>
          </p:cNvSpPr>
          <p:nvPr>
            <p:ph type="hdr" sz="quarter"/>
          </p:nvPr>
        </p:nvSpPr>
        <p:spPr/>
        <p:txBody>
          <a:bodyPr/>
          <a:lstStyle/>
          <a:p>
            <a:r>
              <a:rPr lang="en-US" smtClean="0"/>
              <a:t>Overview of Netconf Protocol </a:t>
            </a:r>
            <a:endParaRPr lang="en-US"/>
          </a:p>
        </p:txBody>
      </p:sp>
      <p:sp>
        <p:nvSpPr>
          <p:cNvPr id="7" name="Footer Placeholder 5"/>
          <p:cNvSpPr>
            <a:spLocks noGrp="1"/>
          </p:cNvSpPr>
          <p:nvPr>
            <p:ph type="ftr" sz="quarter" idx="4"/>
          </p:nvPr>
        </p:nvSpPr>
        <p:spPr/>
        <p:txBody>
          <a:bodyPr/>
          <a:lstStyle/>
          <a:p>
            <a:r>
              <a:rPr lang="en-US" smtClean="0"/>
              <a:t>LMI-14:001480 Uen, Rev A </a:t>
            </a:r>
            <a:endParaRPr lang="en-US"/>
          </a:p>
        </p:txBody>
      </p:sp>
      <p:sp>
        <p:nvSpPr>
          <p:cNvPr id="266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idx="1"/>
          </p:nvPr>
        </p:nvSpPr>
        <p:spPr/>
        <p:txBody>
          <a:bodyPr/>
          <a:lstStyle/>
          <a:p>
            <a:r>
              <a:rPr lang="en-US" smtClean="0"/>
              <a:t>2014-05-29 </a:t>
            </a:r>
            <a:endParaRPr lang="en-US"/>
          </a:p>
        </p:txBody>
      </p:sp>
      <p:sp>
        <p:nvSpPr>
          <p:cNvPr id="5" name="Slide Number Placeholder 2"/>
          <p:cNvSpPr>
            <a:spLocks noGrp="1"/>
          </p:cNvSpPr>
          <p:nvPr>
            <p:ph type="sldNum" sz="quarter" idx="5"/>
          </p:nvPr>
        </p:nvSpPr>
        <p:spPr/>
        <p:txBody>
          <a:bodyPr/>
          <a:lstStyle/>
          <a:p>
            <a:pPr>
              <a:defRPr/>
            </a:pPr>
            <a:fld id="{F68F5D3A-A3CB-407C-9C81-B3FE90370EAC}" type="slidenum">
              <a:rPr lang="en-US" smtClean="0"/>
              <a:t>27</a:t>
            </a:fld>
            <a:endParaRPr lang="en-US" dirty="0"/>
          </a:p>
        </p:txBody>
      </p:sp>
      <p:sp>
        <p:nvSpPr>
          <p:cNvPr id="6" name="Header Placeholder 3"/>
          <p:cNvSpPr>
            <a:spLocks noGrp="1"/>
          </p:cNvSpPr>
          <p:nvPr>
            <p:ph type="hdr" sz="quarter"/>
          </p:nvPr>
        </p:nvSpPr>
        <p:spPr/>
        <p:txBody>
          <a:bodyPr/>
          <a:lstStyle/>
          <a:p>
            <a:r>
              <a:rPr lang="en-US" smtClean="0"/>
              <a:t>Overview of Netconf Protocol </a:t>
            </a:r>
            <a:endParaRPr lang="en-US"/>
          </a:p>
        </p:txBody>
      </p:sp>
      <p:sp>
        <p:nvSpPr>
          <p:cNvPr id="7" name="Footer Placeholder 5"/>
          <p:cNvSpPr>
            <a:spLocks noGrp="1"/>
          </p:cNvSpPr>
          <p:nvPr>
            <p:ph type="ftr" sz="quarter" idx="4"/>
          </p:nvPr>
        </p:nvSpPr>
        <p:spPr/>
        <p:txBody>
          <a:bodyPr/>
          <a:lstStyle/>
          <a:p>
            <a:r>
              <a:rPr lang="en-US" smtClean="0"/>
              <a:t>LMI-14:001480 Uen, Rev A </a:t>
            </a:r>
            <a:endParaRPr lang="en-US"/>
          </a:p>
        </p:txBody>
      </p:sp>
      <p:sp>
        <p:nvSpPr>
          <p:cNvPr id="266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a:p>
        </p:txBody>
      </p:sp>
      <p:sp>
        <p:nvSpPr>
          <p:cNvPr id="5" name="Slide Number Placeholder 4"/>
          <p:cNvSpPr>
            <a:spLocks noGrp="1"/>
          </p:cNvSpPr>
          <p:nvPr>
            <p:ph type="sldNum" sz="quarter" idx="11"/>
          </p:nvPr>
        </p:nvSpPr>
        <p:spPr/>
        <p:txBody>
          <a:bodyPr/>
          <a:lstStyle/>
          <a:p>
            <a:pPr>
              <a:defRPr/>
            </a:pPr>
            <a:fld id="{9ABA0DDC-CB7F-4535-8D8A-DB1547F93196}" type="slidenum">
              <a:rPr lang="en-US" smtClean="0"/>
              <a:t>28</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a:p>
        </p:txBody>
      </p:sp>
      <p:sp>
        <p:nvSpPr>
          <p:cNvPr id="7" name="Footer Placeholder 6"/>
          <p:cNvSpPr>
            <a:spLocks noGrp="1"/>
          </p:cNvSpPr>
          <p:nvPr>
            <p:ph type="ftr" sz="quarter" idx="13"/>
          </p:nvPr>
        </p:nvSpPr>
        <p:spPr/>
        <p:txBody>
          <a:bodyPr/>
          <a:lstStyle/>
          <a:p>
            <a:pPr>
              <a:defRPr/>
            </a:pPr>
            <a:r>
              <a:rPr lang="en-US" smtClean="0"/>
              <a:t>LMI-14:001480 Uen, Rev A </a:t>
            </a:r>
            <a:endParaRPr lang="en-US"/>
          </a:p>
        </p:txBody>
      </p:sp>
    </p:spTree>
    <p:extLst>
      <p:ext uri="{BB962C8B-B14F-4D97-AF65-F5344CB8AC3E}">
        <p14:creationId xmlns:p14="http://schemas.microsoft.com/office/powerpoint/2010/main" val="42655337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a:p>
        </p:txBody>
      </p:sp>
      <p:sp>
        <p:nvSpPr>
          <p:cNvPr id="5" name="Slide Number Placeholder 4"/>
          <p:cNvSpPr>
            <a:spLocks noGrp="1"/>
          </p:cNvSpPr>
          <p:nvPr>
            <p:ph type="sldNum" sz="quarter" idx="11"/>
          </p:nvPr>
        </p:nvSpPr>
        <p:spPr/>
        <p:txBody>
          <a:bodyPr/>
          <a:lstStyle/>
          <a:p>
            <a:pPr>
              <a:defRPr/>
            </a:pPr>
            <a:fld id="{F1076DBD-C6A1-47A3-9B8D-54B9B3A5D0C5}" type="slidenum">
              <a:rPr lang="en-US" smtClean="0"/>
              <a:t>29</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a:p>
        </p:txBody>
      </p:sp>
      <p:sp>
        <p:nvSpPr>
          <p:cNvPr id="7" name="Footer Placeholder 6"/>
          <p:cNvSpPr>
            <a:spLocks noGrp="1"/>
          </p:cNvSpPr>
          <p:nvPr>
            <p:ph type="ftr" sz="quarter" idx="13"/>
          </p:nvPr>
        </p:nvSpPr>
        <p:spPr/>
        <p:txBody>
          <a:bodyPr/>
          <a:lstStyle/>
          <a:p>
            <a:pPr>
              <a:defRPr/>
            </a:pPr>
            <a:r>
              <a:rPr lang="en-US" smtClean="0"/>
              <a:t>LMI-14:001480 Uen, Rev A </a:t>
            </a:r>
            <a:endParaRPr lang="en-US"/>
          </a:p>
        </p:txBody>
      </p:sp>
    </p:spTree>
    <p:extLst>
      <p:ext uri="{BB962C8B-B14F-4D97-AF65-F5344CB8AC3E}">
        <p14:creationId xmlns:p14="http://schemas.microsoft.com/office/powerpoint/2010/main" val="65535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2014-05-29 </a:t>
            </a:r>
            <a:endParaRPr lang="en-US" sz="1200"/>
          </a:p>
        </p:txBody>
      </p:sp>
      <p:sp>
        <p:nvSpPr>
          <p:cNvPr id="33795" name="Slide Number Placeholder 2"/>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3CEFA4B1-9BF0-4332-B4B6-F59B3B93C299}" type="slidenum">
              <a:rPr lang="en-US" sz="1200" smtClean="0"/>
              <a:t>3</a:t>
            </a:fld>
            <a:endParaRPr lang="en-US" sz="1200" smtClean="0"/>
          </a:p>
        </p:txBody>
      </p:sp>
      <p:sp>
        <p:nvSpPr>
          <p:cNvPr id="33796"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Overview of Netconf Protocol </a:t>
            </a:r>
            <a:endParaRPr lang="en-US" sz="1200"/>
          </a:p>
        </p:txBody>
      </p:sp>
      <p:sp>
        <p:nvSpPr>
          <p:cNvPr id="33797"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LMI-14:001480 Uen, Rev A </a:t>
            </a:r>
            <a:endParaRPr lang="en-US" sz="1200"/>
          </a:p>
        </p:txBody>
      </p:sp>
      <p:sp>
        <p:nvSpPr>
          <p:cNvPr id="337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a:p>
        </p:txBody>
      </p:sp>
      <p:sp>
        <p:nvSpPr>
          <p:cNvPr id="5" name="Slide Number Placeholder 4"/>
          <p:cNvSpPr>
            <a:spLocks noGrp="1"/>
          </p:cNvSpPr>
          <p:nvPr>
            <p:ph type="sldNum" sz="quarter" idx="11"/>
          </p:nvPr>
        </p:nvSpPr>
        <p:spPr/>
        <p:txBody>
          <a:bodyPr/>
          <a:lstStyle/>
          <a:p>
            <a:pPr>
              <a:defRPr/>
            </a:pPr>
            <a:fld id="{5EC7F281-78E4-499C-8FF3-CDDBE75654A8}" type="slidenum">
              <a:rPr lang="en-US" smtClean="0"/>
              <a:t>30</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a:p>
        </p:txBody>
      </p:sp>
      <p:sp>
        <p:nvSpPr>
          <p:cNvPr id="7" name="Footer Placeholder 6"/>
          <p:cNvSpPr>
            <a:spLocks noGrp="1"/>
          </p:cNvSpPr>
          <p:nvPr>
            <p:ph type="ftr" sz="quarter" idx="13"/>
          </p:nvPr>
        </p:nvSpPr>
        <p:spPr/>
        <p:txBody>
          <a:bodyPr/>
          <a:lstStyle/>
          <a:p>
            <a:pPr>
              <a:defRPr/>
            </a:pPr>
            <a:r>
              <a:rPr lang="en-US" smtClean="0"/>
              <a:t>LMI-14:001480 Uen, Rev A </a:t>
            </a:r>
            <a:endParaRPr lang="en-US"/>
          </a:p>
        </p:txBody>
      </p:sp>
    </p:spTree>
    <p:extLst>
      <p:ext uri="{BB962C8B-B14F-4D97-AF65-F5344CB8AC3E}">
        <p14:creationId xmlns:p14="http://schemas.microsoft.com/office/powerpoint/2010/main" val="20427889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2014-05-29 </a:t>
            </a:r>
            <a:endParaRPr lang="en-US" sz="1200"/>
          </a:p>
        </p:txBody>
      </p:sp>
      <p:sp>
        <p:nvSpPr>
          <p:cNvPr id="33795" name="Slide Number Placeholder 2"/>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9C3D04D0-52A9-43B2-B62B-C20478B59721}" type="slidenum">
              <a:rPr lang="en-US" sz="1200" smtClean="0"/>
              <a:t>31</a:t>
            </a:fld>
            <a:endParaRPr lang="en-US" sz="1200" smtClean="0"/>
          </a:p>
        </p:txBody>
      </p:sp>
      <p:sp>
        <p:nvSpPr>
          <p:cNvPr id="33796"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Overview of Netconf Protocol </a:t>
            </a:r>
            <a:endParaRPr lang="en-US" sz="1200"/>
          </a:p>
        </p:txBody>
      </p:sp>
      <p:sp>
        <p:nvSpPr>
          <p:cNvPr id="33797"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LMI-14:001480 Uen, Rev A </a:t>
            </a:r>
            <a:endParaRPr lang="en-US" sz="1200"/>
          </a:p>
        </p:txBody>
      </p:sp>
      <p:sp>
        <p:nvSpPr>
          <p:cNvPr id="337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24580"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2014-05-29 </a:t>
            </a:r>
            <a:endParaRPr lang="en-US" sz="1200" smtClean="0"/>
          </a:p>
        </p:txBody>
      </p:sp>
      <p:sp>
        <p:nvSpPr>
          <p:cNvPr id="24581"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2F51EDE1-A036-4B03-8D5E-303B92D618E9}" type="slidenum">
              <a:rPr lang="en-US" sz="1200" smtClean="0"/>
              <a:t>32</a:t>
            </a:fld>
            <a:endParaRPr lang="en-US" sz="1200" smtClean="0"/>
          </a:p>
        </p:txBody>
      </p:sp>
      <p:sp>
        <p:nvSpPr>
          <p:cNvPr id="24582" name="Header Placeholder 5"/>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Overview of Netconf Protocol </a:t>
            </a:r>
            <a:endParaRPr lang="en-US" sz="1200" smtClean="0"/>
          </a:p>
        </p:txBody>
      </p:sp>
      <p:sp>
        <p:nvSpPr>
          <p:cNvPr id="24583" name="Footer Placeholder 6"/>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LMI-14:001480 Uen, Rev A </a:t>
            </a:r>
            <a:endParaRPr lang="en-US" sz="120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a:p>
        </p:txBody>
      </p:sp>
      <p:sp>
        <p:nvSpPr>
          <p:cNvPr id="5" name="Slide Number Placeholder 4"/>
          <p:cNvSpPr>
            <a:spLocks noGrp="1"/>
          </p:cNvSpPr>
          <p:nvPr>
            <p:ph type="sldNum" sz="quarter" idx="11"/>
          </p:nvPr>
        </p:nvSpPr>
        <p:spPr/>
        <p:txBody>
          <a:bodyPr/>
          <a:lstStyle/>
          <a:p>
            <a:pPr>
              <a:defRPr/>
            </a:pPr>
            <a:fld id="{81EB53AA-95B9-4405-A487-D1C29BC7A253}" type="slidenum">
              <a:rPr lang="en-US" smtClean="0"/>
              <a:t>33</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a:p>
        </p:txBody>
      </p:sp>
      <p:sp>
        <p:nvSpPr>
          <p:cNvPr id="7" name="Footer Placeholder 6"/>
          <p:cNvSpPr>
            <a:spLocks noGrp="1"/>
          </p:cNvSpPr>
          <p:nvPr>
            <p:ph type="ftr" sz="quarter" idx="13"/>
          </p:nvPr>
        </p:nvSpPr>
        <p:spPr/>
        <p:txBody>
          <a:bodyPr/>
          <a:lstStyle/>
          <a:p>
            <a:pPr>
              <a:defRPr/>
            </a:pPr>
            <a:r>
              <a:rPr lang="en-US" smtClean="0"/>
              <a:t>LMI-14:001480 Uen, Rev A </a:t>
            </a:r>
            <a:endParaRPr lang="en-US"/>
          </a:p>
        </p:txBody>
      </p:sp>
    </p:spTree>
    <p:extLst>
      <p:ext uri="{BB962C8B-B14F-4D97-AF65-F5344CB8AC3E}">
        <p14:creationId xmlns:p14="http://schemas.microsoft.com/office/powerpoint/2010/main" val="6003103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a:p>
        </p:txBody>
      </p:sp>
      <p:sp>
        <p:nvSpPr>
          <p:cNvPr id="5" name="Slide Number Placeholder 4"/>
          <p:cNvSpPr>
            <a:spLocks noGrp="1"/>
          </p:cNvSpPr>
          <p:nvPr>
            <p:ph type="sldNum" sz="quarter" idx="11"/>
          </p:nvPr>
        </p:nvSpPr>
        <p:spPr/>
        <p:txBody>
          <a:bodyPr/>
          <a:lstStyle/>
          <a:p>
            <a:pPr>
              <a:defRPr/>
            </a:pPr>
            <a:fld id="{21547183-1188-49CE-9B0A-BE184C3A5220}" type="slidenum">
              <a:rPr lang="en-US" smtClean="0"/>
              <a:t>34</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a:p>
        </p:txBody>
      </p:sp>
      <p:sp>
        <p:nvSpPr>
          <p:cNvPr id="7" name="Footer Placeholder 6"/>
          <p:cNvSpPr>
            <a:spLocks noGrp="1"/>
          </p:cNvSpPr>
          <p:nvPr>
            <p:ph type="ftr" sz="quarter" idx="13"/>
          </p:nvPr>
        </p:nvSpPr>
        <p:spPr/>
        <p:txBody>
          <a:bodyPr/>
          <a:lstStyle/>
          <a:p>
            <a:pPr>
              <a:defRPr/>
            </a:pPr>
            <a:r>
              <a:rPr lang="en-US" smtClean="0"/>
              <a:t>LMI-14:001480 Uen, Rev A </a:t>
            </a:r>
            <a:endParaRPr lang="en-US"/>
          </a:p>
        </p:txBody>
      </p:sp>
    </p:spTree>
    <p:extLst>
      <p:ext uri="{BB962C8B-B14F-4D97-AF65-F5344CB8AC3E}">
        <p14:creationId xmlns:p14="http://schemas.microsoft.com/office/powerpoint/2010/main" val="33926131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a:p>
        </p:txBody>
      </p:sp>
      <p:sp>
        <p:nvSpPr>
          <p:cNvPr id="5" name="Slide Number Placeholder 4"/>
          <p:cNvSpPr>
            <a:spLocks noGrp="1"/>
          </p:cNvSpPr>
          <p:nvPr>
            <p:ph type="sldNum" sz="quarter" idx="11"/>
          </p:nvPr>
        </p:nvSpPr>
        <p:spPr/>
        <p:txBody>
          <a:bodyPr/>
          <a:lstStyle/>
          <a:p>
            <a:pPr>
              <a:defRPr/>
            </a:pPr>
            <a:fld id="{1C5D7173-7A8D-4061-B7E6-3BB3D656C0C8}" type="slidenum">
              <a:rPr lang="en-US" smtClean="0"/>
              <a:t>35</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a:p>
        </p:txBody>
      </p:sp>
      <p:sp>
        <p:nvSpPr>
          <p:cNvPr id="7" name="Footer Placeholder 6"/>
          <p:cNvSpPr>
            <a:spLocks noGrp="1"/>
          </p:cNvSpPr>
          <p:nvPr>
            <p:ph type="ftr" sz="quarter" idx="13"/>
          </p:nvPr>
        </p:nvSpPr>
        <p:spPr/>
        <p:txBody>
          <a:bodyPr/>
          <a:lstStyle/>
          <a:p>
            <a:pPr>
              <a:defRPr/>
            </a:pPr>
            <a:r>
              <a:rPr lang="en-US" smtClean="0"/>
              <a:t>LMI-14:001480 Uen, Rev A </a:t>
            </a:r>
            <a:endParaRPr lang="en-US"/>
          </a:p>
        </p:txBody>
      </p:sp>
    </p:spTree>
    <p:extLst>
      <p:ext uri="{BB962C8B-B14F-4D97-AF65-F5344CB8AC3E}">
        <p14:creationId xmlns:p14="http://schemas.microsoft.com/office/powerpoint/2010/main" val="2339838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a:p>
        </p:txBody>
      </p:sp>
      <p:sp>
        <p:nvSpPr>
          <p:cNvPr id="5" name="Slide Number Placeholder 4"/>
          <p:cNvSpPr>
            <a:spLocks noGrp="1"/>
          </p:cNvSpPr>
          <p:nvPr>
            <p:ph type="sldNum" sz="quarter" idx="11"/>
          </p:nvPr>
        </p:nvSpPr>
        <p:spPr/>
        <p:txBody>
          <a:bodyPr/>
          <a:lstStyle/>
          <a:p>
            <a:pPr>
              <a:defRPr/>
            </a:pPr>
            <a:fld id="{90D32312-9FA0-46F6-9977-64B7E6BFE661}" type="slidenum">
              <a:rPr lang="en-US" smtClean="0"/>
              <a:t>36</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a:p>
        </p:txBody>
      </p:sp>
      <p:sp>
        <p:nvSpPr>
          <p:cNvPr id="7" name="Footer Placeholder 6"/>
          <p:cNvSpPr>
            <a:spLocks noGrp="1"/>
          </p:cNvSpPr>
          <p:nvPr>
            <p:ph type="ftr" sz="quarter" idx="13"/>
          </p:nvPr>
        </p:nvSpPr>
        <p:spPr/>
        <p:txBody>
          <a:bodyPr/>
          <a:lstStyle/>
          <a:p>
            <a:pPr>
              <a:defRPr/>
            </a:pPr>
            <a:r>
              <a:rPr lang="en-US" smtClean="0"/>
              <a:t>LMI-14:001480 Uen, Rev A </a:t>
            </a:r>
            <a:endParaRPr lang="en-US"/>
          </a:p>
        </p:txBody>
      </p:sp>
    </p:spTree>
    <p:extLst>
      <p:ext uri="{BB962C8B-B14F-4D97-AF65-F5344CB8AC3E}">
        <p14:creationId xmlns:p14="http://schemas.microsoft.com/office/powerpoint/2010/main" val="21247259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a:p>
        </p:txBody>
      </p:sp>
      <p:sp>
        <p:nvSpPr>
          <p:cNvPr id="5" name="Slide Number Placeholder 4"/>
          <p:cNvSpPr>
            <a:spLocks noGrp="1"/>
          </p:cNvSpPr>
          <p:nvPr>
            <p:ph type="sldNum" sz="quarter" idx="11"/>
          </p:nvPr>
        </p:nvSpPr>
        <p:spPr/>
        <p:txBody>
          <a:bodyPr/>
          <a:lstStyle/>
          <a:p>
            <a:pPr>
              <a:defRPr/>
            </a:pPr>
            <a:fld id="{DA04682A-B62A-4566-91BA-CEE48997F931}" type="slidenum">
              <a:rPr lang="en-US" smtClean="0"/>
              <a:t>37</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a:p>
        </p:txBody>
      </p:sp>
      <p:sp>
        <p:nvSpPr>
          <p:cNvPr id="7" name="Footer Placeholder 6"/>
          <p:cNvSpPr>
            <a:spLocks noGrp="1"/>
          </p:cNvSpPr>
          <p:nvPr>
            <p:ph type="ftr" sz="quarter" idx="13"/>
          </p:nvPr>
        </p:nvSpPr>
        <p:spPr/>
        <p:txBody>
          <a:bodyPr/>
          <a:lstStyle/>
          <a:p>
            <a:pPr>
              <a:defRPr/>
            </a:pPr>
            <a:r>
              <a:rPr lang="en-US" smtClean="0"/>
              <a:t>LMI-14:001480 Uen, Rev A </a:t>
            </a:r>
            <a:endParaRPr lang="en-US"/>
          </a:p>
        </p:txBody>
      </p:sp>
    </p:spTree>
    <p:extLst>
      <p:ext uri="{BB962C8B-B14F-4D97-AF65-F5344CB8AC3E}">
        <p14:creationId xmlns:p14="http://schemas.microsoft.com/office/powerpoint/2010/main" val="26389448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a:p>
        </p:txBody>
      </p:sp>
      <p:sp>
        <p:nvSpPr>
          <p:cNvPr id="5" name="Slide Number Placeholder 4"/>
          <p:cNvSpPr>
            <a:spLocks noGrp="1"/>
          </p:cNvSpPr>
          <p:nvPr>
            <p:ph type="sldNum" sz="quarter" idx="11"/>
          </p:nvPr>
        </p:nvSpPr>
        <p:spPr/>
        <p:txBody>
          <a:bodyPr/>
          <a:lstStyle/>
          <a:p>
            <a:pPr>
              <a:defRPr/>
            </a:pPr>
            <a:fld id="{495D538C-63F9-471A-A5FD-5E07611967F6}" type="slidenum">
              <a:rPr lang="en-US" smtClean="0"/>
              <a:t>38</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a:p>
        </p:txBody>
      </p:sp>
      <p:sp>
        <p:nvSpPr>
          <p:cNvPr id="7" name="Footer Placeholder 6"/>
          <p:cNvSpPr>
            <a:spLocks noGrp="1"/>
          </p:cNvSpPr>
          <p:nvPr>
            <p:ph type="ftr" sz="quarter" idx="13"/>
          </p:nvPr>
        </p:nvSpPr>
        <p:spPr/>
        <p:txBody>
          <a:bodyPr/>
          <a:lstStyle/>
          <a:p>
            <a:pPr>
              <a:defRPr/>
            </a:pPr>
            <a:r>
              <a:rPr lang="en-US" smtClean="0"/>
              <a:t>LMI-14:001480 Uen, Rev A </a:t>
            </a:r>
            <a:endParaRPr lang="en-US"/>
          </a:p>
        </p:txBody>
      </p:sp>
    </p:spTree>
    <p:extLst>
      <p:ext uri="{BB962C8B-B14F-4D97-AF65-F5344CB8AC3E}">
        <p14:creationId xmlns:p14="http://schemas.microsoft.com/office/powerpoint/2010/main" val="39428066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a:p>
        </p:txBody>
      </p:sp>
      <p:sp>
        <p:nvSpPr>
          <p:cNvPr id="5" name="Slide Number Placeholder 4"/>
          <p:cNvSpPr>
            <a:spLocks noGrp="1"/>
          </p:cNvSpPr>
          <p:nvPr>
            <p:ph type="sldNum" sz="quarter" idx="11"/>
          </p:nvPr>
        </p:nvSpPr>
        <p:spPr/>
        <p:txBody>
          <a:bodyPr/>
          <a:lstStyle/>
          <a:p>
            <a:pPr>
              <a:defRPr/>
            </a:pPr>
            <a:fld id="{E872240F-F39D-446E-95B5-D1A3CDA70A64}" type="slidenum">
              <a:rPr lang="en-US" smtClean="0"/>
              <a:t>39</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a:p>
        </p:txBody>
      </p:sp>
      <p:sp>
        <p:nvSpPr>
          <p:cNvPr id="7" name="Footer Placeholder 6"/>
          <p:cNvSpPr>
            <a:spLocks noGrp="1"/>
          </p:cNvSpPr>
          <p:nvPr>
            <p:ph type="ftr" sz="quarter" idx="13"/>
          </p:nvPr>
        </p:nvSpPr>
        <p:spPr/>
        <p:txBody>
          <a:bodyPr/>
          <a:lstStyle/>
          <a:p>
            <a:pPr>
              <a:defRPr/>
            </a:pPr>
            <a:r>
              <a:rPr lang="en-US" smtClean="0"/>
              <a:t>LMI-14:001480 Uen, Rev A </a:t>
            </a:r>
            <a:endParaRPr lang="en-US"/>
          </a:p>
        </p:txBody>
      </p:sp>
    </p:spTree>
    <p:extLst>
      <p:ext uri="{BB962C8B-B14F-4D97-AF65-F5344CB8AC3E}">
        <p14:creationId xmlns:p14="http://schemas.microsoft.com/office/powerpoint/2010/main" val="2462546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a:p>
        </p:txBody>
      </p:sp>
      <p:sp>
        <p:nvSpPr>
          <p:cNvPr id="5" name="Slide Number Placeholder 4"/>
          <p:cNvSpPr>
            <a:spLocks noGrp="1"/>
          </p:cNvSpPr>
          <p:nvPr>
            <p:ph type="sldNum" sz="quarter" idx="11"/>
          </p:nvPr>
        </p:nvSpPr>
        <p:spPr/>
        <p:txBody>
          <a:bodyPr/>
          <a:lstStyle/>
          <a:p>
            <a:pPr>
              <a:defRPr/>
            </a:pPr>
            <a:fld id="{3D3BA62F-9101-4A65-9F3B-0AAB59A08863}" type="slidenum">
              <a:rPr lang="en-US" smtClean="0"/>
              <a:t>4</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a:p>
        </p:txBody>
      </p:sp>
      <p:sp>
        <p:nvSpPr>
          <p:cNvPr id="7" name="Footer Placeholder 6"/>
          <p:cNvSpPr>
            <a:spLocks noGrp="1"/>
          </p:cNvSpPr>
          <p:nvPr>
            <p:ph type="ftr" sz="quarter" idx="13"/>
          </p:nvPr>
        </p:nvSpPr>
        <p:spPr/>
        <p:txBody>
          <a:bodyPr/>
          <a:lstStyle/>
          <a:p>
            <a:pPr>
              <a:defRPr/>
            </a:pPr>
            <a:r>
              <a:rPr lang="en-US" smtClean="0"/>
              <a:t>LMI-14:001480 Uen, Rev A </a:t>
            </a:r>
            <a:endParaRPr lang="en-US"/>
          </a:p>
        </p:txBody>
      </p:sp>
    </p:spTree>
    <p:extLst>
      <p:ext uri="{BB962C8B-B14F-4D97-AF65-F5344CB8AC3E}">
        <p14:creationId xmlns:p14="http://schemas.microsoft.com/office/powerpoint/2010/main" val="25304316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2014-05-29 </a:t>
            </a:r>
            <a:endParaRPr lang="en-US" sz="1200"/>
          </a:p>
        </p:txBody>
      </p:sp>
      <p:sp>
        <p:nvSpPr>
          <p:cNvPr id="33795" name="Slide Number Placeholder 2"/>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208C7FDC-B389-425C-8CEF-E8FA980801CC}" type="slidenum">
              <a:rPr lang="en-US" sz="1200" smtClean="0"/>
              <a:t>40</a:t>
            </a:fld>
            <a:endParaRPr lang="en-US" sz="1200" smtClean="0"/>
          </a:p>
        </p:txBody>
      </p:sp>
      <p:sp>
        <p:nvSpPr>
          <p:cNvPr id="33796"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Overview of Netconf Protocol </a:t>
            </a:r>
            <a:endParaRPr lang="en-US" sz="1200"/>
          </a:p>
        </p:txBody>
      </p:sp>
      <p:sp>
        <p:nvSpPr>
          <p:cNvPr id="33797"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LMI-14:001480 Uen, Rev A </a:t>
            </a:r>
            <a:endParaRPr lang="en-US" sz="1200"/>
          </a:p>
        </p:txBody>
      </p:sp>
      <p:sp>
        <p:nvSpPr>
          <p:cNvPr id="337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a:p>
        </p:txBody>
      </p:sp>
      <p:sp>
        <p:nvSpPr>
          <p:cNvPr id="5" name="Slide Number Placeholder 4"/>
          <p:cNvSpPr>
            <a:spLocks noGrp="1"/>
          </p:cNvSpPr>
          <p:nvPr>
            <p:ph type="sldNum" sz="quarter" idx="11"/>
          </p:nvPr>
        </p:nvSpPr>
        <p:spPr/>
        <p:txBody>
          <a:bodyPr/>
          <a:lstStyle/>
          <a:p>
            <a:pPr>
              <a:defRPr/>
            </a:pPr>
            <a:fld id="{45334139-07DA-48EA-A615-428E3FB50EAA}" type="slidenum">
              <a:rPr lang="en-US" smtClean="0"/>
              <a:t>41</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a:p>
        </p:txBody>
      </p:sp>
      <p:sp>
        <p:nvSpPr>
          <p:cNvPr id="7" name="Footer Placeholder 6"/>
          <p:cNvSpPr>
            <a:spLocks noGrp="1"/>
          </p:cNvSpPr>
          <p:nvPr>
            <p:ph type="ftr" sz="quarter" idx="13"/>
          </p:nvPr>
        </p:nvSpPr>
        <p:spPr/>
        <p:txBody>
          <a:bodyPr/>
          <a:lstStyle/>
          <a:p>
            <a:pPr>
              <a:defRPr/>
            </a:pPr>
            <a:r>
              <a:rPr lang="en-US" smtClean="0"/>
              <a:t>LMI-14:001480 Uen, Rev A </a:t>
            </a:r>
            <a:endParaRPr lang="en-US"/>
          </a:p>
        </p:txBody>
      </p:sp>
    </p:spTree>
    <p:extLst>
      <p:ext uri="{BB962C8B-B14F-4D97-AF65-F5344CB8AC3E}">
        <p14:creationId xmlns:p14="http://schemas.microsoft.com/office/powerpoint/2010/main" val="28339058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2014-05-29 </a:t>
            </a:r>
            <a:endParaRPr lang="en-US" sz="1200"/>
          </a:p>
        </p:txBody>
      </p:sp>
      <p:sp>
        <p:nvSpPr>
          <p:cNvPr id="38915" name="Slide Number Placeholder 2"/>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C7397797-1164-409D-A60C-45FB573BD022}" type="slidenum">
              <a:rPr lang="en-US" sz="1200" smtClean="0"/>
              <a:t>42</a:t>
            </a:fld>
            <a:endParaRPr lang="en-US" sz="1200" smtClean="0"/>
          </a:p>
        </p:txBody>
      </p:sp>
      <p:sp>
        <p:nvSpPr>
          <p:cNvPr id="38916"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Overview of Netconf Protocol </a:t>
            </a:r>
            <a:endParaRPr lang="en-US" sz="1200"/>
          </a:p>
        </p:txBody>
      </p:sp>
      <p:sp>
        <p:nvSpPr>
          <p:cNvPr id="38917"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LMI-14:001480 Uen, Rev A </a:t>
            </a:r>
            <a:endParaRPr lang="en-US" sz="1200"/>
          </a:p>
        </p:txBody>
      </p:sp>
      <p:sp>
        <p:nvSpPr>
          <p:cNvPr id="389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a:p>
        </p:txBody>
      </p:sp>
      <p:sp>
        <p:nvSpPr>
          <p:cNvPr id="5" name="Slide Number Placeholder 4"/>
          <p:cNvSpPr>
            <a:spLocks noGrp="1"/>
          </p:cNvSpPr>
          <p:nvPr>
            <p:ph type="sldNum" sz="quarter" idx="11"/>
          </p:nvPr>
        </p:nvSpPr>
        <p:spPr/>
        <p:txBody>
          <a:bodyPr/>
          <a:lstStyle/>
          <a:p>
            <a:pPr>
              <a:defRPr/>
            </a:pPr>
            <a:fld id="{1D0B8735-FF7D-401B-8AEB-3320721F0371}" type="slidenum">
              <a:rPr lang="en-US" smtClean="0"/>
              <a:t>5</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a:p>
        </p:txBody>
      </p:sp>
      <p:sp>
        <p:nvSpPr>
          <p:cNvPr id="7" name="Footer Placeholder 6"/>
          <p:cNvSpPr>
            <a:spLocks noGrp="1"/>
          </p:cNvSpPr>
          <p:nvPr>
            <p:ph type="ftr" sz="quarter" idx="13"/>
          </p:nvPr>
        </p:nvSpPr>
        <p:spPr/>
        <p:txBody>
          <a:bodyPr/>
          <a:lstStyle/>
          <a:p>
            <a:pPr>
              <a:defRPr/>
            </a:pPr>
            <a:r>
              <a:rPr lang="en-US" smtClean="0"/>
              <a:t>LMI-14:001480 Uen, Rev A </a:t>
            </a:r>
            <a:endParaRPr lang="en-US"/>
          </a:p>
        </p:txBody>
      </p:sp>
    </p:spTree>
    <p:extLst>
      <p:ext uri="{BB962C8B-B14F-4D97-AF65-F5344CB8AC3E}">
        <p14:creationId xmlns:p14="http://schemas.microsoft.com/office/powerpoint/2010/main" val="533245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1"/>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2014-05-29 </a:t>
            </a:r>
            <a:endParaRPr lang="en-US" sz="1200"/>
          </a:p>
        </p:txBody>
      </p:sp>
      <p:sp>
        <p:nvSpPr>
          <p:cNvPr id="33795" name="Slide Number Placeholder 2"/>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AB170899-F1DF-4C01-BDA3-6F8CA5BEDA49}" type="slidenum">
              <a:rPr lang="en-US" sz="1200" smtClean="0"/>
              <a:t>6</a:t>
            </a:fld>
            <a:endParaRPr lang="en-US" sz="1200" smtClean="0"/>
          </a:p>
        </p:txBody>
      </p:sp>
      <p:sp>
        <p:nvSpPr>
          <p:cNvPr id="33796"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Overview of Netconf Protocol </a:t>
            </a:r>
            <a:endParaRPr lang="en-US" sz="1200"/>
          </a:p>
        </p:txBody>
      </p:sp>
      <p:sp>
        <p:nvSpPr>
          <p:cNvPr id="33797"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LMI-14:001480 Uen, Rev A </a:t>
            </a:r>
            <a:endParaRPr lang="en-US" sz="1200"/>
          </a:p>
        </p:txBody>
      </p:sp>
      <p:sp>
        <p:nvSpPr>
          <p:cNvPr id="337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a:p>
        </p:txBody>
      </p:sp>
      <p:sp>
        <p:nvSpPr>
          <p:cNvPr id="5" name="Slide Number Placeholder 4"/>
          <p:cNvSpPr>
            <a:spLocks noGrp="1"/>
          </p:cNvSpPr>
          <p:nvPr>
            <p:ph type="sldNum" sz="quarter" idx="11"/>
          </p:nvPr>
        </p:nvSpPr>
        <p:spPr/>
        <p:txBody>
          <a:bodyPr/>
          <a:lstStyle/>
          <a:p>
            <a:pPr>
              <a:defRPr/>
            </a:pPr>
            <a:fld id="{3F4D59B8-4386-499D-9090-DCE8C2E36EB0}" type="slidenum">
              <a:rPr lang="en-US" smtClean="0"/>
              <a:t>7</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a:p>
        </p:txBody>
      </p:sp>
      <p:sp>
        <p:nvSpPr>
          <p:cNvPr id="7" name="Footer Placeholder 6"/>
          <p:cNvSpPr>
            <a:spLocks noGrp="1"/>
          </p:cNvSpPr>
          <p:nvPr>
            <p:ph type="ftr" sz="quarter" idx="13"/>
          </p:nvPr>
        </p:nvSpPr>
        <p:spPr/>
        <p:txBody>
          <a:bodyPr/>
          <a:lstStyle/>
          <a:p>
            <a:pPr>
              <a:defRPr/>
            </a:pPr>
            <a:r>
              <a:rPr lang="en-US" smtClean="0"/>
              <a:t>LMI-14:001480 Uen, Rev A </a:t>
            </a:r>
            <a:endParaRPr lang="en-US"/>
          </a:p>
        </p:txBody>
      </p:sp>
    </p:spTree>
    <p:extLst>
      <p:ext uri="{BB962C8B-B14F-4D97-AF65-F5344CB8AC3E}">
        <p14:creationId xmlns:p14="http://schemas.microsoft.com/office/powerpoint/2010/main" val="3198580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2014-05-29 </a:t>
            </a:r>
            <a:endParaRPr lang="en-US"/>
          </a:p>
        </p:txBody>
      </p:sp>
      <p:sp>
        <p:nvSpPr>
          <p:cNvPr id="5" name="Slide Number Placeholder 4"/>
          <p:cNvSpPr>
            <a:spLocks noGrp="1"/>
          </p:cNvSpPr>
          <p:nvPr>
            <p:ph type="sldNum" sz="quarter" idx="11"/>
          </p:nvPr>
        </p:nvSpPr>
        <p:spPr/>
        <p:txBody>
          <a:bodyPr/>
          <a:lstStyle/>
          <a:p>
            <a:pPr>
              <a:defRPr/>
            </a:pPr>
            <a:fld id="{D8C31B56-BF18-4BA0-90D5-E523693C89AC}" type="slidenum">
              <a:rPr lang="en-US" smtClean="0"/>
              <a:t>8</a:t>
            </a:fld>
            <a:endParaRPr lang="en-US" dirty="0"/>
          </a:p>
        </p:txBody>
      </p:sp>
      <p:sp>
        <p:nvSpPr>
          <p:cNvPr id="6" name="Header Placeholder 5"/>
          <p:cNvSpPr>
            <a:spLocks noGrp="1"/>
          </p:cNvSpPr>
          <p:nvPr>
            <p:ph type="hdr" sz="quarter" idx="12"/>
          </p:nvPr>
        </p:nvSpPr>
        <p:spPr/>
        <p:txBody>
          <a:bodyPr/>
          <a:lstStyle/>
          <a:p>
            <a:pPr>
              <a:defRPr/>
            </a:pPr>
            <a:r>
              <a:rPr lang="en-US" smtClean="0"/>
              <a:t>Overview of Netconf Protocol </a:t>
            </a:r>
            <a:endParaRPr lang="en-US"/>
          </a:p>
        </p:txBody>
      </p:sp>
      <p:sp>
        <p:nvSpPr>
          <p:cNvPr id="7" name="Footer Placeholder 6"/>
          <p:cNvSpPr>
            <a:spLocks noGrp="1"/>
          </p:cNvSpPr>
          <p:nvPr>
            <p:ph type="ftr" sz="quarter" idx="13"/>
          </p:nvPr>
        </p:nvSpPr>
        <p:spPr/>
        <p:txBody>
          <a:bodyPr/>
          <a:lstStyle/>
          <a:p>
            <a:pPr>
              <a:defRPr/>
            </a:pPr>
            <a:r>
              <a:rPr lang="en-US" smtClean="0"/>
              <a:t>LMI-14:001480 Uen, Rev A </a:t>
            </a:r>
            <a:endParaRPr lang="en-US"/>
          </a:p>
        </p:txBody>
      </p:sp>
    </p:spTree>
    <p:extLst>
      <p:ext uri="{BB962C8B-B14F-4D97-AF65-F5344CB8AC3E}">
        <p14:creationId xmlns:p14="http://schemas.microsoft.com/office/powerpoint/2010/main" val="3961011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9700"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2014-05-29 </a:t>
            </a:r>
            <a:endParaRPr lang="en-US" sz="1200"/>
          </a:p>
        </p:txBody>
      </p:sp>
      <p:sp>
        <p:nvSpPr>
          <p:cNvPr id="29701"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fld id="{BBCED82F-9E64-40C2-BB38-F7604871F081}" type="slidenum">
              <a:rPr lang="en-US" sz="1200" smtClean="0"/>
              <a:t>9</a:t>
            </a:fld>
            <a:endParaRPr lang="en-US" sz="1200" smtClean="0"/>
          </a:p>
        </p:txBody>
      </p:sp>
      <p:sp>
        <p:nvSpPr>
          <p:cNvPr id="29702" name="Header Placeholder 5"/>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Overview of Netconf Protocol </a:t>
            </a:r>
            <a:endParaRPr lang="en-US" sz="1200"/>
          </a:p>
        </p:txBody>
      </p:sp>
      <p:sp>
        <p:nvSpPr>
          <p:cNvPr id="29703" name="Footer Placeholder 6"/>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sz="1200" smtClean="0"/>
              <a:t>LMI-14:001480 Uen, Rev A </a:t>
            </a:r>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1514475" y="2828925"/>
            <a:ext cx="14763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r" eaLnBrk="1" hangingPunct="1"/>
            <a:r>
              <a:rPr lang="en-US" sz="1200">
                <a:solidFill>
                  <a:srgbClr val="FFFFFF"/>
                </a:solidFill>
              </a:rPr>
              <a:t>Slide title</a:t>
            </a:r>
          </a:p>
          <a:p>
            <a:pPr algn="r" eaLnBrk="1" hangingPunct="1"/>
            <a:r>
              <a:rPr lang="en-US" sz="1200">
                <a:solidFill>
                  <a:srgbClr val="FFFFFF"/>
                </a:solidFill>
              </a:rPr>
              <a:t>70 pt</a:t>
            </a:r>
          </a:p>
          <a:p>
            <a:pPr algn="r" eaLnBrk="1" hangingPunct="1"/>
            <a:endParaRPr lang="en-US" sz="1200">
              <a:solidFill>
                <a:srgbClr val="FFFFFF"/>
              </a:solidFill>
            </a:endParaRPr>
          </a:p>
          <a:p>
            <a:pPr algn="r" eaLnBrk="1" hangingPunct="1"/>
            <a:endParaRPr lang="en-US" sz="1200">
              <a:solidFill>
                <a:srgbClr val="FFFFFF"/>
              </a:solidFill>
            </a:endParaRPr>
          </a:p>
          <a:p>
            <a:pPr algn="r" eaLnBrk="1" hangingPunct="1"/>
            <a:endParaRPr lang="en-US" sz="1200">
              <a:solidFill>
                <a:srgbClr val="FFFFFF"/>
              </a:solidFill>
            </a:endParaRPr>
          </a:p>
          <a:p>
            <a:pPr algn="r" eaLnBrk="1" hangingPunct="1"/>
            <a:r>
              <a:rPr lang="en-US" sz="1200">
                <a:solidFill>
                  <a:srgbClr val="9FB7D3"/>
                </a:solidFill>
              </a:rPr>
              <a:t>CAPITALS</a:t>
            </a:r>
          </a:p>
          <a:p>
            <a:pPr algn="r" eaLnBrk="1" hangingPunct="1"/>
            <a:endParaRPr lang="en-US" sz="1200">
              <a:solidFill>
                <a:srgbClr val="FFFFFF"/>
              </a:solidFill>
            </a:endParaRPr>
          </a:p>
          <a:p>
            <a:pPr algn="r" eaLnBrk="1" hangingPunct="1"/>
            <a:endParaRPr lang="en-US" sz="1200">
              <a:solidFill>
                <a:srgbClr val="FFFFFF"/>
              </a:solidFill>
            </a:endParaRPr>
          </a:p>
          <a:p>
            <a:pPr algn="r" eaLnBrk="1" hangingPunct="1"/>
            <a:endParaRPr lang="en-US" sz="1200">
              <a:solidFill>
                <a:srgbClr val="FFFFFF"/>
              </a:solidFill>
            </a:endParaRPr>
          </a:p>
          <a:p>
            <a:pPr algn="r" eaLnBrk="1" hangingPunct="1"/>
            <a:endParaRPr lang="en-US" sz="1200">
              <a:solidFill>
                <a:srgbClr val="FFFFFF"/>
              </a:solidFill>
            </a:endParaRPr>
          </a:p>
          <a:p>
            <a:pPr algn="r" eaLnBrk="1" hangingPunct="1"/>
            <a:endParaRPr lang="en-US" sz="1200">
              <a:solidFill>
                <a:srgbClr val="FFFFFF"/>
              </a:solidFill>
            </a:endParaRPr>
          </a:p>
          <a:p>
            <a:pPr algn="r" eaLnBrk="1" hangingPunct="1"/>
            <a:endParaRPr lang="en-US" sz="1200">
              <a:solidFill>
                <a:srgbClr val="FFFFFF"/>
              </a:solidFill>
            </a:endParaRPr>
          </a:p>
          <a:p>
            <a:pPr algn="r" eaLnBrk="1" hangingPunct="1"/>
            <a:endParaRPr lang="en-US" sz="1200">
              <a:solidFill>
                <a:srgbClr val="FFFFFF"/>
              </a:solidFill>
            </a:endParaRPr>
          </a:p>
          <a:p>
            <a:pPr algn="r" eaLnBrk="1" hangingPunct="1"/>
            <a:endParaRPr lang="en-US" sz="1200">
              <a:solidFill>
                <a:srgbClr val="FFFFFF"/>
              </a:solidFill>
            </a:endParaRPr>
          </a:p>
          <a:p>
            <a:pPr algn="r" eaLnBrk="1" hangingPunct="1"/>
            <a:endParaRPr lang="en-US" sz="1200">
              <a:solidFill>
                <a:srgbClr val="FFFFFF"/>
              </a:solidFill>
            </a:endParaRPr>
          </a:p>
          <a:p>
            <a:pPr algn="r" eaLnBrk="1" hangingPunct="1"/>
            <a:r>
              <a:rPr lang="en-US" sz="1200">
                <a:solidFill>
                  <a:srgbClr val="FFFFFF"/>
                </a:solidFill>
              </a:rPr>
              <a:t>Slide subtitle </a:t>
            </a:r>
          </a:p>
          <a:p>
            <a:pPr algn="r" eaLnBrk="1" hangingPunct="1"/>
            <a:r>
              <a:rPr lang="en-US" sz="1200">
                <a:solidFill>
                  <a:srgbClr val="FFFFFF"/>
                </a:solidFill>
              </a:rPr>
              <a:t>minimum 30 pt</a:t>
            </a:r>
          </a:p>
          <a:p>
            <a:pPr algn="r" eaLnBrk="1" hangingPunct="1"/>
            <a:endParaRPr lang="en-GB" sz="1200">
              <a:solidFill>
                <a:schemeClr val="bg1"/>
              </a:solidFill>
            </a:endParaRPr>
          </a:p>
        </p:txBody>
      </p:sp>
      <p:pic>
        <p:nvPicPr>
          <p:cNvPr id="5" name="Logo2011" descr="Ericsson_Logo_Vertical_MSPowerPoi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1600" y="431800"/>
            <a:ext cx="10477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7" name="Rectangle 11"/>
          <p:cNvSpPr>
            <a:spLocks noGrp="1" noChangeArrowheads="1"/>
          </p:cNvSpPr>
          <p:nvPr>
            <p:ph type="ctrTitle" sz="quarter"/>
          </p:nvPr>
        </p:nvSpPr>
        <p:spPr>
          <a:xfrm>
            <a:off x="393700" y="1808163"/>
            <a:ext cx="8351838" cy="2840037"/>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lvl1pPr>
              <a:defRPr sz="7000" smtClean="0"/>
            </a:lvl1pPr>
          </a:lstStyle>
          <a:p>
            <a:pPr lvl="0"/>
            <a:r>
              <a:rPr lang="en-US" noProof="0" smtClean="0"/>
              <a:t>Click to add Title</a:t>
            </a:r>
          </a:p>
        </p:txBody>
      </p:sp>
      <p:sp>
        <p:nvSpPr>
          <p:cNvPr id="29708" name="Rectangle 12"/>
          <p:cNvSpPr>
            <a:spLocks noGrp="1" noChangeArrowheads="1"/>
          </p:cNvSpPr>
          <p:nvPr>
            <p:ph type="subTitle" sz="quarter" idx="1"/>
          </p:nvPr>
        </p:nvSpPr>
        <p:spPr>
          <a:xfrm>
            <a:off x="393700" y="5137150"/>
            <a:ext cx="8355013" cy="138588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b"/>
          <a:lstStyle>
            <a:lvl1pPr marL="0" indent="0">
              <a:buFont typeface="Arial" charset="0"/>
              <a:buNone/>
              <a:defRPr sz="3000" smtClean="0"/>
            </a:lvl1pPr>
          </a:lstStyle>
          <a:p>
            <a:pPr lvl="0"/>
            <a:r>
              <a:rPr lang="en-US" noProof="0" smtClean="0"/>
              <a:t>Click to Add subtitle</a:t>
            </a:r>
          </a:p>
        </p:txBody>
      </p:sp>
    </p:spTree>
    <p:extLst>
      <p:ext uri="{BB962C8B-B14F-4D97-AF65-F5344CB8AC3E}">
        <p14:creationId xmlns:p14="http://schemas.microsoft.com/office/powerpoint/2010/main" val="42531140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393700" y="4010025"/>
            <a:ext cx="8355013" cy="2070100"/>
          </a:xfrm>
        </p:spPr>
        <p:txBody>
          <a:bodyPr/>
          <a:lstStyle/>
          <a:p>
            <a:pPr lvl="0"/>
            <a:r>
              <a:rPr lang="en-US" dirty="0" err="1" smtClean="0"/>
              <a:t>Click to edit Master text styles</a:t>
            </a:r>
          </a:p>
          <a:p>
            <a:pPr lvl="1"/>
            <a:r>
              <a:rPr lang="en-US" dirty="0" err="1" smtClean="0"/>
              <a:t>Second level</a:t>
            </a:r>
          </a:p>
          <a:p>
            <a:pPr lvl="2"/>
            <a:r>
              <a:rPr lang="en-US" dirty="0" err="1" smtClean="0"/>
              <a:t>Third level</a:t>
            </a:r>
          </a:p>
          <a:p>
            <a:pPr lvl="3"/>
            <a:r>
              <a:rPr lang="en-US" dirty="0" err="1" smtClean="0"/>
              <a:t>Fourth level</a:t>
            </a:r>
          </a:p>
          <a:p>
            <a:pPr lvl="4"/>
            <a:r>
              <a:rPr lang="en-US" dirty="0" err="1" smtClean="0"/>
              <a:t>Fifth level</a:t>
            </a:r>
            <a:endParaRPr lang="en-US" dirty="0" smtClean="0"/>
          </a:p>
        </p:txBody>
      </p:sp>
      <p:sp>
        <p:nvSpPr>
          <p:cNvPr id="5" name="Content Placeholder 1"/>
          <p:cNvSpPr>
            <a:spLocks noGrp="1"/>
          </p:cNvSpPr>
          <p:nvPr>
            <p:ph sz="quarter" idx="10"/>
          </p:nvPr>
        </p:nvSpPr>
        <p:spPr>
          <a:xfrm>
            <a:off x="393701" y="1795463"/>
            <a:ext cx="8355012" cy="2070100"/>
          </a:xfrm>
        </p:spPr>
        <p:txBody>
          <a:bodyPr/>
          <a:lstStyle/>
          <a:p>
            <a:pPr lvl="0"/>
            <a:r>
              <a:rPr lang="en-US" dirty="0" err="1" smtClean="0"/>
              <a:t>Click to edit Master text styles</a:t>
            </a:r>
          </a:p>
          <a:p>
            <a:pPr lvl="1"/>
            <a:r>
              <a:rPr lang="en-US" dirty="0" err="1" smtClean="0"/>
              <a:t>Second level</a:t>
            </a:r>
          </a:p>
          <a:p>
            <a:pPr lvl="2"/>
            <a:r>
              <a:rPr lang="en-US" dirty="0" err="1" smtClean="0"/>
              <a:t>Third level</a:t>
            </a:r>
          </a:p>
          <a:p>
            <a:pPr lvl="3"/>
            <a:r>
              <a:rPr lang="en-US" dirty="0" err="1" smtClean="0"/>
              <a:t>Fourth level</a:t>
            </a:r>
          </a:p>
          <a:p>
            <a:pPr lvl="4"/>
            <a:r>
              <a:rPr lang="en-US" dirty="0" err="1" smtClean="0"/>
              <a:t>Fifth level</a:t>
            </a:r>
            <a:endParaRPr lang="en-US" dirty="0" smtClean="0"/>
          </a:p>
        </p:txBody>
      </p:sp>
      <p:sp>
        <p:nvSpPr>
          <p:cNvPr id="3" name="Title 2"/>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09020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4645025" y="4010025"/>
            <a:ext cx="4103688" cy="2070100"/>
          </a:xfrm>
        </p:spPr>
        <p:txBody>
          <a:bodyPr/>
          <a:lstStyle/>
          <a:p>
            <a:pPr lvl="0"/>
            <a:r>
              <a:rPr lang="en-US" dirty="0" err="1" smtClean="0"/>
              <a:t>Click to edit Master text styles</a:t>
            </a:r>
          </a:p>
          <a:p>
            <a:pPr lvl="1"/>
            <a:r>
              <a:rPr lang="en-US" dirty="0" err="1" smtClean="0"/>
              <a:t>Second level</a:t>
            </a:r>
          </a:p>
          <a:p>
            <a:pPr lvl="2"/>
            <a:r>
              <a:rPr lang="en-US" dirty="0" err="1" smtClean="0"/>
              <a:t>Third level</a:t>
            </a:r>
          </a:p>
          <a:p>
            <a:pPr lvl="3"/>
            <a:r>
              <a:rPr lang="en-US" dirty="0" err="1" smtClean="0"/>
              <a:t>Fourth level</a:t>
            </a:r>
          </a:p>
          <a:p>
            <a:pPr lvl="4"/>
            <a:r>
              <a:rPr lang="en-US" dirty="0" err="1" smtClean="0"/>
              <a:t>Fifth level</a:t>
            </a:r>
            <a:endParaRPr lang="en-US" dirty="0" smtClean="0"/>
          </a:p>
        </p:txBody>
      </p:sp>
      <p:sp>
        <p:nvSpPr>
          <p:cNvPr id="8" name="Content Placeholder 2"/>
          <p:cNvSpPr>
            <a:spLocks noGrp="1"/>
          </p:cNvSpPr>
          <p:nvPr>
            <p:ph sz="quarter" idx="12"/>
          </p:nvPr>
        </p:nvSpPr>
        <p:spPr>
          <a:xfrm>
            <a:off x="393700" y="4010025"/>
            <a:ext cx="4105275" cy="2070100"/>
          </a:xfrm>
        </p:spPr>
        <p:txBody>
          <a:bodyPr/>
          <a:lstStyle/>
          <a:p>
            <a:pPr lvl="0"/>
            <a:r>
              <a:rPr lang="en-US" dirty="0" err="1" smtClean="0"/>
              <a:t>Click to edit Master text styles</a:t>
            </a:r>
          </a:p>
          <a:p>
            <a:pPr lvl="1"/>
            <a:r>
              <a:rPr lang="en-US" dirty="0" err="1" smtClean="0"/>
              <a:t>Second level</a:t>
            </a:r>
          </a:p>
          <a:p>
            <a:pPr lvl="2"/>
            <a:r>
              <a:rPr lang="en-US" dirty="0" err="1" smtClean="0"/>
              <a:t>Third level</a:t>
            </a:r>
          </a:p>
          <a:p>
            <a:pPr lvl="3"/>
            <a:r>
              <a:rPr lang="en-US" dirty="0" err="1" smtClean="0"/>
              <a:t>Fourth level</a:t>
            </a:r>
          </a:p>
          <a:p>
            <a:pPr lvl="4"/>
            <a:r>
              <a:rPr lang="en-US" dirty="0" err="1" smtClean="0"/>
              <a:t>Fifth level</a:t>
            </a:r>
            <a:endParaRPr lang="en-US" dirty="0" smtClean="0"/>
          </a:p>
        </p:txBody>
      </p:sp>
      <p:sp>
        <p:nvSpPr>
          <p:cNvPr id="3" name="Content Placeholder 1"/>
          <p:cNvSpPr>
            <a:spLocks noGrp="1"/>
          </p:cNvSpPr>
          <p:nvPr>
            <p:ph idx="1"/>
          </p:nvPr>
        </p:nvSpPr>
        <p:spPr>
          <a:xfrm>
            <a:off x="396875" y="1795463"/>
            <a:ext cx="8351838" cy="2070100"/>
          </a:xfrm>
        </p:spPr>
        <p:txBody>
          <a:bodyPr/>
          <a:lstStyle/>
          <a:p>
            <a:pPr lvl="0"/>
            <a:r>
              <a:rPr lang="en-US" dirty="0" err="1" smtClean="0"/>
              <a:t>Click to edit Master text styles</a:t>
            </a:r>
          </a:p>
          <a:p>
            <a:pPr lvl="1"/>
            <a:r>
              <a:rPr lang="en-US" dirty="0" err="1" smtClean="0"/>
              <a:t>Second level</a:t>
            </a:r>
          </a:p>
          <a:p>
            <a:pPr lvl="2"/>
            <a:r>
              <a:rPr lang="en-US" dirty="0" err="1" smtClean="0"/>
              <a:t>Third level</a:t>
            </a:r>
          </a:p>
          <a:p>
            <a:pPr lvl="3"/>
            <a:r>
              <a:rPr lang="en-US" dirty="0" err="1" smtClean="0"/>
              <a:t>Fourth level</a:t>
            </a:r>
          </a:p>
          <a:p>
            <a:pPr lvl="4"/>
            <a:r>
              <a:rPr lang="en-US" dirty="0" err="1" smtClean="0"/>
              <a:t>Fifth level</a:t>
            </a:r>
            <a:endParaRPr lang="en-US" dirty="0" smtClean="0"/>
          </a:p>
        </p:txBody>
      </p:sp>
      <p:sp>
        <p:nvSpPr>
          <p:cNvPr id="4"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8042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393700" y="4010025"/>
            <a:ext cx="8355013" cy="2070100"/>
          </a:xfrm>
        </p:spPr>
        <p:txBody>
          <a:bodyPr/>
          <a:lstStyle/>
          <a:p>
            <a:pPr lvl="0"/>
            <a:r>
              <a:rPr lang="en-US" dirty="0" err="1" smtClean="0"/>
              <a:t>Click to edit Master text styles</a:t>
            </a:r>
          </a:p>
          <a:p>
            <a:pPr lvl="1"/>
            <a:r>
              <a:rPr lang="en-US" dirty="0" err="1" smtClean="0"/>
              <a:t>Second level</a:t>
            </a:r>
          </a:p>
          <a:p>
            <a:pPr lvl="2"/>
            <a:r>
              <a:rPr lang="en-US" dirty="0" err="1" smtClean="0"/>
              <a:t>Third level</a:t>
            </a:r>
          </a:p>
          <a:p>
            <a:pPr lvl="3"/>
            <a:r>
              <a:rPr lang="en-US" dirty="0" err="1" smtClean="0"/>
              <a:t>Fourth level</a:t>
            </a:r>
          </a:p>
          <a:p>
            <a:pPr lvl="4"/>
            <a:r>
              <a:rPr lang="en-US" dirty="0" err="1" smtClean="0"/>
              <a:t>Fifth level</a:t>
            </a:r>
            <a:endParaRPr lang="en-US" dirty="0" smtClean="0"/>
          </a:p>
        </p:txBody>
      </p:sp>
      <p:sp>
        <p:nvSpPr>
          <p:cNvPr id="5" name="Content Placeholder 2"/>
          <p:cNvSpPr>
            <a:spLocks noGrp="1"/>
          </p:cNvSpPr>
          <p:nvPr>
            <p:ph sz="quarter" idx="10"/>
          </p:nvPr>
        </p:nvSpPr>
        <p:spPr>
          <a:xfrm>
            <a:off x="4645025" y="1795463"/>
            <a:ext cx="4103688" cy="2070100"/>
          </a:xfrm>
        </p:spPr>
        <p:txBody>
          <a:bodyPr/>
          <a:lstStyle/>
          <a:p>
            <a:pPr lvl="0"/>
            <a:r>
              <a:rPr lang="en-US" dirty="0" err="1" smtClean="0"/>
              <a:t>Click to edit Master text styles</a:t>
            </a:r>
          </a:p>
          <a:p>
            <a:pPr lvl="1"/>
            <a:r>
              <a:rPr lang="en-US" dirty="0" err="1" smtClean="0"/>
              <a:t>Second level</a:t>
            </a:r>
          </a:p>
          <a:p>
            <a:pPr lvl="2"/>
            <a:r>
              <a:rPr lang="en-US" dirty="0" err="1" smtClean="0"/>
              <a:t>Third level</a:t>
            </a:r>
          </a:p>
          <a:p>
            <a:pPr lvl="3"/>
            <a:r>
              <a:rPr lang="en-US" dirty="0" err="1" smtClean="0"/>
              <a:t>Fourth level</a:t>
            </a:r>
          </a:p>
          <a:p>
            <a:pPr lvl="4"/>
            <a:r>
              <a:rPr lang="en-US" dirty="0" err="1" smtClean="0"/>
              <a:t>Fifth level</a:t>
            </a:r>
            <a:endParaRPr lang="en-US" dirty="0" smtClean="0"/>
          </a:p>
        </p:txBody>
      </p:sp>
      <p:sp>
        <p:nvSpPr>
          <p:cNvPr id="3" name="Content Placeholder 1"/>
          <p:cNvSpPr>
            <a:spLocks noGrp="1"/>
          </p:cNvSpPr>
          <p:nvPr>
            <p:ph idx="1"/>
          </p:nvPr>
        </p:nvSpPr>
        <p:spPr>
          <a:xfrm>
            <a:off x="396875" y="1795463"/>
            <a:ext cx="4102100" cy="2070100"/>
          </a:xfrm>
        </p:spPr>
        <p:txBody>
          <a:bodyPr/>
          <a:lstStyle/>
          <a:p>
            <a:pPr lvl="0"/>
            <a:r>
              <a:rPr lang="en-US" dirty="0" err="1" smtClean="0"/>
              <a:t>Click to edit Master text styles</a:t>
            </a:r>
          </a:p>
          <a:p>
            <a:pPr lvl="1"/>
            <a:r>
              <a:rPr lang="en-US" dirty="0" err="1" smtClean="0"/>
              <a:t>Second level</a:t>
            </a:r>
          </a:p>
          <a:p>
            <a:pPr lvl="2"/>
            <a:r>
              <a:rPr lang="en-US" dirty="0" err="1" smtClean="0"/>
              <a:t>Third level</a:t>
            </a:r>
          </a:p>
          <a:p>
            <a:pPr lvl="3"/>
            <a:r>
              <a:rPr lang="en-US" dirty="0" err="1" smtClean="0"/>
              <a:t>Fourth level</a:t>
            </a:r>
          </a:p>
          <a:p>
            <a:pPr lvl="4"/>
            <a:r>
              <a:rPr lang="en-US" dirty="0" err="1" smtClean="0"/>
              <a:t>Fifth level</a:t>
            </a:r>
            <a:endParaRPr lang="en-US" dirty="0" smtClean="0"/>
          </a:p>
        </p:txBody>
      </p:sp>
      <p:sp>
        <p:nvSpPr>
          <p:cNvPr id="4"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335238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4013200"/>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5025" y="1795463"/>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572384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0" y="1795463"/>
            <a:ext cx="410051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396875" y="4013200"/>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795463"/>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732551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0" y="4022725"/>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3"/>
          </p:nvPr>
        </p:nvSpPr>
        <p:spPr>
          <a:xfrm>
            <a:off x="396875" y="4022725"/>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8200" y="1804988"/>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804988"/>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sz="quarter"/>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3008060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73846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9389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3700" y="239713"/>
            <a:ext cx="7494588" cy="1085850"/>
          </a:xfrm>
        </p:spPr>
        <p:txBody>
          <a:bodyPr/>
          <a:lstStyle/>
          <a:p>
            <a:r>
              <a:rPr lang="en-US" smtClean="0"/>
              <a:t>Click to edit Master title style</a:t>
            </a:r>
            <a:endParaRPr lang="en-US"/>
          </a:p>
        </p:txBody>
      </p:sp>
      <p:sp>
        <p:nvSpPr>
          <p:cNvPr id="3" name="Content Placeholder 2"/>
          <p:cNvSpPr>
            <a:spLocks noGrp="1"/>
          </p:cNvSpPr>
          <p:nvPr>
            <p:ph idx="1"/>
          </p:nvPr>
        </p:nvSpPr>
        <p:spPr>
          <a:xfrm>
            <a:off x="396875" y="1800225"/>
            <a:ext cx="8351838" cy="3851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43699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93700" y="239713"/>
            <a:ext cx="7494588" cy="10858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96875" y="1800225"/>
            <a:ext cx="4098925" cy="3851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00225"/>
            <a:ext cx="4100513" cy="3851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9902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998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1795464"/>
            <a:ext cx="4100513" cy="42846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036880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6061075" y="1800225"/>
            <a:ext cx="2687638" cy="4724399"/>
          </a:xfrm>
        </p:spPr>
        <p:txBody>
          <a:bodyPr/>
          <a:lstStyle/>
          <a:p>
            <a:pPr lvl="0"/>
            <a:r>
              <a:rPr lang="en-US" dirty="0" err="1" smtClean="0"/>
              <a:t>Click to edit Master text styles</a:t>
            </a:r>
          </a:p>
          <a:p>
            <a:pPr lvl="1"/>
            <a:r>
              <a:rPr lang="en-US" dirty="0" err="1" smtClean="0"/>
              <a:t>Second level</a:t>
            </a:r>
          </a:p>
          <a:p>
            <a:pPr lvl="2"/>
            <a:r>
              <a:rPr lang="en-US" dirty="0" err="1" smtClean="0"/>
              <a:t>Third level</a:t>
            </a:r>
          </a:p>
          <a:p>
            <a:pPr lvl="3"/>
            <a:r>
              <a:rPr lang="en-US" dirty="0" err="1" smtClean="0"/>
              <a:t>Fourth level</a:t>
            </a:r>
          </a:p>
          <a:p>
            <a:pPr lvl="4"/>
            <a:r>
              <a:rPr lang="en-US" dirty="0" err="1" smtClean="0"/>
              <a:t>Fifth level</a:t>
            </a:r>
            <a:endParaRPr lang="en-US" dirty="0" smtClean="0"/>
          </a:p>
        </p:txBody>
      </p:sp>
      <p:sp>
        <p:nvSpPr>
          <p:cNvPr id="6" name="Content Placeholder 2"/>
          <p:cNvSpPr>
            <a:spLocks noGrp="1"/>
          </p:cNvSpPr>
          <p:nvPr>
            <p:ph sz="quarter" idx="11"/>
          </p:nvPr>
        </p:nvSpPr>
        <p:spPr>
          <a:xfrm>
            <a:off x="3228975" y="1800225"/>
            <a:ext cx="2687638" cy="4724399"/>
          </a:xfrm>
        </p:spPr>
        <p:txBody>
          <a:bodyPr/>
          <a:lstStyle/>
          <a:p>
            <a:pPr lvl="0"/>
            <a:r>
              <a:rPr lang="en-US" dirty="0" err="1" smtClean="0"/>
              <a:t>Click to edit Master text styles</a:t>
            </a:r>
          </a:p>
          <a:p>
            <a:pPr lvl="1"/>
            <a:r>
              <a:rPr lang="en-US" dirty="0" err="1" smtClean="0"/>
              <a:t>Second level</a:t>
            </a:r>
          </a:p>
          <a:p>
            <a:pPr lvl="2"/>
            <a:r>
              <a:rPr lang="en-US" dirty="0" err="1" smtClean="0"/>
              <a:t>Third level</a:t>
            </a:r>
          </a:p>
          <a:p>
            <a:pPr lvl="3"/>
            <a:r>
              <a:rPr lang="en-US" dirty="0" err="1" smtClean="0"/>
              <a:t>Fourth level</a:t>
            </a:r>
          </a:p>
          <a:p>
            <a:pPr lvl="4"/>
            <a:r>
              <a:rPr lang="en-US" dirty="0" err="1" smtClean="0"/>
              <a:t>Fifth level</a:t>
            </a:r>
            <a:endParaRPr lang="en-US" dirty="0" smtClean="0"/>
          </a:p>
        </p:txBody>
      </p:sp>
      <p:sp>
        <p:nvSpPr>
          <p:cNvPr id="4" name="Content Placeholder 1"/>
          <p:cNvSpPr>
            <a:spLocks noGrp="1"/>
          </p:cNvSpPr>
          <p:nvPr>
            <p:ph sz="quarter" idx="10"/>
          </p:nvPr>
        </p:nvSpPr>
        <p:spPr>
          <a:xfrm>
            <a:off x="393700" y="1800225"/>
            <a:ext cx="2687638" cy="4724399"/>
          </a:xfrm>
        </p:spPr>
        <p:txBody>
          <a:bodyPr/>
          <a:lstStyle/>
          <a:p>
            <a:pPr lvl="0"/>
            <a:r>
              <a:rPr lang="en-US" dirty="0" err="1" smtClean="0"/>
              <a:t>Click to edit Master text styles</a:t>
            </a:r>
          </a:p>
          <a:p>
            <a:pPr lvl="1"/>
            <a:r>
              <a:rPr lang="en-US" dirty="0" err="1" smtClean="0"/>
              <a:t>Second level</a:t>
            </a:r>
          </a:p>
          <a:p>
            <a:pPr lvl="2"/>
            <a:r>
              <a:rPr lang="en-US" dirty="0" err="1" smtClean="0"/>
              <a:t>Third level</a:t>
            </a:r>
          </a:p>
          <a:p>
            <a:pPr lvl="3"/>
            <a:r>
              <a:rPr lang="en-US" dirty="0" err="1" smtClean="0"/>
              <a:t>Fourth level</a:t>
            </a:r>
          </a:p>
          <a:p>
            <a:pPr lvl="4"/>
            <a:r>
              <a:rPr lang="en-US" dirty="0" err="1" smtClean="0"/>
              <a:t>Fifth level</a:t>
            </a:r>
            <a:endParaRPr lang="en-US" dirty="0" smtClean="0"/>
          </a:p>
        </p:txBody>
      </p:sp>
      <p:sp>
        <p:nvSpPr>
          <p:cNvPr id="3"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039315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393700" y="1800225"/>
            <a:ext cx="4105275" cy="4724400"/>
          </a:xfrm>
        </p:spPr>
        <p:txBody>
          <a:bodyPr/>
          <a:lstStyle/>
          <a:p>
            <a:pPr lvl="0"/>
            <a:r>
              <a:rPr lang="en-US" dirty="0" err="1" smtClean="0"/>
              <a:t>Click to edit Master text styles</a:t>
            </a:r>
          </a:p>
          <a:p>
            <a:pPr lvl="1"/>
            <a:r>
              <a:rPr lang="en-US" dirty="0" err="1" smtClean="0"/>
              <a:t>Second level</a:t>
            </a:r>
          </a:p>
          <a:p>
            <a:pPr lvl="2"/>
            <a:r>
              <a:rPr lang="en-US" dirty="0" err="1" smtClean="0"/>
              <a:t>Third level</a:t>
            </a:r>
          </a:p>
          <a:p>
            <a:pPr lvl="3"/>
            <a:r>
              <a:rPr lang="en-US" dirty="0" err="1" smtClean="0"/>
              <a:t>Fourth level</a:t>
            </a:r>
          </a:p>
          <a:p>
            <a:pPr lvl="4"/>
            <a:r>
              <a:rPr lang="en-US" dirty="0" err="1" smtClean="0"/>
              <a:t>Fifth level</a:t>
            </a:r>
            <a:endParaRPr lang="en-US" dirty="0" smtClean="0"/>
          </a:p>
        </p:txBody>
      </p:sp>
      <p:sp>
        <p:nvSpPr>
          <p:cNvPr id="3" name="Title 1"/>
          <p:cNvSpPr>
            <a:spLocks noGrp="1"/>
          </p:cNvSpPr>
          <p:nvPr>
            <p:ph type="title"/>
          </p:nvPr>
        </p:nvSpPr>
        <p:spPr>
          <a:xfrm>
            <a:off x="393701" y="239713"/>
            <a:ext cx="7494587"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5761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393701" y="1800225"/>
            <a:ext cx="3854450" cy="4724400"/>
          </a:xfrm>
        </p:spPr>
        <p:txBody>
          <a:bodyPr/>
          <a:lstStyle/>
          <a:p>
            <a:pPr lvl="0"/>
            <a:r>
              <a:rPr lang="en-US" dirty="0" err="1" smtClean="0"/>
              <a:t>Click to edit Master text styles</a:t>
            </a:r>
          </a:p>
          <a:p>
            <a:pPr lvl="1"/>
            <a:r>
              <a:rPr lang="en-US" dirty="0" err="1" smtClean="0"/>
              <a:t>Second level</a:t>
            </a:r>
          </a:p>
          <a:p>
            <a:pPr lvl="2"/>
            <a:r>
              <a:rPr lang="en-US" dirty="0" err="1" smtClean="0"/>
              <a:t>Third level</a:t>
            </a:r>
          </a:p>
          <a:p>
            <a:pPr lvl="3"/>
            <a:r>
              <a:rPr lang="en-US" dirty="0" err="1" smtClean="0"/>
              <a:t>Fourth level</a:t>
            </a:r>
          </a:p>
          <a:p>
            <a:pPr lvl="4"/>
            <a:r>
              <a:rPr lang="en-US" dirty="0" err="1" smtClean="0"/>
              <a:t>Fifth level</a:t>
            </a:r>
            <a:endParaRPr lang="en-US" dirty="0" smtClean="0"/>
          </a:p>
        </p:txBody>
      </p:sp>
      <p:sp>
        <p:nvSpPr>
          <p:cNvPr id="3" name="Title 1"/>
          <p:cNvSpPr>
            <a:spLocks noGrp="1"/>
          </p:cNvSpPr>
          <p:nvPr>
            <p:ph type="title"/>
          </p:nvPr>
        </p:nvSpPr>
        <p:spPr>
          <a:xfrm>
            <a:off x="393701" y="239713"/>
            <a:ext cx="3854449"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329800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4643438" y="1800225"/>
            <a:ext cx="4105275" cy="4724400"/>
          </a:xfrm>
        </p:spPr>
        <p:txBody>
          <a:bodyPr/>
          <a:lstStyle/>
          <a:p>
            <a:pPr lvl="0"/>
            <a:r>
              <a:rPr lang="en-US" dirty="0" err="1" smtClean="0"/>
              <a:t>Click to edit Master text styles</a:t>
            </a:r>
          </a:p>
          <a:p>
            <a:pPr lvl="1"/>
            <a:r>
              <a:rPr lang="en-US" dirty="0" err="1" smtClean="0"/>
              <a:t>Second level</a:t>
            </a:r>
          </a:p>
          <a:p>
            <a:pPr lvl="2"/>
            <a:r>
              <a:rPr lang="en-US" dirty="0" err="1" smtClean="0"/>
              <a:t>Third level</a:t>
            </a:r>
          </a:p>
          <a:p>
            <a:pPr lvl="3"/>
            <a:r>
              <a:rPr lang="en-US" dirty="0" err="1" smtClean="0"/>
              <a:t>Fourth level</a:t>
            </a:r>
          </a:p>
          <a:p>
            <a:pPr lvl="4"/>
            <a:r>
              <a:rPr lang="en-US" dirty="0" err="1" smtClean="0"/>
              <a:t>Fifth level</a:t>
            </a:r>
            <a:endParaRPr lang="en-US" dirty="0" smtClean="0"/>
          </a:p>
        </p:txBody>
      </p:sp>
      <p:sp>
        <p:nvSpPr>
          <p:cNvPr id="3" name="Title 1"/>
          <p:cNvSpPr>
            <a:spLocks noGrp="1"/>
          </p:cNvSpPr>
          <p:nvPr>
            <p:ph type="title"/>
          </p:nvPr>
        </p:nvSpPr>
        <p:spPr>
          <a:xfrm>
            <a:off x="393701" y="239713"/>
            <a:ext cx="7494588"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21216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4643438" y="1800225"/>
            <a:ext cx="4105275" cy="4724400"/>
          </a:xfrm>
        </p:spPr>
        <p:txBody>
          <a:bodyPr/>
          <a:lstStyle/>
          <a:p>
            <a:pPr lvl="0"/>
            <a:r>
              <a:rPr lang="en-US" dirty="0" err="1" smtClean="0"/>
              <a:t>Click to edit Master text styles</a:t>
            </a:r>
          </a:p>
          <a:p>
            <a:pPr lvl="1"/>
            <a:r>
              <a:rPr lang="en-US" dirty="0" err="1" smtClean="0"/>
              <a:t>Second level</a:t>
            </a:r>
          </a:p>
          <a:p>
            <a:pPr lvl="2"/>
            <a:r>
              <a:rPr lang="en-US" dirty="0" err="1" smtClean="0"/>
              <a:t>Third level</a:t>
            </a:r>
          </a:p>
          <a:p>
            <a:pPr lvl="3"/>
            <a:r>
              <a:rPr lang="en-US" dirty="0" err="1" smtClean="0"/>
              <a:t>Fourth level</a:t>
            </a:r>
          </a:p>
          <a:p>
            <a:pPr lvl="4"/>
            <a:r>
              <a:rPr lang="en-US" dirty="0" err="1" smtClean="0"/>
              <a:t>Fifth level</a:t>
            </a:r>
            <a:endParaRPr lang="en-US" dirty="0" smtClean="0"/>
          </a:p>
        </p:txBody>
      </p:sp>
      <p:sp>
        <p:nvSpPr>
          <p:cNvPr id="3" name="Title 1"/>
          <p:cNvSpPr>
            <a:spLocks noGrp="1"/>
          </p:cNvSpPr>
          <p:nvPr>
            <p:ph type="title"/>
          </p:nvPr>
        </p:nvSpPr>
        <p:spPr>
          <a:xfrm>
            <a:off x="4645025" y="239713"/>
            <a:ext cx="3243263"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09073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4643438" y="3545840"/>
            <a:ext cx="4105275" cy="2978785"/>
          </a:xfrm>
        </p:spPr>
        <p:txBody>
          <a:bodyPr/>
          <a:lstStyle/>
          <a:p>
            <a:pPr lvl="0"/>
            <a:r>
              <a:rPr lang="en-US" dirty="0" err="1" smtClean="0"/>
              <a:t>Click to edit Master text styles</a:t>
            </a:r>
          </a:p>
          <a:p>
            <a:pPr lvl="1"/>
            <a:r>
              <a:rPr lang="en-US" dirty="0" err="1" smtClean="0"/>
              <a:t>Second level</a:t>
            </a:r>
          </a:p>
          <a:p>
            <a:pPr lvl="2"/>
            <a:r>
              <a:rPr lang="en-US" dirty="0" err="1" smtClean="0"/>
              <a:t>Third level</a:t>
            </a:r>
          </a:p>
          <a:p>
            <a:pPr lvl="3"/>
            <a:r>
              <a:rPr lang="en-US" dirty="0" err="1" smtClean="0"/>
              <a:t>Fourth level</a:t>
            </a:r>
          </a:p>
          <a:p>
            <a:pPr lvl="4"/>
            <a:r>
              <a:rPr lang="en-US" dirty="0" err="1" smtClean="0"/>
              <a:t>Fifth level</a:t>
            </a:r>
            <a:endParaRPr lang="en-US" dirty="0" smtClean="0"/>
          </a:p>
        </p:txBody>
      </p:sp>
      <p:sp>
        <p:nvSpPr>
          <p:cNvPr id="3" name="Title 1"/>
          <p:cNvSpPr>
            <a:spLocks noGrp="1"/>
          </p:cNvSpPr>
          <p:nvPr>
            <p:ph type="title"/>
          </p:nvPr>
        </p:nvSpPr>
        <p:spPr>
          <a:xfrm>
            <a:off x="4643438" y="1797524"/>
            <a:ext cx="4105275"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09810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1887538" y="438150"/>
            <a:ext cx="1765300"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r" eaLnBrk="1" hangingPunct="1"/>
            <a:r>
              <a:rPr lang="en-US" sz="1200">
                <a:solidFill>
                  <a:srgbClr val="FFFFFF"/>
                </a:solidFill>
              </a:rPr>
              <a:t>Slide title </a:t>
            </a:r>
          </a:p>
          <a:p>
            <a:pPr algn="r" eaLnBrk="1" hangingPunct="1"/>
            <a:r>
              <a:rPr lang="en-US" sz="1200">
                <a:solidFill>
                  <a:srgbClr val="FFFFFF"/>
                </a:solidFill>
              </a:rPr>
              <a:t>44 pt</a:t>
            </a:r>
          </a:p>
          <a:p>
            <a:pPr algn="r" eaLnBrk="1" hangingPunct="1"/>
            <a:endParaRPr lang="en-US" sz="1200">
              <a:solidFill>
                <a:srgbClr val="FFFFFF"/>
              </a:solidFill>
            </a:endParaRPr>
          </a:p>
          <a:p>
            <a:pPr algn="r" eaLnBrk="1" hangingPunct="1"/>
            <a:endParaRPr lang="en-US" sz="1200">
              <a:solidFill>
                <a:srgbClr val="FFFFFF"/>
              </a:solidFill>
            </a:endParaRPr>
          </a:p>
          <a:p>
            <a:pPr algn="r" eaLnBrk="1" hangingPunct="1"/>
            <a:endParaRPr lang="en-US" sz="1200">
              <a:solidFill>
                <a:srgbClr val="FFFFFF"/>
              </a:solidFill>
            </a:endParaRPr>
          </a:p>
          <a:p>
            <a:pPr algn="r" eaLnBrk="1" hangingPunct="1"/>
            <a:endParaRPr lang="en-US" sz="1200">
              <a:solidFill>
                <a:srgbClr val="FFFFFF"/>
              </a:solidFill>
            </a:endParaRPr>
          </a:p>
          <a:p>
            <a:pPr algn="r" eaLnBrk="1" hangingPunct="1"/>
            <a:endParaRPr lang="en-US" sz="1200">
              <a:solidFill>
                <a:srgbClr val="FFFFFF"/>
              </a:solidFill>
            </a:endParaRPr>
          </a:p>
          <a:p>
            <a:pPr algn="r" eaLnBrk="1" hangingPunct="1"/>
            <a:endParaRPr lang="en-US" sz="1200">
              <a:solidFill>
                <a:srgbClr val="FFFFFF"/>
              </a:solidFill>
            </a:endParaRPr>
          </a:p>
          <a:p>
            <a:pPr algn="r" eaLnBrk="1" hangingPunct="1"/>
            <a:r>
              <a:rPr lang="en-US" sz="1200">
                <a:solidFill>
                  <a:srgbClr val="FFFFFF"/>
                </a:solidFill>
              </a:rPr>
              <a:t>Text and bullet level 1</a:t>
            </a:r>
          </a:p>
          <a:p>
            <a:pPr algn="r" eaLnBrk="1" hangingPunct="1"/>
            <a:r>
              <a:rPr lang="en-US" sz="1200">
                <a:solidFill>
                  <a:srgbClr val="FFFFFF"/>
                </a:solidFill>
              </a:rPr>
              <a:t> minimum 24 pt</a:t>
            </a:r>
          </a:p>
          <a:p>
            <a:pPr algn="r" eaLnBrk="1" hangingPunct="1"/>
            <a:endParaRPr lang="en-US" sz="1200">
              <a:solidFill>
                <a:srgbClr val="FFFFFF"/>
              </a:solidFill>
            </a:endParaRPr>
          </a:p>
          <a:p>
            <a:pPr algn="r" eaLnBrk="1" hangingPunct="1"/>
            <a:r>
              <a:rPr lang="en-US" sz="1200">
                <a:solidFill>
                  <a:srgbClr val="FFFFFF"/>
                </a:solidFill>
              </a:rPr>
              <a:t>Bullets level 2-5</a:t>
            </a:r>
          </a:p>
          <a:p>
            <a:pPr algn="r" eaLnBrk="1" hangingPunct="1"/>
            <a:r>
              <a:rPr lang="en-US" sz="1200">
                <a:solidFill>
                  <a:srgbClr val="FFFFFF"/>
                </a:solidFill>
              </a:rPr>
              <a:t>minimum 20 pt</a:t>
            </a:r>
          </a:p>
          <a:p>
            <a:pPr algn="r" eaLnBrk="1" hangingPunct="1"/>
            <a:endParaRPr lang="en-US" sz="1200">
              <a:solidFill>
                <a:srgbClr val="FFFFFF"/>
              </a:solidFill>
            </a:endParaRPr>
          </a:p>
          <a:p>
            <a:pPr algn="r" eaLnBrk="1" hangingPunct="1">
              <a:spcBef>
                <a:spcPct val="50000"/>
              </a:spcBef>
            </a:pPr>
            <a:endParaRPr lang="en-US" sz="800">
              <a:solidFill>
                <a:schemeClr val="bg1"/>
              </a:solidFill>
            </a:endParaRPr>
          </a:p>
          <a:p>
            <a:pPr algn="r" eaLnBrk="1" hangingPunct="1">
              <a:spcBef>
                <a:spcPct val="50000"/>
              </a:spcBef>
            </a:pPr>
            <a:endParaRPr lang="en-US" sz="800">
              <a:solidFill>
                <a:schemeClr val="bg1"/>
              </a:solidFill>
            </a:endParaRPr>
          </a:p>
          <a:p>
            <a:pPr algn="r" eaLnBrk="1" hangingPunct="1">
              <a:spcBef>
                <a:spcPct val="50000"/>
              </a:spcBef>
            </a:pPr>
            <a:endParaRPr lang="en-US" sz="800">
              <a:solidFill>
                <a:schemeClr val="bg1"/>
              </a:solidFill>
            </a:endParaRPr>
          </a:p>
          <a:p>
            <a:pPr algn="l" eaLnBrk="1" hangingPunct="1">
              <a:spcBef>
                <a:spcPct val="50000"/>
              </a:spcBef>
            </a:pPr>
            <a:r>
              <a:rPr lang="en-US" sz="500">
                <a:solidFill>
                  <a:srgbClr val="9FB7D3"/>
                </a:solidFill>
              </a:rPr>
              <a:t>Characters for Embedded font:</a:t>
            </a:r>
            <a:br>
              <a:rPr lang="en-US" sz="500">
                <a:solidFill>
                  <a:srgbClr val="9FB7D3"/>
                </a:solidFill>
              </a:rPr>
            </a:br>
            <a:r>
              <a:rPr lang="en-US" sz="50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a:solidFill>
                <a:srgbClr val="9FB7D3"/>
              </a:solidFill>
              <a:latin typeface="Ericsson Capital TT" pitchFamily="2" charset="0"/>
            </a:endParaRPr>
          </a:p>
          <a:p>
            <a:pPr algn="l" eaLnBrk="1" hangingPunct="1">
              <a:spcBef>
                <a:spcPct val="50000"/>
              </a:spcBef>
            </a:pPr>
            <a:endParaRPr lang="en-US" sz="500" i="1">
              <a:solidFill>
                <a:srgbClr val="9FB7D3"/>
              </a:solidFill>
              <a:latin typeface="Ericsson Capital TT" pitchFamily="2" charset="0"/>
            </a:endParaRPr>
          </a:p>
          <a:p>
            <a:pPr algn="l" eaLnBrk="1" hangingPunct="1">
              <a:spcBef>
                <a:spcPct val="50000"/>
              </a:spcBef>
            </a:pPr>
            <a:r>
              <a:rPr lang="en-US" sz="500">
                <a:solidFill>
                  <a:srgbClr val="9FB7D3"/>
                </a:solidFill>
                <a:latin typeface="Ericsson Capital TT" pitchFamily="2" charset="0"/>
              </a:rPr>
              <a:t>ΆΈΉΊΌΎΏΐΑΒΓΕΖΗΘΙΚΛΜΝΞΟΠΡΣΤΥΦΧΨΪΫΆΈΉΊΰαβγδεζηθικλνξορςΣΤΥΦΧΨΩΪΫΌΎΏ</a:t>
            </a:r>
            <a:endParaRPr lang="en-US" sz="500" i="1">
              <a:solidFill>
                <a:srgbClr val="9FB7D3"/>
              </a:solidFill>
              <a:latin typeface="Ericsson Capital TT" pitchFamily="2" charset="0"/>
            </a:endParaRPr>
          </a:p>
          <a:p>
            <a:pPr algn="l" eaLnBrk="1" hangingPunct="1">
              <a:spcBef>
                <a:spcPct val="50000"/>
              </a:spcBef>
            </a:pPr>
            <a:r>
              <a:rPr lang="en-US" sz="50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gn="l" eaLnBrk="1" hangingPunct="1">
              <a:lnSpc>
                <a:spcPct val="80000"/>
              </a:lnSpc>
              <a:spcBef>
                <a:spcPct val="20000"/>
              </a:spcBef>
            </a:pPr>
            <a:endParaRPr lang="en-US" sz="500">
              <a:solidFill>
                <a:srgbClr val="9FB7D3"/>
              </a:solidFill>
              <a:latin typeface="Ericsson Capital TT" pitchFamily="2" charset="0"/>
            </a:endParaRPr>
          </a:p>
          <a:p>
            <a:pPr algn="r" eaLnBrk="1" hangingPunct="1"/>
            <a:endParaRPr lang="en-US" sz="500">
              <a:solidFill>
                <a:schemeClr val="bg1"/>
              </a:solidFill>
              <a:latin typeface="Ericsson Capital TT" pitchFamily="2" charset="0"/>
            </a:endParaRPr>
          </a:p>
          <a:p>
            <a:pPr algn="r" eaLnBrk="1" hangingPunct="1"/>
            <a:endParaRPr lang="en-US" sz="800">
              <a:solidFill>
                <a:schemeClr val="bg1"/>
              </a:solidFill>
              <a:latin typeface="Ericsson Capital TT" pitchFamily="2" charset="0"/>
            </a:endParaRPr>
          </a:p>
          <a:p>
            <a:pPr algn="r" eaLnBrk="1" hangingPunct="1"/>
            <a:endParaRPr lang="en-US" sz="800">
              <a:solidFill>
                <a:schemeClr val="bg1"/>
              </a:solidFill>
              <a:latin typeface="Ericsson Capital TT" pitchFamily="2" charset="0"/>
            </a:endParaRPr>
          </a:p>
          <a:p>
            <a:pPr algn="r" eaLnBrk="1" hangingPunct="1"/>
            <a:endParaRPr lang="en-US" sz="800">
              <a:solidFill>
                <a:schemeClr val="bg1"/>
              </a:solidFill>
              <a:latin typeface="Ericsson Capital TT" pitchFamily="2" charset="0"/>
            </a:endParaRPr>
          </a:p>
          <a:p>
            <a:pPr algn="r" eaLnBrk="1" hangingPunct="1"/>
            <a:endParaRPr lang="en-US" sz="800">
              <a:solidFill>
                <a:schemeClr val="bg1"/>
              </a:solidFill>
              <a:latin typeface="Ericsson Capital TT" pitchFamily="2" charset="0"/>
            </a:endParaRPr>
          </a:p>
          <a:p>
            <a:pPr algn="r" eaLnBrk="1" hangingPunct="1"/>
            <a:endParaRPr lang="en-US" sz="800">
              <a:solidFill>
                <a:schemeClr val="bg1"/>
              </a:solidFill>
              <a:latin typeface="Ericsson Capital TT" pitchFamily="2" charset="0"/>
            </a:endParaRPr>
          </a:p>
          <a:p>
            <a:pPr algn="r" eaLnBrk="1" hangingPunct="1"/>
            <a:endParaRPr lang="en-US" sz="1400">
              <a:solidFill>
                <a:schemeClr val="bg1"/>
              </a:solidFill>
            </a:endParaRPr>
          </a:p>
          <a:p>
            <a:pPr algn="r" eaLnBrk="1" hangingPunct="1"/>
            <a:r>
              <a:rPr lang="en-US" sz="1200">
                <a:solidFill>
                  <a:schemeClr val="bg1"/>
                </a:solidFill>
              </a:rPr>
              <a:t>Do not add objects or text in the footer area</a:t>
            </a:r>
          </a:p>
        </p:txBody>
      </p:sp>
      <p:pic>
        <p:nvPicPr>
          <p:cNvPr id="1027" name="Econ2011" descr="ECON_RGB"/>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315325" y="360363"/>
            <a:ext cx="4445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3" name="txtfooterCopy"/>
          <p:cNvSpPr txBox="1">
            <a:spLocks noChangeArrowheads="1"/>
          </p:cNvSpPr>
          <p:nvPr/>
        </p:nvSpPr>
        <p:spPr bwMode="auto">
          <a:xfrm>
            <a:off x="395288" y="6524625"/>
            <a:ext cx="7399338" cy="215900"/>
          </a:xfrm>
          <a:prstGeom prst="rect">
            <a:avLst/>
          </a:prstGeom>
          <a:noFill/>
          <a:ln w="12700" algn="ctr">
            <a:noFill/>
            <a:miter lim="800000"/>
            <a:headEnd/>
            <a:tailEnd/>
          </a:ln>
          <a:effectLst/>
        </p:spPr>
        <p:txBody>
          <a:bodyPr lIns="72000" rIns="72000"/>
          <a:lstStyle>
            <a:lvl1pPr algn="l">
              <a:spcBef>
                <a:spcPct val="50000"/>
              </a:spcBef>
              <a:defRPr sz="2000">
                <a:solidFill>
                  <a:schemeClr val="tx1"/>
                </a:solidFill>
                <a:latin typeface="Arial" charset="0"/>
              </a:defRPr>
            </a:lvl1pPr>
            <a:lvl2pPr marL="742950" indent="-285750" algn="l">
              <a:spcBef>
                <a:spcPct val="50000"/>
              </a:spcBef>
              <a:defRPr sz="2000">
                <a:solidFill>
                  <a:schemeClr val="tx1"/>
                </a:solidFill>
                <a:latin typeface="Arial" charset="0"/>
              </a:defRPr>
            </a:lvl2pPr>
            <a:lvl3pPr marL="1143000" indent="-228600" algn="l">
              <a:spcBef>
                <a:spcPct val="50000"/>
              </a:spcBef>
              <a:defRPr sz="2000">
                <a:solidFill>
                  <a:schemeClr val="tx1"/>
                </a:solidFill>
                <a:latin typeface="Arial" charset="0"/>
              </a:defRPr>
            </a:lvl3pPr>
            <a:lvl4pPr marL="1600200" indent="-228600" algn="l">
              <a:spcBef>
                <a:spcPct val="50000"/>
              </a:spcBef>
              <a:defRPr sz="2000">
                <a:solidFill>
                  <a:schemeClr val="tx1"/>
                </a:solidFill>
                <a:latin typeface="Arial" charset="0"/>
              </a:defRPr>
            </a:lvl4pPr>
            <a:lvl5pPr marL="2057400" indent="-228600" algn="l">
              <a:spcBef>
                <a:spcPct val="50000"/>
              </a:spcBef>
              <a:defRPr sz="2000">
                <a:solidFill>
                  <a:schemeClr val="tx1"/>
                </a:solidFill>
                <a:latin typeface="Arial" charset="0"/>
              </a:defRPr>
            </a:lvl5pPr>
            <a:lvl6pPr marL="2514600" indent="-228600" fontAlgn="base">
              <a:spcBef>
                <a:spcPct val="50000"/>
              </a:spcBef>
              <a:spcAft>
                <a:spcPct val="0"/>
              </a:spcAft>
              <a:defRPr sz="2000">
                <a:solidFill>
                  <a:schemeClr val="tx1"/>
                </a:solidFill>
                <a:latin typeface="Arial" charset="0"/>
              </a:defRPr>
            </a:lvl6pPr>
            <a:lvl7pPr marL="2971800" indent="-228600" fontAlgn="base">
              <a:spcBef>
                <a:spcPct val="50000"/>
              </a:spcBef>
              <a:spcAft>
                <a:spcPct val="0"/>
              </a:spcAft>
              <a:defRPr sz="2000">
                <a:solidFill>
                  <a:schemeClr val="tx1"/>
                </a:solidFill>
                <a:latin typeface="Arial" charset="0"/>
              </a:defRPr>
            </a:lvl7pPr>
            <a:lvl8pPr marL="3429000" indent="-228600" fontAlgn="base">
              <a:spcBef>
                <a:spcPct val="50000"/>
              </a:spcBef>
              <a:spcAft>
                <a:spcPct val="0"/>
              </a:spcAft>
              <a:defRPr sz="2000">
                <a:solidFill>
                  <a:schemeClr val="tx1"/>
                </a:solidFill>
                <a:latin typeface="Arial" charset="0"/>
              </a:defRPr>
            </a:lvl8pPr>
            <a:lvl9pPr marL="3886200" indent="-228600" fontAlgn="base">
              <a:spcBef>
                <a:spcPct val="50000"/>
              </a:spcBef>
              <a:spcAft>
                <a:spcPct val="0"/>
              </a:spcAft>
              <a:defRPr sz="2000">
                <a:solidFill>
                  <a:schemeClr val="tx1"/>
                </a:solidFill>
                <a:latin typeface="Arial" charset="0"/>
              </a:defRPr>
            </a:lvl9pPr>
          </a:lstStyle>
          <a:p>
            <a:pPr algn="l">
              <a:defRPr/>
            </a:pPr>
            <a:r>
              <a:rPr lang="en-US" sz="800" b="0" i="0" u="none" smtClean="0">
                <a:solidFill>
                  <a:srgbClr val="87888A"/>
                </a:solidFill>
              </a:rPr>
              <a:t>Overview of Netconf Protocol  |  Ericsson Internal  |  LMI-14:001480 Uen, Rev A  |  2014-05-29  |  Page </a:t>
            </a:r>
            <a:fld id="{26B009D3-716C-47CB-BF0A-6DD2B44E0466}" type="slidenum">
              <a:rPr lang="en-US" sz="800" b="0" i="0" u="none" smtClean="0">
                <a:solidFill>
                  <a:srgbClr val="87888A"/>
                </a:solidFill>
              </a:rPr>
              <a:t>‹#›</a:t>
            </a:fld>
            <a:endParaRPr lang="en-US" sz="800" b="0" i="0" u="none" smtClean="0">
              <a:solidFill>
                <a:srgbClr val="87888A"/>
              </a:solidFill>
            </a:endParaRPr>
          </a:p>
        </p:txBody>
      </p:sp>
      <p:sp>
        <p:nvSpPr>
          <p:cNvPr id="1029" name="Content_SM"/>
          <p:cNvSpPr>
            <a:spLocks noGrp="1" noChangeArrowheads="1"/>
          </p:cNvSpPr>
          <p:nvPr>
            <p:ph type="body" idx="1"/>
          </p:nvPr>
        </p:nvSpPr>
        <p:spPr bwMode="auto">
          <a:xfrm>
            <a:off x="396875" y="1800225"/>
            <a:ext cx="8351838"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smtClean="0"/>
              <a:t>Click to add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Title_SM"/>
          <p:cNvSpPr>
            <a:spLocks noGrp="1" noChangeArrowheads="1"/>
          </p:cNvSpPr>
          <p:nvPr>
            <p:ph type="title"/>
          </p:nvPr>
        </p:nvSpPr>
        <p:spPr bwMode="auto">
          <a:xfrm>
            <a:off x="393700" y="239713"/>
            <a:ext cx="7494588"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smtClean="0"/>
              <a:t>Click to Add Header</a:t>
            </a:r>
          </a:p>
        </p:txBody>
      </p:sp>
    </p:spTree>
  </p:cSld>
  <p:clrMap bg1="lt1" tx1="dk1" bg2="lt2" tx2="dk2" accent1="accent1" accent2="accent2" accent3="accent3" accent4="accent4" accent5="accent5" accent6="accent6" hlink="hlink" folHlink="folHlink"/>
  <p:sldLayoutIdLst>
    <p:sldLayoutId id="2147483716"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Lst>
  <p:timing>
    <p:tnLst>
      <p:par>
        <p:cTn id="1" dur="indefinite" restart="never" nodeType="tmRoot"/>
      </p:par>
    </p:tnLst>
  </p:timing>
  <p:hf sldNum="0" hdr="0" ftr="0" dt="0"/>
  <p:txStyles>
    <p:titleStyle>
      <a:lvl1pPr algn="l" rtl="0" eaLnBrk="0" fontAlgn="base" hangingPunct="0">
        <a:lnSpc>
          <a:spcPct val="75000"/>
        </a:lnSpc>
        <a:spcBef>
          <a:spcPct val="0"/>
        </a:spcBef>
        <a:spcAft>
          <a:spcPct val="0"/>
        </a:spcAft>
        <a:defRPr sz="4400">
          <a:solidFill>
            <a:schemeClr val="tx1"/>
          </a:solidFill>
          <a:latin typeface="Arial" charset="0"/>
          <a:ea typeface="+mj-ea"/>
          <a:cs typeface="+mj-cs"/>
        </a:defRPr>
      </a:lvl1pPr>
      <a:lvl2pPr algn="l" rtl="0" eaLnBrk="0" fontAlgn="base" hangingPunct="0">
        <a:lnSpc>
          <a:spcPct val="75000"/>
        </a:lnSpc>
        <a:spcBef>
          <a:spcPct val="0"/>
        </a:spcBef>
        <a:spcAft>
          <a:spcPct val="0"/>
        </a:spcAft>
        <a:defRPr sz="4400">
          <a:solidFill>
            <a:schemeClr val="tx1"/>
          </a:solidFill>
          <a:latin typeface="Arial" charset="0"/>
        </a:defRPr>
      </a:lvl2pPr>
      <a:lvl3pPr algn="l" rtl="0" eaLnBrk="0" fontAlgn="base" hangingPunct="0">
        <a:lnSpc>
          <a:spcPct val="75000"/>
        </a:lnSpc>
        <a:spcBef>
          <a:spcPct val="0"/>
        </a:spcBef>
        <a:spcAft>
          <a:spcPct val="0"/>
        </a:spcAft>
        <a:defRPr sz="4400">
          <a:solidFill>
            <a:schemeClr val="tx1"/>
          </a:solidFill>
          <a:latin typeface="Arial" charset="0"/>
        </a:defRPr>
      </a:lvl3pPr>
      <a:lvl4pPr algn="l" rtl="0" eaLnBrk="0" fontAlgn="base" hangingPunct="0">
        <a:lnSpc>
          <a:spcPct val="75000"/>
        </a:lnSpc>
        <a:spcBef>
          <a:spcPct val="0"/>
        </a:spcBef>
        <a:spcAft>
          <a:spcPct val="0"/>
        </a:spcAft>
        <a:defRPr sz="4400">
          <a:solidFill>
            <a:schemeClr val="tx1"/>
          </a:solidFill>
          <a:latin typeface="Arial" charset="0"/>
        </a:defRPr>
      </a:lvl4pPr>
      <a:lvl5pPr algn="l" rtl="0" eaLnBrk="0" fontAlgn="base" hangingPunct="0">
        <a:lnSpc>
          <a:spcPct val="75000"/>
        </a:lnSpc>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0" fontAlgn="base" hangingPunct="0">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rfc-editor.org/search/rfc_search_detail.php?rfc=4741&amp;pubstatus%5b%5d=Any&amp;pub_date_type=any" TargetMode="External"/><Relationship Id="rId2" Type="http://schemas.openxmlformats.org/officeDocument/2006/relationships/notesSlide" Target="../notesSlides/notesSlide41.xml"/><Relationship Id="rId1" Type="http://schemas.openxmlformats.org/officeDocument/2006/relationships/slideLayout" Target="../slideLayouts/slideLayout18.xml"/><Relationship Id="rId6" Type="http://schemas.openxmlformats.org/officeDocument/2006/relationships/hyperlink" Target="http://erilink.ericsson.se/eridoc/erl/objectId/09004cff877a8b19?docno=4/15519-CXC1320854Uen&amp;action=current&amp;format=msw8" TargetMode="External"/><Relationship Id="rId5" Type="http://schemas.openxmlformats.org/officeDocument/2006/relationships/hyperlink" Target="http://erilink.ericsson.se/eridoc/erl/objectId/09004cff86e5895e?docno=1/22401-FCP1051092Uen&amp;action=current&amp;format=ppt8" TargetMode="External"/><Relationship Id="rId4" Type="http://schemas.openxmlformats.org/officeDocument/2006/relationships/hyperlink" Target="http://calstore.internal.ericsson.com/alex?"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ctrTitle"/>
          </p:nvPr>
        </p:nvSpPr>
        <p:spPr/>
        <p:txBody>
          <a:bodyPr/>
          <a:lstStyle/>
          <a:p>
            <a:pPr eaLnBrk="1" hangingPunct="1"/>
            <a:r>
              <a:rPr lang="en-US" dirty="0" smtClean="0"/>
              <a:t>Overview of NETCONF protocol</a:t>
            </a:r>
            <a:endParaRPr lang="en-US" dirty="0"/>
          </a:p>
        </p:txBody>
      </p:sp>
      <p:sp>
        <p:nvSpPr>
          <p:cNvPr id="3075" name="Rectangle 7"/>
          <p:cNvSpPr>
            <a:spLocks noGrp="1" noChangeArrowheads="1"/>
          </p:cNvSpPr>
          <p:nvPr>
            <p:ph type="subTitle" idx="1"/>
          </p:nvPr>
        </p:nvSpPr>
        <p:spPr/>
        <p:txBody>
          <a:bodyPr/>
          <a:lstStyle/>
          <a:p>
            <a:pPr eaLnBrk="1" hangingPunct="1"/>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Messages Layer - RPCs</a:t>
            </a:r>
          </a:p>
        </p:txBody>
      </p:sp>
      <p:sp>
        <p:nvSpPr>
          <p:cNvPr id="11267" name="Rectangle 3"/>
          <p:cNvSpPr>
            <a:spLocks noGrp="1" noChangeArrowheads="1"/>
          </p:cNvSpPr>
          <p:nvPr>
            <p:ph type="body" idx="1"/>
          </p:nvPr>
        </p:nvSpPr>
        <p:spPr>
          <a:xfrm>
            <a:off x="396875" y="1800225"/>
            <a:ext cx="8351838" cy="4518688"/>
          </a:xfrm>
        </p:spPr>
        <p:txBody>
          <a:bodyPr/>
          <a:lstStyle/>
          <a:p>
            <a:pPr eaLnBrk="1" hangingPunct="1"/>
            <a:r>
              <a:rPr lang="en-IE" dirty="0" smtClean="0"/>
              <a:t>NETCONF RPC communication consists of a sequence of &lt;rpc&gt; and &lt;rpc-reply&gt; elements encoded in XML.  </a:t>
            </a:r>
          </a:p>
          <a:p>
            <a:pPr lvl="1" eaLnBrk="1" hangingPunct="1"/>
            <a:r>
              <a:rPr lang="en-IE" dirty="0" smtClean="0"/>
              <a:t>The client sends a request by means of an &lt;rpc&gt; element.  </a:t>
            </a:r>
          </a:p>
          <a:p>
            <a:pPr lvl="1" eaLnBrk="1" hangingPunct="1"/>
            <a:r>
              <a:rPr lang="en-IE" dirty="0" smtClean="0"/>
              <a:t>The server responds with an &lt;rpc-reply&gt; element indicating success or failure.</a:t>
            </a:r>
          </a:p>
          <a:p>
            <a:pPr eaLnBrk="1" hangingPunct="1"/>
            <a:r>
              <a:rPr lang="en-GB" dirty="0" smtClean="0"/>
              <a:t>The &lt;rpc&gt; element must include a “message-id” attribute.</a:t>
            </a:r>
          </a:p>
          <a:p>
            <a:pPr lvl="1" eaLnBrk="1" hangingPunct="1"/>
            <a:r>
              <a:rPr lang="en-GB" dirty="0" smtClean="0"/>
              <a:t>A string which contains an integer value. </a:t>
            </a:r>
          </a:p>
          <a:p>
            <a:pPr lvl="1" eaLnBrk="1" hangingPunct="1"/>
            <a:r>
              <a:rPr lang="en-GB" dirty="0" smtClean="0"/>
              <a:t>Incremented each time a new &lt;rpc&gt; element is sent by the client. </a:t>
            </a:r>
          </a:p>
          <a:p>
            <a:pPr lvl="1" eaLnBrk="1" hangingPunct="1"/>
            <a:r>
              <a:rPr lang="en-GB" dirty="0" smtClean="0"/>
              <a:t>Returned unaltered in the &lt;rpc-reply&gt; element </a:t>
            </a:r>
          </a:p>
          <a:p>
            <a:pPr lvl="1" eaLnBrk="1" hangingPunct="1"/>
            <a:r>
              <a:rPr lang="en-GB" dirty="0" smtClean="0"/>
              <a:t>Purpose is to link the reply with the associated &lt;rpc&gt; request</a:t>
            </a:r>
            <a:r>
              <a:rPr lang="en-US" dirty="0" smtClean="0"/>
              <a:t> </a:t>
            </a:r>
          </a:p>
          <a:p>
            <a:pPr eaLnBrk="1" hangingPunct="1"/>
            <a:r>
              <a:rPr lang="en-US" dirty="0" smtClean="0"/>
              <a:t>An </a:t>
            </a:r>
            <a:r>
              <a:rPr lang="en-IE" dirty="0" smtClean="0"/>
              <a:t>&lt;rpc-reply&gt; may include an &lt;ok&gt;, &lt;rpc-error&gt; or &lt;data&gt; response</a:t>
            </a:r>
            <a:endParaRPr lang="en-US" dirty="0" smtClean="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Operations Layer</a:t>
            </a:r>
          </a:p>
        </p:txBody>
      </p:sp>
      <p:sp>
        <p:nvSpPr>
          <p:cNvPr id="12291" name="Rectangle 3"/>
          <p:cNvSpPr>
            <a:spLocks noGrp="1" noChangeArrowheads="1"/>
          </p:cNvSpPr>
          <p:nvPr>
            <p:ph type="body" idx="1"/>
          </p:nvPr>
        </p:nvSpPr>
        <p:spPr>
          <a:xfrm>
            <a:off x="396875" y="1749425"/>
            <a:ext cx="8351838" cy="4892675"/>
          </a:xfrm>
        </p:spPr>
        <p:txBody>
          <a:bodyPr/>
          <a:lstStyle/>
          <a:p>
            <a:pPr eaLnBrk="1" hangingPunct="1">
              <a:lnSpc>
                <a:spcPct val="90000"/>
              </a:lnSpc>
            </a:pPr>
            <a:r>
              <a:rPr lang="en-IE" dirty="0" smtClean="0"/>
              <a:t>These are the typical operations that a management system wants to perform to read data </a:t>
            </a:r>
            <a:r>
              <a:rPr lang="en-IE" i="1" dirty="0" smtClean="0"/>
              <a:t>&lt;get&gt; or &lt;get-config&gt;</a:t>
            </a:r>
            <a:r>
              <a:rPr lang="en-IE" dirty="0" smtClean="0"/>
              <a:t>, write data </a:t>
            </a:r>
            <a:r>
              <a:rPr lang="en-IE" i="1" dirty="0" smtClean="0"/>
              <a:t>&lt;edit-config&gt;</a:t>
            </a:r>
            <a:r>
              <a:rPr lang="en-IE" dirty="0" smtClean="0"/>
              <a:t>,</a:t>
            </a:r>
            <a:r>
              <a:rPr lang="en-IE" i="1" dirty="0" smtClean="0"/>
              <a:t> </a:t>
            </a:r>
            <a:r>
              <a:rPr lang="en-IE" dirty="0" smtClean="0"/>
              <a:t>subscribe to notifications </a:t>
            </a:r>
            <a:r>
              <a:rPr lang="en-IE" i="1" dirty="0" smtClean="0"/>
              <a:t>&lt;create-subscription&gt; </a:t>
            </a:r>
            <a:r>
              <a:rPr lang="en-IE" dirty="0" smtClean="0"/>
              <a:t>etc.</a:t>
            </a:r>
          </a:p>
          <a:p>
            <a:pPr eaLnBrk="1" hangingPunct="1">
              <a:lnSpc>
                <a:spcPct val="90000"/>
              </a:lnSpc>
            </a:pPr>
            <a:r>
              <a:rPr lang="en-IE" dirty="0" smtClean="0"/>
              <a:t>A device indicates its level of Netconf support by means of capabilities</a:t>
            </a:r>
          </a:p>
          <a:p>
            <a:pPr lvl="1" eaLnBrk="1" hangingPunct="1">
              <a:lnSpc>
                <a:spcPct val="90000"/>
              </a:lnSpc>
            </a:pPr>
            <a:r>
              <a:rPr lang="en-IE" dirty="0" smtClean="0"/>
              <a:t>Base capability is the minimum level of support for Netconf!!</a:t>
            </a:r>
          </a:p>
          <a:p>
            <a:pPr lvl="2" eaLnBrk="1" hangingPunct="1">
              <a:lnSpc>
                <a:spcPct val="90000"/>
              </a:lnSpc>
            </a:pPr>
            <a:r>
              <a:rPr lang="en-IE" dirty="0" smtClean="0"/>
              <a:t>COM + SGSN-MME do not fully support the base capability.</a:t>
            </a:r>
          </a:p>
          <a:p>
            <a:pPr lvl="1" eaLnBrk="1" hangingPunct="1">
              <a:lnSpc>
                <a:spcPct val="90000"/>
              </a:lnSpc>
            </a:pPr>
            <a:r>
              <a:rPr lang="en-IE" dirty="0" smtClean="0"/>
              <a:t>Optional capabilities are defined in the IETF standards</a:t>
            </a:r>
          </a:p>
          <a:p>
            <a:pPr lvl="1" eaLnBrk="1" hangingPunct="1">
              <a:lnSpc>
                <a:spcPct val="90000"/>
              </a:lnSpc>
            </a:pPr>
            <a:r>
              <a:rPr lang="en-IE" dirty="0" smtClean="0"/>
              <a:t>Additional proprietary capabilities may be defined</a:t>
            </a:r>
          </a:p>
          <a:p>
            <a:pPr eaLnBrk="1" hangingPunct="1">
              <a:lnSpc>
                <a:spcPct val="90000"/>
              </a:lnSpc>
            </a:pPr>
            <a:r>
              <a:rPr lang="en-IE" dirty="0" smtClean="0"/>
              <a:t>A capability may introduce</a:t>
            </a:r>
          </a:p>
          <a:p>
            <a:pPr lvl="1" eaLnBrk="1" hangingPunct="1">
              <a:lnSpc>
                <a:spcPct val="90000"/>
              </a:lnSpc>
            </a:pPr>
            <a:r>
              <a:rPr lang="en-IE" dirty="0" smtClean="0"/>
              <a:t>Additional operations and behaviour, updates to base operations</a:t>
            </a:r>
          </a:p>
          <a:p>
            <a:pPr lvl="1" eaLnBrk="1" hangingPunct="1">
              <a:lnSpc>
                <a:spcPct val="90000"/>
              </a:lnSpc>
            </a:pPr>
            <a:r>
              <a:rPr lang="en-IE" dirty="0" smtClean="0"/>
              <a:t>Additional notifications</a:t>
            </a:r>
          </a:p>
          <a:p>
            <a:pPr lvl="1" eaLnBrk="1" hangingPunct="1">
              <a:lnSpc>
                <a:spcPct val="90000"/>
              </a:lnSpc>
            </a:pPr>
            <a:r>
              <a:rPr lang="en-IE" dirty="0"/>
              <a:t>A</a:t>
            </a:r>
            <a:r>
              <a:rPr lang="en-IE" dirty="0" smtClean="0"/>
              <a:t>dditional configuration data stores …</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93700" y="239713"/>
            <a:ext cx="7494588" cy="1085850"/>
          </a:xfrm>
        </p:spPr>
        <p:txBody>
          <a:bodyPr/>
          <a:lstStyle/>
          <a:p>
            <a:pPr eaLnBrk="1" hangingPunct="1"/>
            <a:r>
              <a:rPr lang="en-US" smtClean="0"/>
              <a:t>Messages + Operations example</a:t>
            </a:r>
          </a:p>
        </p:txBody>
      </p:sp>
      <p:sp>
        <p:nvSpPr>
          <p:cNvPr id="11267" name="Rectangle 4"/>
          <p:cNvSpPr>
            <a:spLocks noChangeArrowheads="1"/>
          </p:cNvSpPr>
          <p:nvPr/>
        </p:nvSpPr>
        <p:spPr bwMode="auto">
          <a:xfrm>
            <a:off x="0" y="2468563"/>
            <a:ext cx="9144000" cy="0"/>
          </a:xfrm>
          <a:prstGeom prst="rect">
            <a:avLst/>
          </a:prstGeom>
          <a:solidFill>
            <a:srgbClr val="C0C0C0"/>
          </a:solidFill>
          <a:ln>
            <a:noFill/>
          </a:ln>
          <a:effectLst/>
          <a:extLs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4045" name="Group 13"/>
          <p:cNvGraphicFramePr>
            <a:graphicFrameLocks noGrp="1"/>
          </p:cNvGraphicFramePr>
          <p:nvPr>
            <p:extLst>
              <p:ext uri="{D42A27DB-BD31-4B8C-83A1-F6EECF244321}">
                <p14:modId xmlns:p14="http://schemas.microsoft.com/office/powerpoint/2010/main" val="2229680559"/>
              </p:ext>
            </p:extLst>
          </p:nvPr>
        </p:nvGraphicFramePr>
        <p:xfrm>
          <a:off x="393700" y="1838325"/>
          <a:ext cx="8305800" cy="3622675"/>
        </p:xfrm>
        <a:graphic>
          <a:graphicData uri="http://schemas.openxmlformats.org/drawingml/2006/table">
            <a:tbl>
              <a:tblPr/>
              <a:tblGrid>
                <a:gridCol w="8305800"/>
              </a:tblGrid>
              <a:tr h="3622675">
                <a:tc>
                  <a:txBody>
                    <a:bodyPr/>
                    <a:lstStyle/>
                    <a:p>
                      <a:pPr marL="176213" marR="0" lvl="0" indent="-1588" algn="just" defTabSz="914400" rtl="0" eaLnBrk="1" fontAlgn="base" latinLnBrk="0" hangingPunct="1">
                        <a:lnSpc>
                          <a:spcPct val="100000"/>
                        </a:lnSpc>
                        <a:spcBef>
                          <a:spcPct val="50000"/>
                        </a:spcBef>
                        <a:spcAft>
                          <a:spcPct val="0"/>
                        </a:spcAft>
                        <a:buClrTx/>
                        <a:buSzTx/>
                        <a:buFontTx/>
                        <a:buNone/>
                        <a:tabLst/>
                      </a:pPr>
                      <a:r>
                        <a:rPr kumimoji="0" lang="en-IE" sz="1600" b="0" i="0" u="none" strike="noStrike" cap="none" normalizeH="0" baseline="0" dirty="0" smtClean="0">
                          <a:ln>
                            <a:noFill/>
                          </a:ln>
                          <a:solidFill>
                            <a:schemeClr val="tx1"/>
                          </a:solidFill>
                          <a:effectLst/>
                          <a:latin typeface="Arial" charset="0"/>
                          <a:cs typeface="Times New Roman" pitchFamily="18" charset="0"/>
                        </a:rPr>
                        <a:t>&lt;rpc message-id=”567” xmlns=” urn:ietf:params:xml:ns:NETCONF:base:1.0”&gt;</a:t>
                      </a:r>
                      <a:endParaRPr kumimoji="0" lang="en-US" sz="1600" b="0" i="0" u="none" strike="noStrike" cap="none" normalizeH="0" baseline="0" dirty="0" smtClean="0">
                        <a:ln>
                          <a:noFill/>
                        </a:ln>
                        <a:solidFill>
                          <a:schemeClr val="tx1"/>
                        </a:solidFill>
                        <a:effectLst/>
                        <a:latin typeface="Arial" charset="0"/>
                        <a:cs typeface="Times New Roman" pitchFamily="18" charset="0"/>
                      </a:endParaRPr>
                    </a:p>
                    <a:p>
                      <a:pPr marL="176213" marR="0" lvl="0" indent="-1588" algn="just" defTabSz="914400" rtl="0" eaLnBrk="0" fontAlgn="base" latinLnBrk="0" hangingPunct="0">
                        <a:lnSpc>
                          <a:spcPct val="100000"/>
                        </a:lnSpc>
                        <a:spcBef>
                          <a:spcPct val="0"/>
                        </a:spcBef>
                        <a:spcAft>
                          <a:spcPct val="0"/>
                        </a:spcAft>
                        <a:buClrTx/>
                        <a:buSzTx/>
                        <a:buFontTx/>
                        <a:buNone/>
                        <a:tabLst/>
                      </a:pPr>
                      <a:r>
                        <a:rPr kumimoji="0" lang="en-IE" sz="1600" b="0" i="0" u="none" strike="noStrike" cap="none" normalizeH="0" baseline="0" dirty="0" smtClean="0">
                          <a:ln>
                            <a:noFill/>
                          </a:ln>
                          <a:solidFill>
                            <a:schemeClr val="tx1"/>
                          </a:solidFill>
                          <a:effectLst/>
                          <a:latin typeface="Arial" charset="0"/>
                          <a:cs typeface="Times New Roman" pitchFamily="18" charset="0"/>
                        </a:rPr>
                        <a:t>   &lt;get-config&gt;</a:t>
                      </a:r>
                      <a:endParaRPr kumimoji="0" lang="en-US" sz="1600" b="0" i="0" u="none" strike="noStrike" cap="none" normalizeH="0" baseline="0" dirty="0" smtClean="0">
                        <a:ln>
                          <a:noFill/>
                        </a:ln>
                        <a:solidFill>
                          <a:schemeClr val="tx1"/>
                        </a:solidFill>
                        <a:effectLst/>
                        <a:latin typeface="Arial" charset="0"/>
                        <a:cs typeface="Times New Roman" pitchFamily="18" charset="0"/>
                      </a:endParaRPr>
                    </a:p>
                    <a:p>
                      <a:pPr marL="176213" marR="0" lvl="0" indent="-1588" algn="just" defTabSz="914400" rtl="0" eaLnBrk="0" fontAlgn="base" latinLnBrk="0" hangingPunct="0">
                        <a:lnSpc>
                          <a:spcPct val="100000"/>
                        </a:lnSpc>
                        <a:spcBef>
                          <a:spcPct val="0"/>
                        </a:spcBef>
                        <a:spcAft>
                          <a:spcPct val="0"/>
                        </a:spcAft>
                        <a:buClrTx/>
                        <a:buSzTx/>
                        <a:buFontTx/>
                        <a:buNone/>
                        <a:tabLst/>
                      </a:pPr>
                      <a:r>
                        <a:rPr kumimoji="0" lang="en-IE" sz="1600" b="0" i="0" u="none" strike="noStrike" cap="none" normalizeH="0" baseline="0" dirty="0" smtClean="0">
                          <a:ln>
                            <a:noFill/>
                          </a:ln>
                          <a:solidFill>
                            <a:schemeClr val="tx1"/>
                          </a:solidFill>
                          <a:effectLst/>
                          <a:latin typeface="Arial" charset="0"/>
                          <a:cs typeface="Times New Roman" pitchFamily="18" charset="0"/>
                        </a:rPr>
                        <a:t>      &lt;source&gt;</a:t>
                      </a:r>
                      <a:endParaRPr kumimoji="0" lang="en-US" sz="1600" b="0" i="0" u="none" strike="noStrike" cap="none" normalizeH="0" baseline="0" dirty="0" smtClean="0">
                        <a:ln>
                          <a:noFill/>
                        </a:ln>
                        <a:solidFill>
                          <a:schemeClr val="tx1"/>
                        </a:solidFill>
                        <a:effectLst/>
                        <a:latin typeface="Arial" charset="0"/>
                        <a:cs typeface="Times New Roman" pitchFamily="18" charset="0"/>
                      </a:endParaRPr>
                    </a:p>
                    <a:p>
                      <a:pPr marL="176213" marR="0" lvl="0" indent="-1588" algn="just" defTabSz="914400" rtl="0" eaLnBrk="0" fontAlgn="base" latinLnBrk="0" hangingPunct="0">
                        <a:lnSpc>
                          <a:spcPct val="100000"/>
                        </a:lnSpc>
                        <a:spcBef>
                          <a:spcPct val="0"/>
                        </a:spcBef>
                        <a:spcAft>
                          <a:spcPct val="0"/>
                        </a:spcAft>
                        <a:buClrTx/>
                        <a:buSzTx/>
                        <a:buFontTx/>
                        <a:buNone/>
                        <a:tabLst/>
                      </a:pPr>
                      <a:r>
                        <a:rPr kumimoji="0" lang="en-IE" sz="1600" b="0" i="0" u="none" strike="noStrike" cap="none" normalizeH="0" baseline="0" dirty="0" smtClean="0">
                          <a:ln>
                            <a:noFill/>
                          </a:ln>
                          <a:solidFill>
                            <a:schemeClr val="tx1"/>
                          </a:solidFill>
                          <a:effectLst/>
                          <a:latin typeface="Arial" charset="0"/>
                          <a:cs typeface="Times New Roman" pitchFamily="18" charset="0"/>
                        </a:rPr>
                        <a:t>         &lt;running/&gt;</a:t>
                      </a:r>
                      <a:endParaRPr kumimoji="0" lang="en-US" sz="1600" b="0" i="0" u="none" strike="noStrike" cap="none" normalizeH="0" baseline="0" dirty="0" smtClean="0">
                        <a:ln>
                          <a:noFill/>
                        </a:ln>
                        <a:solidFill>
                          <a:schemeClr val="tx1"/>
                        </a:solidFill>
                        <a:effectLst/>
                        <a:latin typeface="Arial" charset="0"/>
                        <a:cs typeface="Times New Roman" pitchFamily="18" charset="0"/>
                      </a:endParaRPr>
                    </a:p>
                    <a:p>
                      <a:pPr marL="176213" marR="0" lvl="0" indent="-1588" algn="just" defTabSz="914400" rtl="0" eaLnBrk="0" fontAlgn="base" latinLnBrk="0" hangingPunct="0">
                        <a:lnSpc>
                          <a:spcPct val="100000"/>
                        </a:lnSpc>
                        <a:spcBef>
                          <a:spcPct val="0"/>
                        </a:spcBef>
                        <a:spcAft>
                          <a:spcPct val="0"/>
                        </a:spcAft>
                        <a:buClrTx/>
                        <a:buSzTx/>
                        <a:buFontTx/>
                        <a:buNone/>
                        <a:tabLst/>
                      </a:pPr>
                      <a:r>
                        <a:rPr kumimoji="0" lang="en-IE" sz="1600" b="0" i="0" u="none" strike="noStrike" cap="none" normalizeH="0" baseline="0" dirty="0" smtClean="0">
                          <a:ln>
                            <a:noFill/>
                          </a:ln>
                          <a:solidFill>
                            <a:schemeClr val="tx1"/>
                          </a:solidFill>
                          <a:effectLst/>
                          <a:latin typeface="Arial" charset="0"/>
                          <a:cs typeface="Times New Roman" pitchFamily="18" charset="0"/>
                        </a:rPr>
                        <a:t>      &lt;/source&gt;</a:t>
                      </a:r>
                      <a:endParaRPr kumimoji="0" lang="en-US" sz="1600" b="0" i="0" u="none" strike="noStrike" cap="none" normalizeH="0" baseline="0" dirty="0" smtClean="0">
                        <a:ln>
                          <a:noFill/>
                        </a:ln>
                        <a:solidFill>
                          <a:schemeClr val="tx1"/>
                        </a:solidFill>
                        <a:effectLst/>
                        <a:latin typeface="Arial" charset="0"/>
                        <a:cs typeface="Times New Roman" pitchFamily="18" charset="0"/>
                      </a:endParaRPr>
                    </a:p>
                    <a:p>
                      <a:pPr marL="176213" marR="0" lvl="0" indent="-1588" algn="just" defTabSz="914400" rtl="0" eaLnBrk="0" fontAlgn="base" latinLnBrk="0" hangingPunct="0">
                        <a:lnSpc>
                          <a:spcPct val="100000"/>
                        </a:lnSpc>
                        <a:spcBef>
                          <a:spcPct val="0"/>
                        </a:spcBef>
                        <a:spcAft>
                          <a:spcPct val="0"/>
                        </a:spcAft>
                        <a:buClrTx/>
                        <a:buSzTx/>
                        <a:buFontTx/>
                        <a:buNone/>
                        <a:tabLst/>
                      </a:pPr>
                      <a:r>
                        <a:rPr kumimoji="0" lang="en-IE" sz="1600" b="0" i="0" u="none" strike="noStrike" cap="none" normalizeH="0" baseline="0" dirty="0" smtClean="0">
                          <a:ln>
                            <a:noFill/>
                          </a:ln>
                          <a:solidFill>
                            <a:schemeClr val="tx1"/>
                          </a:solidFill>
                          <a:effectLst/>
                          <a:latin typeface="Arial" charset="0"/>
                          <a:cs typeface="Times New Roman" pitchFamily="18" charset="0"/>
                        </a:rPr>
                        <a:t>   &lt;/get-config&gt;</a:t>
                      </a:r>
                      <a:endParaRPr kumimoji="0" lang="en-US" sz="1600" b="0" i="0" u="none" strike="noStrike" cap="none" normalizeH="0" baseline="0" dirty="0" smtClean="0">
                        <a:ln>
                          <a:noFill/>
                        </a:ln>
                        <a:solidFill>
                          <a:schemeClr val="tx1"/>
                        </a:solidFill>
                        <a:effectLst/>
                        <a:latin typeface="Arial" charset="0"/>
                        <a:cs typeface="Times New Roman" pitchFamily="18" charset="0"/>
                      </a:endParaRPr>
                    </a:p>
                    <a:p>
                      <a:pPr marL="176213" marR="0" lvl="0" indent="-1588" algn="just" defTabSz="914400" rtl="0" eaLnBrk="0" fontAlgn="base" latinLnBrk="0" hangingPunct="0">
                        <a:lnSpc>
                          <a:spcPct val="100000"/>
                        </a:lnSpc>
                        <a:spcBef>
                          <a:spcPct val="0"/>
                        </a:spcBef>
                        <a:spcAft>
                          <a:spcPct val="0"/>
                        </a:spcAft>
                        <a:buClrTx/>
                        <a:buSzTx/>
                        <a:buFontTx/>
                        <a:buNone/>
                        <a:tabLst/>
                      </a:pPr>
                      <a:r>
                        <a:rPr kumimoji="0" lang="en-IE" sz="1600" b="0" i="0" u="none" strike="noStrike" cap="none" normalizeH="0" baseline="0" dirty="0" smtClean="0">
                          <a:ln>
                            <a:noFill/>
                          </a:ln>
                          <a:solidFill>
                            <a:schemeClr val="tx1"/>
                          </a:solidFill>
                          <a:effectLst/>
                          <a:latin typeface="Arial" charset="0"/>
                          <a:cs typeface="Times New Roman" pitchFamily="18" charset="0"/>
                        </a:rPr>
                        <a:t>&lt;/rpc&gt;</a:t>
                      </a:r>
                    </a:p>
                    <a:p>
                      <a:pPr marL="176213" marR="0" lvl="0" indent="-1588"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cs typeface="Times New Roman" pitchFamily="18" charset="0"/>
                      </a:endParaRPr>
                    </a:p>
                    <a:p>
                      <a:pPr marL="176213" marR="0" lvl="0" indent="-1588" algn="just" defTabSz="914400" rtl="0" eaLnBrk="0" fontAlgn="base" latinLnBrk="0" hangingPunct="0">
                        <a:lnSpc>
                          <a:spcPct val="100000"/>
                        </a:lnSpc>
                        <a:spcBef>
                          <a:spcPct val="0"/>
                        </a:spcBef>
                        <a:spcAft>
                          <a:spcPct val="0"/>
                        </a:spcAft>
                        <a:buClrTx/>
                        <a:buSzTx/>
                        <a:buFontTx/>
                        <a:buNone/>
                        <a:tabLst/>
                      </a:pPr>
                      <a:r>
                        <a:rPr kumimoji="0" lang="en-IE" sz="1600" b="0" i="0" u="none" strike="noStrike" cap="none" normalizeH="0" baseline="0" dirty="0" smtClean="0">
                          <a:ln>
                            <a:noFill/>
                          </a:ln>
                          <a:solidFill>
                            <a:schemeClr val="tx1"/>
                          </a:solidFill>
                          <a:effectLst/>
                          <a:latin typeface="Arial" charset="0"/>
                          <a:cs typeface="Times New Roman" pitchFamily="18" charset="0"/>
                        </a:rPr>
                        <a:t>&lt;rpc-reply message-id=”567” xmlns=” urn:ietf:params:xml:ns:NETCONF:base:1.0”&gt;</a:t>
                      </a:r>
                      <a:endParaRPr kumimoji="0" lang="en-US" sz="1600" b="0" i="0" u="none" strike="noStrike" cap="none" normalizeH="0" baseline="0" dirty="0" smtClean="0">
                        <a:ln>
                          <a:noFill/>
                        </a:ln>
                        <a:solidFill>
                          <a:schemeClr val="tx1"/>
                        </a:solidFill>
                        <a:effectLst/>
                        <a:latin typeface="Arial" charset="0"/>
                        <a:cs typeface="Times New Roman" pitchFamily="18" charset="0"/>
                      </a:endParaRPr>
                    </a:p>
                    <a:p>
                      <a:pPr marL="176213" marR="0" lvl="0" indent="-1588" algn="just" defTabSz="914400" rtl="0" eaLnBrk="0" fontAlgn="base" latinLnBrk="0" hangingPunct="0">
                        <a:lnSpc>
                          <a:spcPct val="100000"/>
                        </a:lnSpc>
                        <a:spcBef>
                          <a:spcPct val="0"/>
                        </a:spcBef>
                        <a:spcAft>
                          <a:spcPct val="0"/>
                        </a:spcAft>
                        <a:buClrTx/>
                        <a:buSzTx/>
                        <a:buFontTx/>
                        <a:buNone/>
                        <a:tabLst/>
                      </a:pPr>
                      <a:r>
                        <a:rPr kumimoji="0" lang="en-IE" sz="1600" b="0" i="0" u="none" strike="noStrike" cap="none" normalizeH="0" baseline="0" dirty="0" smtClean="0">
                          <a:ln>
                            <a:noFill/>
                          </a:ln>
                          <a:solidFill>
                            <a:schemeClr val="tx1"/>
                          </a:solidFill>
                          <a:effectLst/>
                          <a:latin typeface="Arial" charset="0"/>
                          <a:cs typeface="Times New Roman" pitchFamily="18" charset="0"/>
                        </a:rPr>
                        <a:t>   &lt;data&gt;</a:t>
                      </a:r>
                      <a:endParaRPr kumimoji="0" lang="en-US" sz="1600" b="0" i="0" u="none" strike="noStrike" cap="none" normalizeH="0" baseline="0" dirty="0" smtClean="0">
                        <a:ln>
                          <a:noFill/>
                        </a:ln>
                        <a:solidFill>
                          <a:schemeClr val="tx1"/>
                        </a:solidFill>
                        <a:effectLst/>
                        <a:latin typeface="Arial" charset="0"/>
                        <a:cs typeface="Times New Roman" pitchFamily="18" charset="0"/>
                      </a:endParaRPr>
                    </a:p>
                    <a:p>
                      <a:pPr marL="176213" marR="0" lvl="0" indent="-1588" algn="just" defTabSz="914400" rtl="0" eaLnBrk="0" fontAlgn="base" latinLnBrk="0" hangingPunct="0">
                        <a:lnSpc>
                          <a:spcPct val="100000"/>
                        </a:lnSpc>
                        <a:spcBef>
                          <a:spcPct val="0"/>
                        </a:spcBef>
                        <a:spcAft>
                          <a:spcPct val="0"/>
                        </a:spcAft>
                        <a:buClrTx/>
                        <a:buSzTx/>
                        <a:buFontTx/>
                        <a:buNone/>
                        <a:tabLst/>
                      </a:pPr>
                      <a:r>
                        <a:rPr kumimoji="0" lang="en-IE" sz="1600" b="0" i="0" u="none" strike="noStrike" cap="none" normalizeH="0" baseline="0" dirty="0" smtClean="0">
                          <a:ln>
                            <a:noFill/>
                          </a:ln>
                          <a:solidFill>
                            <a:schemeClr val="tx1"/>
                          </a:solidFill>
                          <a:effectLst/>
                          <a:latin typeface="Arial" charset="0"/>
                          <a:cs typeface="Times New Roman" pitchFamily="18" charset="0"/>
                        </a:rPr>
                        <a:t>      …</a:t>
                      </a:r>
                      <a:endParaRPr kumimoji="0" lang="en-US" sz="1600" b="0" i="0" u="none" strike="noStrike" cap="none" normalizeH="0" baseline="0" dirty="0" smtClean="0">
                        <a:ln>
                          <a:noFill/>
                        </a:ln>
                        <a:solidFill>
                          <a:schemeClr val="tx1"/>
                        </a:solidFill>
                        <a:effectLst/>
                        <a:latin typeface="Arial" charset="0"/>
                        <a:cs typeface="Times New Roman" pitchFamily="18" charset="0"/>
                      </a:endParaRPr>
                    </a:p>
                    <a:p>
                      <a:pPr marL="176213" marR="0" lvl="0" indent="-1588" algn="just" defTabSz="914400" rtl="0" eaLnBrk="0" fontAlgn="base" latinLnBrk="0" hangingPunct="0">
                        <a:lnSpc>
                          <a:spcPct val="100000"/>
                        </a:lnSpc>
                        <a:spcBef>
                          <a:spcPct val="0"/>
                        </a:spcBef>
                        <a:spcAft>
                          <a:spcPct val="0"/>
                        </a:spcAft>
                        <a:buClrTx/>
                        <a:buSzTx/>
                        <a:buFontTx/>
                        <a:buNone/>
                        <a:tabLst/>
                      </a:pPr>
                      <a:r>
                        <a:rPr kumimoji="0" lang="en-IE" sz="1600" b="0" i="0" u="none" strike="noStrike" cap="none" normalizeH="0" baseline="0" dirty="0" smtClean="0">
                          <a:ln>
                            <a:noFill/>
                          </a:ln>
                          <a:solidFill>
                            <a:schemeClr val="tx1"/>
                          </a:solidFill>
                          <a:effectLst/>
                          <a:latin typeface="Arial" charset="0"/>
                          <a:cs typeface="Times New Roman" pitchFamily="18" charset="0"/>
                        </a:rPr>
                        <a:t>   &lt;/data&gt;</a:t>
                      </a:r>
                      <a:endParaRPr kumimoji="0" lang="en-US" sz="1600" b="0" i="0" u="none" strike="noStrike" cap="none" normalizeH="0" baseline="0" dirty="0" smtClean="0">
                        <a:ln>
                          <a:noFill/>
                        </a:ln>
                        <a:solidFill>
                          <a:schemeClr val="tx1"/>
                        </a:solidFill>
                        <a:effectLst/>
                        <a:latin typeface="Arial" charset="0"/>
                        <a:cs typeface="Times New Roman" pitchFamily="18" charset="0"/>
                      </a:endParaRPr>
                    </a:p>
                    <a:p>
                      <a:pPr marL="176213" marR="0" lvl="0" indent="-1588" algn="just" defTabSz="914400" rtl="0" eaLnBrk="0" fontAlgn="base" latinLnBrk="0" hangingPunct="0">
                        <a:lnSpc>
                          <a:spcPct val="100000"/>
                        </a:lnSpc>
                        <a:spcBef>
                          <a:spcPct val="0"/>
                        </a:spcBef>
                        <a:spcAft>
                          <a:spcPct val="0"/>
                        </a:spcAft>
                        <a:buClrTx/>
                        <a:buSzTx/>
                        <a:buFontTx/>
                        <a:buNone/>
                        <a:tabLst/>
                      </a:pPr>
                      <a:r>
                        <a:rPr kumimoji="0" lang="en-IE" sz="1600" b="0" i="0" u="none" strike="noStrike" cap="none" normalizeH="0" baseline="0" dirty="0" smtClean="0">
                          <a:ln>
                            <a:noFill/>
                          </a:ln>
                          <a:solidFill>
                            <a:schemeClr val="tx1"/>
                          </a:solidFill>
                          <a:effectLst/>
                          <a:latin typeface="Arial" charset="0"/>
                          <a:cs typeface="Times New Roman" pitchFamily="18" charset="0"/>
                        </a:rPr>
                        <a:t>&lt;/rpc-reply&gt;</a:t>
                      </a:r>
                      <a:endParaRPr kumimoji="0" lang="en-IE" sz="16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
        <p:nvSpPr>
          <p:cNvPr id="11274" name="Text Box 18"/>
          <p:cNvSpPr txBox="1">
            <a:spLocks noChangeArrowheads="1"/>
          </p:cNvSpPr>
          <p:nvPr/>
        </p:nvSpPr>
        <p:spPr bwMode="auto">
          <a:xfrm>
            <a:off x="365125" y="5667375"/>
            <a:ext cx="8367713" cy="7016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algn="l" eaLnBrk="1" hangingPunct="1">
              <a:buFont typeface="Wingdings" pitchFamily="2" charset="2"/>
              <a:buNone/>
            </a:pPr>
            <a:r>
              <a:rPr lang="en-US"/>
              <a:t>- The &lt;rpc&gt; requests the retrieval of data from the Netconf agent (server)</a:t>
            </a:r>
          </a:p>
          <a:p>
            <a:pPr algn="l" eaLnBrk="1" hangingPunct="1">
              <a:buFont typeface="Wingdings" pitchFamily="2" charset="2"/>
              <a:buNone/>
            </a:pPr>
            <a:r>
              <a:rPr lang="en-US"/>
              <a:t>- The &lt;rpc-reply&gt; includes the requested data</a:t>
            </a:r>
          </a:p>
        </p:txBody>
      </p:sp>
    </p:spTree>
    <p:extLst>
      <p:ext uri="{BB962C8B-B14F-4D97-AF65-F5344CB8AC3E}">
        <p14:creationId xmlns:p14="http://schemas.microsoft.com/office/powerpoint/2010/main" val="1788861175"/>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Data Layer</a:t>
            </a:r>
          </a:p>
        </p:txBody>
      </p:sp>
      <p:sp>
        <p:nvSpPr>
          <p:cNvPr id="15363" name="Rectangle 3"/>
          <p:cNvSpPr>
            <a:spLocks noGrp="1" noChangeArrowheads="1"/>
          </p:cNvSpPr>
          <p:nvPr>
            <p:ph type="body" idx="1"/>
          </p:nvPr>
        </p:nvSpPr>
        <p:spPr>
          <a:xfrm>
            <a:off x="396875" y="1647825"/>
            <a:ext cx="8351838" cy="4727575"/>
          </a:xfrm>
        </p:spPr>
        <p:txBody>
          <a:bodyPr/>
          <a:lstStyle/>
          <a:p>
            <a:pPr eaLnBrk="1" hangingPunct="1"/>
            <a:r>
              <a:rPr lang="en-US" dirty="0" smtClean="0"/>
              <a:t>This is transparent to the Netconf protocol</a:t>
            </a:r>
          </a:p>
          <a:p>
            <a:pPr eaLnBrk="1" hangingPunct="1"/>
            <a:r>
              <a:rPr lang="en-US" dirty="0" smtClean="0"/>
              <a:t>YANG has been specified by IETF as a means to define data models to be exchanged over Netconf</a:t>
            </a:r>
          </a:p>
          <a:p>
            <a:pPr eaLnBrk="1" hangingPunct="1"/>
            <a:r>
              <a:rPr lang="en-US" dirty="0" smtClean="0"/>
              <a:t>YIN is the equivalent XML representation of a YANG module</a:t>
            </a:r>
          </a:p>
          <a:p>
            <a:pPr eaLnBrk="1" hangingPunct="1"/>
            <a:r>
              <a:rPr lang="en-US" dirty="0" smtClean="0"/>
              <a:t>A number Yang data modules have been defined by IETF and more are in the pipeline</a:t>
            </a:r>
          </a:p>
          <a:p>
            <a:pPr eaLnBrk="1" hangingPunct="1"/>
            <a:r>
              <a:rPr lang="en-US" dirty="0" smtClean="0"/>
              <a:t>From Ericsson perspective the data layer is an XML representation of ECIM models (based on the ECIM </a:t>
            </a:r>
            <a:r>
              <a:rPr lang="en-US" dirty="0" err="1" smtClean="0"/>
              <a:t>metamodel</a:t>
            </a:r>
            <a:r>
              <a:rPr lang="en-US" dirty="0" smtClean="0"/>
              <a:t>)</a:t>
            </a:r>
          </a:p>
          <a:p>
            <a:pPr lvl="1" eaLnBrk="1" hangingPunct="1"/>
            <a:r>
              <a:rPr lang="en-US" dirty="0" smtClean="0"/>
              <a:t>ECIM </a:t>
            </a:r>
            <a:r>
              <a:rPr lang="en-US" dirty="0" err="1" smtClean="0"/>
              <a:t>metamodel</a:t>
            </a:r>
            <a:r>
              <a:rPr lang="en-US" dirty="0" smtClean="0"/>
              <a:t> is equivalent to Yang</a:t>
            </a:r>
          </a:p>
          <a:p>
            <a:pPr lvl="1" eaLnBrk="1" hangingPunct="1"/>
            <a:r>
              <a:rPr lang="en-US" dirty="0" smtClean="0"/>
              <a:t>Mp.dtd is equivalent to YIN</a:t>
            </a:r>
          </a:p>
        </p:txBody>
      </p:sp>
    </p:spTree>
    <p:extLst>
      <p:ext uri="{BB962C8B-B14F-4D97-AF65-F5344CB8AC3E}">
        <p14:creationId xmlns:p14="http://schemas.microsoft.com/office/powerpoint/2010/main" val="3096091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idx="4294967295"/>
          </p:nvPr>
        </p:nvSpPr>
        <p:spPr/>
        <p:txBody>
          <a:bodyPr/>
          <a:lstStyle/>
          <a:p>
            <a:pPr eaLnBrk="1" hangingPunct="1"/>
            <a:endParaRPr lang="en-US" dirty="0" smtClean="0"/>
          </a:p>
        </p:txBody>
      </p:sp>
      <p:sp>
        <p:nvSpPr>
          <p:cNvPr id="4099" name="Rectangle 17"/>
          <p:cNvSpPr>
            <a:spLocks noGrp="1" noChangeArrowheads="1"/>
          </p:cNvSpPr>
          <p:nvPr>
            <p:ph type="body" idx="4294967295"/>
          </p:nvPr>
        </p:nvSpPr>
        <p:spPr>
          <a:xfrm>
            <a:off x="396875" y="1800225"/>
            <a:ext cx="8351838" cy="4600575"/>
          </a:xfrm>
        </p:spPr>
        <p:txBody>
          <a:bodyPr/>
          <a:lstStyle/>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Background to Netconf</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Overview of Netconf</a:t>
            </a:r>
          </a:p>
          <a:p>
            <a:pPr eaLnBrk="1" hangingPunct="1"/>
            <a:r>
              <a:rPr lang="en-US" dirty="0"/>
              <a:t>Netconf </a:t>
            </a:r>
            <a:r>
              <a:rPr lang="en-US" dirty="0" smtClean="0"/>
              <a:t>Standards</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Data Classification and Data Stores</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Notifications</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COM / SGSN-MME support for Netconf</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Further Information</a:t>
            </a:r>
          </a:p>
          <a:p>
            <a:pPr marL="355600" lvl="1" indent="0" eaLnBrk="1" hangingPunct="1">
              <a:buNone/>
            </a:pPr>
            <a:endParaRPr lang="en-US" dirty="0" smtClean="0"/>
          </a:p>
        </p:txBody>
      </p:sp>
    </p:spTree>
    <p:extLst>
      <p:ext uri="{BB962C8B-B14F-4D97-AF65-F5344CB8AC3E}">
        <p14:creationId xmlns:p14="http://schemas.microsoft.com/office/powerpoint/2010/main" val="3499518428"/>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Netconf + Yang Standards</a:t>
            </a:r>
          </a:p>
        </p:txBody>
      </p:sp>
      <p:grpSp>
        <p:nvGrpSpPr>
          <p:cNvPr id="53" name="Group 52"/>
          <p:cNvGrpSpPr>
            <a:grpSpLocks/>
          </p:cNvGrpSpPr>
          <p:nvPr/>
        </p:nvGrpSpPr>
        <p:grpSpPr bwMode="auto">
          <a:xfrm>
            <a:off x="3841750" y="3479800"/>
            <a:ext cx="1716088" cy="1955800"/>
            <a:chOff x="3841300" y="3479800"/>
            <a:chExt cx="1716088" cy="1955800"/>
          </a:xfrm>
        </p:grpSpPr>
        <p:sp>
          <p:nvSpPr>
            <p:cNvPr id="3" name="Rectangle 2"/>
            <p:cNvSpPr/>
            <p:nvPr/>
          </p:nvSpPr>
          <p:spPr bwMode="auto">
            <a:xfrm>
              <a:off x="3841300" y="4953000"/>
              <a:ext cx="1716088" cy="48260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wrap="none" lIns="72000" rIns="72000"/>
            <a:lstStyle/>
            <a:p>
              <a:pPr>
                <a:defRPr/>
              </a:pPr>
              <a:r>
                <a:rPr lang="en-US" sz="1600" dirty="0"/>
                <a:t>Secure Transport</a:t>
              </a:r>
            </a:p>
          </p:txBody>
        </p:sp>
        <p:sp>
          <p:nvSpPr>
            <p:cNvPr id="21" name="Rectangle 20"/>
            <p:cNvSpPr/>
            <p:nvPr/>
          </p:nvSpPr>
          <p:spPr bwMode="auto">
            <a:xfrm>
              <a:off x="3841300" y="4457700"/>
              <a:ext cx="1716088" cy="4826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lIns="72000" rIns="72000"/>
            <a:lstStyle/>
            <a:p>
              <a:pPr>
                <a:defRPr/>
              </a:pPr>
              <a:r>
                <a:rPr lang="en-US" sz="1600" dirty="0"/>
                <a:t>Messages</a:t>
              </a:r>
            </a:p>
          </p:txBody>
        </p:sp>
        <p:sp>
          <p:nvSpPr>
            <p:cNvPr id="22" name="Rectangle 21"/>
            <p:cNvSpPr/>
            <p:nvPr/>
          </p:nvSpPr>
          <p:spPr bwMode="auto">
            <a:xfrm>
              <a:off x="3841300" y="3975100"/>
              <a:ext cx="1716088" cy="482600"/>
            </a:xfrm>
            <a:prstGeom prst="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wrap="none" lIns="72000" rIns="72000"/>
            <a:lstStyle/>
            <a:p>
              <a:pPr>
                <a:defRPr/>
              </a:pPr>
              <a:r>
                <a:rPr lang="en-US" sz="1600" dirty="0"/>
                <a:t>Operations</a:t>
              </a:r>
            </a:p>
          </p:txBody>
        </p:sp>
        <p:sp>
          <p:nvSpPr>
            <p:cNvPr id="23" name="Rectangle 22"/>
            <p:cNvSpPr/>
            <p:nvPr/>
          </p:nvSpPr>
          <p:spPr bwMode="auto">
            <a:xfrm>
              <a:off x="3841300" y="3479800"/>
              <a:ext cx="1716088" cy="4826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wrap="none" lIns="72000" rIns="72000"/>
            <a:lstStyle/>
            <a:p>
              <a:pPr>
                <a:defRPr/>
              </a:pPr>
              <a:r>
                <a:rPr lang="en-US" sz="1600" dirty="0"/>
                <a:t>Content</a:t>
              </a:r>
            </a:p>
          </p:txBody>
        </p:sp>
      </p:grpSp>
      <p:grpSp>
        <p:nvGrpSpPr>
          <p:cNvPr id="54" name="Group 53"/>
          <p:cNvGrpSpPr>
            <a:grpSpLocks/>
          </p:cNvGrpSpPr>
          <p:nvPr/>
        </p:nvGrpSpPr>
        <p:grpSpPr bwMode="auto">
          <a:xfrm>
            <a:off x="1157288" y="4356100"/>
            <a:ext cx="2684462" cy="808038"/>
            <a:chOff x="1157083" y="4356100"/>
            <a:chExt cx="2684217" cy="807710"/>
          </a:xfrm>
        </p:grpSpPr>
        <p:sp>
          <p:nvSpPr>
            <p:cNvPr id="4" name="TextBox 3"/>
            <p:cNvSpPr txBox="1"/>
            <p:nvPr/>
          </p:nvSpPr>
          <p:spPr>
            <a:xfrm>
              <a:off x="1157083" y="4640148"/>
              <a:ext cx="1447668" cy="52366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a:defRPr/>
              </a:pPr>
              <a:r>
                <a:rPr lang="en-US" sz="1400" dirty="0"/>
                <a:t>Netconf </a:t>
              </a:r>
            </a:p>
            <a:p>
              <a:pPr>
                <a:defRPr/>
              </a:pPr>
              <a:r>
                <a:rPr lang="en-US" sz="1400" dirty="0"/>
                <a:t>RFC 4741/6241</a:t>
              </a:r>
            </a:p>
          </p:txBody>
        </p:sp>
        <p:cxnSp>
          <p:nvCxnSpPr>
            <p:cNvPr id="6" name="Straight Arrow Connector 5"/>
            <p:cNvCxnSpPr>
              <a:stCxn id="4" idx="3"/>
            </p:cNvCxnSpPr>
            <p:nvPr/>
          </p:nvCxnSpPr>
          <p:spPr bwMode="auto">
            <a:xfrm flipV="1">
              <a:off x="2604751" y="4698861"/>
              <a:ext cx="1236549" cy="203118"/>
            </a:xfrm>
            <a:prstGeom prst="straightConnector1">
              <a:avLst/>
            </a:prstGeom>
            <a:ln>
              <a:headEnd type="none" w="med" len="med"/>
              <a:tailEnd type="arrow"/>
            </a:ln>
          </p:spPr>
          <p:style>
            <a:lnRef idx="1">
              <a:schemeClr val="dk1"/>
            </a:lnRef>
            <a:fillRef idx="2">
              <a:schemeClr val="dk1"/>
            </a:fillRef>
            <a:effectRef idx="1">
              <a:schemeClr val="dk1"/>
            </a:effectRef>
            <a:fontRef idx="minor">
              <a:schemeClr val="dk1"/>
            </a:fontRef>
          </p:style>
        </p:cxnSp>
        <p:cxnSp>
          <p:nvCxnSpPr>
            <p:cNvPr id="8" name="Straight Arrow Connector 7"/>
            <p:cNvCxnSpPr>
              <a:stCxn id="4" idx="3"/>
            </p:cNvCxnSpPr>
            <p:nvPr/>
          </p:nvCxnSpPr>
          <p:spPr bwMode="auto">
            <a:xfrm flipV="1">
              <a:off x="2604751" y="4356100"/>
              <a:ext cx="1236549" cy="545878"/>
            </a:xfrm>
            <a:prstGeom prst="straightConnector1">
              <a:avLst/>
            </a:prstGeom>
            <a:ln>
              <a:headEnd type="none" w="med" len="med"/>
              <a:tailEnd type="arrow"/>
            </a:ln>
          </p:spPr>
          <p:style>
            <a:lnRef idx="1">
              <a:schemeClr val="dk1"/>
            </a:lnRef>
            <a:fillRef idx="2">
              <a:schemeClr val="dk1"/>
            </a:fillRef>
            <a:effectRef idx="1">
              <a:schemeClr val="dk1"/>
            </a:effectRef>
            <a:fontRef idx="minor">
              <a:schemeClr val="dk1"/>
            </a:fontRef>
          </p:style>
        </p:cxnSp>
      </p:grpSp>
      <p:grpSp>
        <p:nvGrpSpPr>
          <p:cNvPr id="55" name="Group 54"/>
          <p:cNvGrpSpPr>
            <a:grpSpLocks/>
          </p:cNvGrpSpPr>
          <p:nvPr/>
        </p:nvGrpSpPr>
        <p:grpSpPr bwMode="auto">
          <a:xfrm>
            <a:off x="1157288" y="5181600"/>
            <a:ext cx="2684462" cy="904875"/>
            <a:chOff x="1157084" y="5194300"/>
            <a:chExt cx="2684216" cy="905480"/>
          </a:xfrm>
        </p:grpSpPr>
        <p:sp>
          <p:nvSpPr>
            <p:cNvPr id="29" name="TextBox 28"/>
            <p:cNvSpPr txBox="1"/>
            <p:nvPr/>
          </p:nvSpPr>
          <p:spPr>
            <a:xfrm>
              <a:off x="1157084" y="5577144"/>
              <a:ext cx="1668309" cy="522636"/>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US" sz="1400" dirty="0"/>
                <a:t>Netconf over SSH </a:t>
              </a:r>
            </a:p>
            <a:p>
              <a:pPr>
                <a:defRPr/>
              </a:pPr>
              <a:r>
                <a:rPr lang="en-US" sz="1400" dirty="0"/>
                <a:t>RFC 4742/6242</a:t>
              </a:r>
            </a:p>
          </p:txBody>
        </p:sp>
        <p:cxnSp>
          <p:nvCxnSpPr>
            <p:cNvPr id="10" name="Straight Arrow Connector 9"/>
            <p:cNvCxnSpPr>
              <a:stCxn id="29" idx="3"/>
              <a:endCxn id="3" idx="1"/>
            </p:cNvCxnSpPr>
            <p:nvPr/>
          </p:nvCxnSpPr>
          <p:spPr bwMode="auto">
            <a:xfrm flipV="1">
              <a:off x="2825393" y="5194300"/>
              <a:ext cx="1015907" cy="643368"/>
            </a:xfrm>
            <a:prstGeom prst="straightConnector1">
              <a:avLst/>
            </a:prstGeom>
            <a:ln>
              <a:headEnd type="none" w="med" len="med"/>
              <a:tailEnd type="arrow"/>
            </a:ln>
          </p:spPr>
          <p:style>
            <a:lnRef idx="1">
              <a:schemeClr val="accent5"/>
            </a:lnRef>
            <a:fillRef idx="2">
              <a:schemeClr val="accent5"/>
            </a:fillRef>
            <a:effectRef idx="1">
              <a:schemeClr val="accent5"/>
            </a:effectRef>
            <a:fontRef idx="minor">
              <a:schemeClr val="dk1"/>
            </a:fontRef>
          </p:style>
        </p:cxnSp>
      </p:grpSp>
      <p:grpSp>
        <p:nvGrpSpPr>
          <p:cNvPr id="56" name="Group 55"/>
          <p:cNvGrpSpPr>
            <a:grpSpLocks/>
          </p:cNvGrpSpPr>
          <p:nvPr/>
        </p:nvGrpSpPr>
        <p:grpSpPr bwMode="auto">
          <a:xfrm>
            <a:off x="5557838" y="5194300"/>
            <a:ext cx="2349500" cy="542925"/>
            <a:chOff x="5557388" y="5194300"/>
            <a:chExt cx="2350563" cy="543530"/>
          </a:xfrm>
        </p:grpSpPr>
        <p:sp>
          <p:nvSpPr>
            <p:cNvPr id="32" name="TextBox 31"/>
            <p:cNvSpPr txBox="1"/>
            <p:nvPr/>
          </p:nvSpPr>
          <p:spPr>
            <a:xfrm>
              <a:off x="6334026" y="5214961"/>
              <a:ext cx="1573925" cy="522869"/>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US" sz="1400" dirty="0"/>
                <a:t>Netconf over TLS</a:t>
              </a:r>
            </a:p>
            <a:p>
              <a:pPr>
                <a:defRPr/>
              </a:pPr>
              <a:r>
                <a:rPr lang="en-US" sz="1400" dirty="0"/>
                <a:t>RFC 5539</a:t>
              </a:r>
            </a:p>
          </p:txBody>
        </p:sp>
        <p:cxnSp>
          <p:nvCxnSpPr>
            <p:cNvPr id="12" name="Straight Arrow Connector 11"/>
            <p:cNvCxnSpPr>
              <a:stCxn id="32" idx="1"/>
              <a:endCxn id="3" idx="3"/>
            </p:cNvCxnSpPr>
            <p:nvPr/>
          </p:nvCxnSpPr>
          <p:spPr bwMode="auto">
            <a:xfrm flipH="1" flipV="1">
              <a:off x="5557388" y="5194300"/>
              <a:ext cx="776638" cy="281301"/>
            </a:xfrm>
            <a:prstGeom prst="straightConnector1">
              <a:avLst/>
            </a:prstGeom>
            <a:ln>
              <a:headEnd type="none" w="med" len="med"/>
              <a:tailEnd type="arrow"/>
            </a:ln>
          </p:spPr>
          <p:style>
            <a:lnRef idx="1">
              <a:schemeClr val="accent5"/>
            </a:lnRef>
            <a:fillRef idx="2">
              <a:schemeClr val="accent5"/>
            </a:fillRef>
            <a:effectRef idx="1">
              <a:schemeClr val="accent5"/>
            </a:effectRef>
            <a:fontRef idx="minor">
              <a:schemeClr val="dk1"/>
            </a:fontRef>
          </p:style>
        </p:cxnSp>
      </p:grpSp>
      <p:grpSp>
        <p:nvGrpSpPr>
          <p:cNvPr id="62" name="Group 61"/>
          <p:cNvGrpSpPr>
            <a:grpSpLocks/>
          </p:cNvGrpSpPr>
          <p:nvPr/>
        </p:nvGrpSpPr>
        <p:grpSpPr bwMode="auto">
          <a:xfrm>
            <a:off x="1157288" y="3833813"/>
            <a:ext cx="2684462" cy="523875"/>
            <a:chOff x="1157083" y="3834140"/>
            <a:chExt cx="2684217" cy="523220"/>
          </a:xfrm>
        </p:grpSpPr>
        <p:sp>
          <p:nvSpPr>
            <p:cNvPr id="40" name="TextBox 39"/>
            <p:cNvSpPr txBox="1"/>
            <p:nvPr/>
          </p:nvSpPr>
          <p:spPr>
            <a:xfrm>
              <a:off x="1157083" y="3834140"/>
              <a:ext cx="1668310" cy="523220"/>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a:defRPr/>
              </a:pPr>
              <a:r>
                <a:rPr lang="en-US" sz="1400" dirty="0"/>
                <a:t>Event Notifications</a:t>
              </a:r>
            </a:p>
            <a:p>
              <a:pPr>
                <a:defRPr/>
              </a:pPr>
              <a:r>
                <a:rPr lang="en-US" sz="1400" dirty="0"/>
                <a:t>RFC 5277</a:t>
              </a:r>
            </a:p>
          </p:txBody>
        </p:sp>
        <p:cxnSp>
          <p:nvCxnSpPr>
            <p:cNvPr id="24" name="Straight Arrow Connector 23"/>
            <p:cNvCxnSpPr>
              <a:stCxn id="40" idx="3"/>
            </p:cNvCxnSpPr>
            <p:nvPr/>
          </p:nvCxnSpPr>
          <p:spPr bwMode="auto">
            <a:xfrm>
              <a:off x="2825393" y="4095750"/>
              <a:ext cx="1015907" cy="0"/>
            </a:xfrm>
            <a:prstGeom prst="straightConnector1">
              <a:avLst/>
            </a:prstGeom>
            <a:ln>
              <a:headEnd type="none" w="med" len="med"/>
              <a:tailEnd type="arrow"/>
            </a:ln>
          </p:spPr>
          <p:style>
            <a:lnRef idx="1">
              <a:schemeClr val="dk1"/>
            </a:lnRef>
            <a:fillRef idx="2">
              <a:schemeClr val="dk1"/>
            </a:fillRef>
            <a:effectRef idx="1">
              <a:schemeClr val="dk1"/>
            </a:effectRef>
            <a:fontRef idx="minor">
              <a:schemeClr val="dk1"/>
            </a:fontRef>
          </p:style>
        </p:cxnSp>
      </p:grpSp>
      <p:grpSp>
        <p:nvGrpSpPr>
          <p:cNvPr id="63" name="Group 62"/>
          <p:cNvGrpSpPr>
            <a:grpSpLocks/>
          </p:cNvGrpSpPr>
          <p:nvPr/>
        </p:nvGrpSpPr>
        <p:grpSpPr bwMode="auto">
          <a:xfrm>
            <a:off x="5557838" y="4356100"/>
            <a:ext cx="2136775" cy="669925"/>
            <a:chOff x="5557388" y="4356100"/>
            <a:chExt cx="2136471" cy="670530"/>
          </a:xfrm>
        </p:grpSpPr>
        <p:sp>
          <p:nvSpPr>
            <p:cNvPr id="47" name="TextBox 46"/>
            <p:cNvSpPr txBox="1"/>
            <p:nvPr/>
          </p:nvSpPr>
          <p:spPr>
            <a:xfrm>
              <a:off x="6573243" y="4503871"/>
              <a:ext cx="1120616" cy="52275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a:defRPr/>
              </a:pPr>
              <a:r>
                <a:rPr lang="en-US" sz="1400" dirty="0"/>
                <a:t>Partial Lock</a:t>
              </a:r>
            </a:p>
            <a:p>
              <a:pPr>
                <a:defRPr/>
              </a:pPr>
              <a:r>
                <a:rPr lang="en-US" sz="1400" dirty="0"/>
                <a:t>RFC 5717</a:t>
              </a:r>
            </a:p>
          </p:txBody>
        </p:sp>
        <p:cxnSp>
          <p:nvCxnSpPr>
            <p:cNvPr id="28" name="Straight Arrow Connector 27"/>
            <p:cNvCxnSpPr>
              <a:stCxn id="47" idx="1"/>
            </p:cNvCxnSpPr>
            <p:nvPr/>
          </p:nvCxnSpPr>
          <p:spPr bwMode="auto">
            <a:xfrm flipH="1" flipV="1">
              <a:off x="5557388" y="4356100"/>
              <a:ext cx="1015855" cy="408356"/>
            </a:xfrm>
            <a:prstGeom prst="straightConnector1">
              <a:avLst/>
            </a:prstGeom>
            <a:ln>
              <a:headEnd type="none" w="med" len="med"/>
              <a:tailEnd type="arrow"/>
            </a:ln>
          </p:spPr>
          <p:style>
            <a:lnRef idx="1">
              <a:schemeClr val="dk1"/>
            </a:lnRef>
            <a:fillRef idx="2">
              <a:schemeClr val="dk1"/>
            </a:fillRef>
            <a:effectRef idx="1">
              <a:schemeClr val="dk1"/>
            </a:effectRef>
            <a:fontRef idx="minor">
              <a:schemeClr val="dk1"/>
            </a:fontRef>
          </p:style>
        </p:cxnSp>
      </p:grpSp>
      <p:grpSp>
        <p:nvGrpSpPr>
          <p:cNvPr id="64" name="Group 63"/>
          <p:cNvGrpSpPr>
            <a:grpSpLocks/>
          </p:cNvGrpSpPr>
          <p:nvPr/>
        </p:nvGrpSpPr>
        <p:grpSpPr bwMode="auto">
          <a:xfrm>
            <a:off x="5557838" y="3805238"/>
            <a:ext cx="2200275" cy="522287"/>
            <a:chOff x="5557388" y="3804910"/>
            <a:chExt cx="2201392" cy="523220"/>
          </a:xfrm>
        </p:grpSpPr>
        <p:sp>
          <p:nvSpPr>
            <p:cNvPr id="50" name="TextBox 49"/>
            <p:cNvSpPr txBox="1"/>
            <p:nvPr/>
          </p:nvSpPr>
          <p:spPr>
            <a:xfrm>
              <a:off x="6508783" y="3804910"/>
              <a:ext cx="1249997" cy="523220"/>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a:defRPr/>
              </a:pPr>
              <a:r>
                <a:rPr lang="en-US" sz="1400" dirty="0"/>
                <a:t>With Defaults</a:t>
              </a:r>
            </a:p>
            <a:p>
              <a:pPr>
                <a:defRPr/>
              </a:pPr>
              <a:r>
                <a:rPr lang="en-US" sz="1400" dirty="0"/>
                <a:t>RFC 6243</a:t>
              </a:r>
            </a:p>
          </p:txBody>
        </p:sp>
        <p:cxnSp>
          <p:nvCxnSpPr>
            <p:cNvPr id="31" name="Straight Arrow Connector 30"/>
            <p:cNvCxnSpPr>
              <a:stCxn id="50" idx="1"/>
              <a:endCxn id="22" idx="3"/>
            </p:cNvCxnSpPr>
            <p:nvPr/>
          </p:nvCxnSpPr>
          <p:spPr bwMode="auto">
            <a:xfrm flipH="1">
              <a:off x="5557388" y="4067315"/>
              <a:ext cx="951395" cy="149492"/>
            </a:xfrm>
            <a:prstGeom prst="straightConnector1">
              <a:avLst/>
            </a:prstGeom>
            <a:ln>
              <a:headEnd type="none" w="med" len="med"/>
              <a:tailEnd type="arrow"/>
            </a:ln>
          </p:spPr>
          <p:style>
            <a:lnRef idx="1">
              <a:schemeClr val="dk1"/>
            </a:lnRef>
            <a:fillRef idx="2">
              <a:schemeClr val="dk1"/>
            </a:fillRef>
            <a:effectRef idx="1">
              <a:schemeClr val="dk1"/>
            </a:effectRef>
            <a:fontRef idx="minor">
              <a:schemeClr val="dk1"/>
            </a:fontRef>
          </p:style>
        </p:cxnSp>
      </p:grpSp>
      <p:grpSp>
        <p:nvGrpSpPr>
          <p:cNvPr id="65" name="Group 64"/>
          <p:cNvGrpSpPr>
            <a:grpSpLocks/>
          </p:cNvGrpSpPr>
          <p:nvPr/>
        </p:nvGrpSpPr>
        <p:grpSpPr bwMode="auto">
          <a:xfrm>
            <a:off x="4198938" y="2168525"/>
            <a:ext cx="1000125" cy="1311275"/>
            <a:chOff x="4199046" y="2167949"/>
            <a:chExt cx="1000595" cy="1311851"/>
          </a:xfrm>
        </p:grpSpPr>
        <p:sp>
          <p:nvSpPr>
            <p:cNvPr id="57" name="TextBox 56"/>
            <p:cNvSpPr txBox="1"/>
            <p:nvPr/>
          </p:nvSpPr>
          <p:spPr>
            <a:xfrm>
              <a:off x="4199046" y="2167949"/>
              <a:ext cx="1000595" cy="52251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1400" dirty="0"/>
                <a:t>Yang</a:t>
              </a:r>
            </a:p>
            <a:p>
              <a:pPr>
                <a:defRPr/>
              </a:pPr>
              <a:r>
                <a:rPr lang="en-US" sz="1400" dirty="0"/>
                <a:t>RFC 6020</a:t>
              </a:r>
            </a:p>
          </p:txBody>
        </p:sp>
        <p:cxnSp>
          <p:nvCxnSpPr>
            <p:cNvPr id="38" name="Straight Arrow Connector 37"/>
            <p:cNvCxnSpPr>
              <a:stCxn id="57" idx="2"/>
              <a:endCxn id="23" idx="0"/>
            </p:cNvCxnSpPr>
            <p:nvPr/>
          </p:nvCxnSpPr>
          <p:spPr bwMode="auto">
            <a:xfrm>
              <a:off x="4699343" y="2690466"/>
              <a:ext cx="0" cy="789334"/>
            </a:xfrm>
            <a:prstGeom prst="straightConnector1">
              <a:avLst/>
            </a:prstGeom>
            <a:ln>
              <a:headEnd type="none" w="med" len="med"/>
              <a:tailEnd type="arrow"/>
            </a:ln>
          </p:spPr>
          <p:style>
            <a:lnRef idx="1">
              <a:schemeClr val="accent1"/>
            </a:lnRef>
            <a:fillRef idx="2">
              <a:schemeClr val="accent1"/>
            </a:fillRef>
            <a:effectRef idx="1">
              <a:schemeClr val="accent1"/>
            </a:effectRef>
            <a:fontRef idx="minor">
              <a:schemeClr val="dk1"/>
            </a:fontRef>
          </p:style>
        </p:cxnSp>
      </p:grpSp>
      <p:grpSp>
        <p:nvGrpSpPr>
          <p:cNvPr id="68" name="Group 67"/>
          <p:cNvGrpSpPr>
            <a:grpSpLocks/>
          </p:cNvGrpSpPr>
          <p:nvPr/>
        </p:nvGrpSpPr>
        <p:grpSpPr bwMode="auto">
          <a:xfrm>
            <a:off x="1384300" y="2955925"/>
            <a:ext cx="2457450" cy="765175"/>
            <a:chOff x="1384935" y="2956580"/>
            <a:chExt cx="2456365" cy="764520"/>
          </a:xfrm>
        </p:grpSpPr>
        <p:sp>
          <p:nvSpPr>
            <p:cNvPr id="60" name="TextBox 59"/>
            <p:cNvSpPr txBox="1"/>
            <p:nvPr/>
          </p:nvSpPr>
          <p:spPr>
            <a:xfrm>
              <a:off x="1384935" y="2956580"/>
              <a:ext cx="1620122" cy="52342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1400" dirty="0"/>
                <a:t>Base Notifications</a:t>
              </a:r>
            </a:p>
            <a:p>
              <a:pPr>
                <a:defRPr/>
              </a:pPr>
              <a:r>
                <a:rPr lang="en-US" sz="1400" dirty="0"/>
                <a:t>RFC 6470</a:t>
              </a:r>
            </a:p>
          </p:txBody>
        </p:sp>
        <p:cxnSp>
          <p:nvCxnSpPr>
            <p:cNvPr id="41" name="Straight Arrow Connector 40"/>
            <p:cNvCxnSpPr>
              <a:stCxn id="60" idx="3"/>
              <a:endCxn id="23" idx="1"/>
            </p:cNvCxnSpPr>
            <p:nvPr/>
          </p:nvCxnSpPr>
          <p:spPr bwMode="auto">
            <a:xfrm>
              <a:off x="3005057" y="3218294"/>
              <a:ext cx="836243" cy="502806"/>
            </a:xfrm>
            <a:prstGeom prst="straightConnector1">
              <a:avLst/>
            </a:prstGeom>
            <a:ln>
              <a:headEnd type="none" w="med" len="med"/>
              <a:tailEnd type="arrow"/>
            </a:ln>
          </p:spPr>
          <p:style>
            <a:lnRef idx="1">
              <a:schemeClr val="accent1"/>
            </a:lnRef>
            <a:fillRef idx="2">
              <a:schemeClr val="accent1"/>
            </a:fillRef>
            <a:effectRef idx="1">
              <a:schemeClr val="accent1"/>
            </a:effectRef>
            <a:fontRef idx="minor">
              <a:schemeClr val="dk1"/>
            </a:fontRef>
          </p:style>
        </p:cxnSp>
      </p:grpSp>
      <p:grpSp>
        <p:nvGrpSpPr>
          <p:cNvPr id="66" name="Group 65"/>
          <p:cNvGrpSpPr>
            <a:grpSpLocks/>
          </p:cNvGrpSpPr>
          <p:nvPr/>
        </p:nvGrpSpPr>
        <p:grpSpPr bwMode="auto">
          <a:xfrm>
            <a:off x="5557838" y="2954338"/>
            <a:ext cx="2068512" cy="766762"/>
            <a:chOff x="5557388" y="2954010"/>
            <a:chExt cx="2069216" cy="767090"/>
          </a:xfrm>
        </p:grpSpPr>
        <p:sp>
          <p:nvSpPr>
            <p:cNvPr id="58" name="TextBox 57"/>
            <p:cNvSpPr txBox="1"/>
            <p:nvPr/>
          </p:nvSpPr>
          <p:spPr>
            <a:xfrm>
              <a:off x="6084617" y="2954010"/>
              <a:ext cx="1541987" cy="52251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1400" dirty="0"/>
                <a:t>Yang Data Types</a:t>
              </a:r>
            </a:p>
            <a:p>
              <a:pPr>
                <a:defRPr/>
              </a:pPr>
              <a:r>
                <a:rPr lang="en-US" sz="1400" dirty="0"/>
                <a:t>RFC 6021</a:t>
              </a:r>
            </a:p>
          </p:txBody>
        </p:sp>
        <p:cxnSp>
          <p:nvCxnSpPr>
            <p:cNvPr id="43" name="Straight Arrow Connector 42"/>
            <p:cNvCxnSpPr>
              <a:stCxn id="58" idx="1"/>
              <a:endCxn id="23" idx="3"/>
            </p:cNvCxnSpPr>
            <p:nvPr/>
          </p:nvCxnSpPr>
          <p:spPr bwMode="auto">
            <a:xfrm flipH="1">
              <a:off x="5557388" y="3216059"/>
              <a:ext cx="527229" cy="505041"/>
            </a:xfrm>
            <a:prstGeom prst="straightConnector1">
              <a:avLst/>
            </a:prstGeom>
            <a:ln>
              <a:headEnd type="none" w="med" len="med"/>
              <a:tailEnd type="arrow"/>
            </a:ln>
          </p:spPr>
          <p:style>
            <a:lnRef idx="1">
              <a:schemeClr val="accent1"/>
            </a:lnRef>
            <a:fillRef idx="2">
              <a:schemeClr val="accent1"/>
            </a:fillRef>
            <a:effectRef idx="1">
              <a:schemeClr val="accent1"/>
            </a:effectRef>
            <a:fontRef idx="minor">
              <a:schemeClr val="dk1"/>
            </a:fontRef>
          </p:style>
        </p:cxnSp>
      </p:grpSp>
      <p:grpSp>
        <p:nvGrpSpPr>
          <p:cNvPr id="69" name="Group 68"/>
          <p:cNvGrpSpPr>
            <a:grpSpLocks/>
          </p:cNvGrpSpPr>
          <p:nvPr/>
        </p:nvGrpSpPr>
        <p:grpSpPr bwMode="auto">
          <a:xfrm>
            <a:off x="5346700" y="2135188"/>
            <a:ext cx="2076450" cy="1344612"/>
            <a:chOff x="5346700" y="2135366"/>
            <a:chExt cx="2076176" cy="1344434"/>
          </a:xfrm>
        </p:grpSpPr>
        <p:sp>
          <p:nvSpPr>
            <p:cNvPr id="61" name="TextBox 60"/>
            <p:cNvSpPr txBox="1"/>
            <p:nvPr/>
          </p:nvSpPr>
          <p:spPr>
            <a:xfrm>
              <a:off x="6032410" y="2135366"/>
              <a:ext cx="1390466" cy="523806"/>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1400" dirty="0"/>
                <a:t>Access Control</a:t>
              </a:r>
            </a:p>
            <a:p>
              <a:pPr>
                <a:defRPr/>
              </a:pPr>
              <a:r>
                <a:rPr lang="en-US" sz="1400" dirty="0"/>
                <a:t>RFC 6536</a:t>
              </a:r>
            </a:p>
          </p:txBody>
        </p:sp>
        <p:cxnSp>
          <p:nvCxnSpPr>
            <p:cNvPr id="45" name="Straight Arrow Connector 44"/>
            <p:cNvCxnSpPr>
              <a:stCxn id="61" idx="1"/>
            </p:cNvCxnSpPr>
            <p:nvPr/>
          </p:nvCxnSpPr>
          <p:spPr bwMode="auto">
            <a:xfrm flipH="1">
              <a:off x="5346700" y="2397268"/>
              <a:ext cx="685710" cy="1082532"/>
            </a:xfrm>
            <a:prstGeom prst="straightConnector1">
              <a:avLst/>
            </a:prstGeom>
            <a:ln>
              <a:headEnd type="none" w="med" len="med"/>
              <a:tailEnd type="arrow"/>
            </a:ln>
          </p:spPr>
          <p:style>
            <a:lnRef idx="1">
              <a:schemeClr val="accent1"/>
            </a:lnRef>
            <a:fillRef idx="2">
              <a:schemeClr val="accent1"/>
            </a:fillRef>
            <a:effectRef idx="1">
              <a:schemeClr val="accent1"/>
            </a:effectRef>
            <a:fontRef idx="minor">
              <a:schemeClr val="dk1"/>
            </a:fontRef>
          </p:style>
        </p:cxnSp>
      </p:grpSp>
      <p:grpSp>
        <p:nvGrpSpPr>
          <p:cNvPr id="67" name="Group 66"/>
          <p:cNvGrpSpPr>
            <a:grpSpLocks/>
          </p:cNvGrpSpPr>
          <p:nvPr/>
        </p:nvGrpSpPr>
        <p:grpSpPr bwMode="auto">
          <a:xfrm>
            <a:off x="1584325" y="2168525"/>
            <a:ext cx="2479675" cy="1311275"/>
            <a:chOff x="1584534" y="2167949"/>
            <a:chExt cx="2479466" cy="1311851"/>
          </a:xfrm>
        </p:grpSpPr>
        <p:sp>
          <p:nvSpPr>
            <p:cNvPr id="59" name="TextBox 58"/>
            <p:cNvSpPr txBox="1"/>
            <p:nvPr/>
          </p:nvSpPr>
          <p:spPr>
            <a:xfrm>
              <a:off x="1584534" y="2167949"/>
              <a:ext cx="1687371" cy="52251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1400" dirty="0"/>
                <a:t>Netconf Monitoring</a:t>
              </a:r>
            </a:p>
            <a:p>
              <a:pPr>
                <a:defRPr/>
              </a:pPr>
              <a:r>
                <a:rPr lang="en-US" sz="1400" dirty="0"/>
                <a:t>RFC 6022</a:t>
              </a:r>
            </a:p>
          </p:txBody>
        </p:sp>
        <p:cxnSp>
          <p:nvCxnSpPr>
            <p:cNvPr id="49" name="Straight Arrow Connector 48"/>
            <p:cNvCxnSpPr>
              <a:stCxn id="59" idx="3"/>
            </p:cNvCxnSpPr>
            <p:nvPr/>
          </p:nvCxnSpPr>
          <p:spPr bwMode="auto">
            <a:xfrm>
              <a:off x="3271905" y="2430002"/>
              <a:ext cx="792095" cy="1049798"/>
            </a:xfrm>
            <a:prstGeom prst="straightConnector1">
              <a:avLst/>
            </a:prstGeom>
            <a:ln>
              <a:headEnd type="none" w="med" len="med"/>
              <a:tailEnd type="arrow"/>
            </a:ln>
          </p:spPr>
          <p:style>
            <a:lnRef idx="1">
              <a:schemeClr val="accent1"/>
            </a:lnRef>
            <a:fillRef idx="2">
              <a:schemeClr val="accent1"/>
            </a:fillRef>
            <a:effectRef idx="1">
              <a:schemeClr val="accent1"/>
            </a:effectRef>
            <a:fontRef idx="minor">
              <a:schemeClr val="dk1"/>
            </a:fontRef>
          </p:style>
        </p:cxnSp>
      </p:grpSp>
      <p:sp>
        <p:nvSpPr>
          <p:cNvPr id="75" name="TextBox 74"/>
          <p:cNvSpPr txBox="1"/>
          <p:nvPr/>
        </p:nvSpPr>
        <p:spPr>
          <a:xfrm>
            <a:off x="2916238" y="1444625"/>
            <a:ext cx="1343025" cy="522288"/>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1400" dirty="0"/>
              <a:t>SMIv2 to Yang</a:t>
            </a:r>
          </a:p>
          <a:p>
            <a:pPr>
              <a:defRPr/>
            </a:pPr>
            <a:r>
              <a:rPr lang="en-US" sz="1400" dirty="0"/>
              <a:t>RFC 6643</a:t>
            </a:r>
          </a:p>
        </p:txBody>
      </p:sp>
      <p:sp>
        <p:nvSpPr>
          <p:cNvPr id="76" name="TextBox 75"/>
          <p:cNvSpPr txBox="1"/>
          <p:nvPr/>
        </p:nvSpPr>
        <p:spPr>
          <a:xfrm>
            <a:off x="4924425" y="1417638"/>
            <a:ext cx="1317625" cy="52228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1400" dirty="0"/>
              <a:t>Yang to DSDL</a:t>
            </a:r>
          </a:p>
          <a:p>
            <a:pPr>
              <a:defRPr/>
            </a:pPr>
            <a:r>
              <a:rPr lang="en-US" sz="1400" dirty="0"/>
              <a:t>RFC 6110</a:t>
            </a:r>
          </a:p>
        </p:txBody>
      </p:sp>
    </p:spTree>
    <p:extLst>
      <p:ext uri="{BB962C8B-B14F-4D97-AF65-F5344CB8AC3E}">
        <p14:creationId xmlns:p14="http://schemas.microsoft.com/office/powerpoint/2010/main" val="2844810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idx="4294967295"/>
          </p:nvPr>
        </p:nvSpPr>
        <p:spPr/>
        <p:txBody>
          <a:bodyPr/>
          <a:lstStyle/>
          <a:p>
            <a:pPr eaLnBrk="1" hangingPunct="1"/>
            <a:endParaRPr lang="en-US" dirty="0" smtClean="0"/>
          </a:p>
        </p:txBody>
      </p:sp>
      <p:sp>
        <p:nvSpPr>
          <p:cNvPr id="4099" name="Rectangle 17"/>
          <p:cNvSpPr>
            <a:spLocks noGrp="1" noChangeArrowheads="1"/>
          </p:cNvSpPr>
          <p:nvPr>
            <p:ph type="body" idx="4294967295"/>
          </p:nvPr>
        </p:nvSpPr>
        <p:spPr>
          <a:xfrm>
            <a:off x="396875" y="1800225"/>
            <a:ext cx="8351838" cy="4600575"/>
          </a:xfrm>
        </p:spPr>
        <p:txBody>
          <a:bodyPr/>
          <a:lstStyle/>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Background to Netconf</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Overview of Netconf</a:t>
            </a:r>
          </a:p>
          <a:p>
            <a:pPr eaLnBrk="1" hangingPunct="1"/>
            <a:r>
              <a:rPr lang="en-US" dirty="0">
                <a:solidFill>
                  <a:schemeClr val="bg2">
                    <a:lumMod val="20000"/>
                    <a:lumOff val="80000"/>
                  </a:schemeClr>
                </a:solidFill>
                <a:effectLst>
                  <a:outerShdw blurRad="38100" dist="38100" dir="2700000" algn="tl">
                    <a:srgbClr val="000000">
                      <a:alpha val="43137"/>
                    </a:srgbClr>
                  </a:outerShdw>
                </a:effectLst>
              </a:rPr>
              <a:t>Netconf </a:t>
            </a:r>
            <a:r>
              <a:rPr lang="en-US" dirty="0" smtClean="0">
                <a:solidFill>
                  <a:schemeClr val="bg2">
                    <a:lumMod val="20000"/>
                    <a:lumOff val="80000"/>
                  </a:schemeClr>
                </a:solidFill>
                <a:effectLst>
                  <a:outerShdw blurRad="38100" dist="38100" dir="2700000" algn="tl">
                    <a:srgbClr val="000000">
                      <a:alpha val="43137"/>
                    </a:srgbClr>
                  </a:outerShdw>
                </a:effectLst>
              </a:rPr>
              <a:t>Standards</a:t>
            </a:r>
          </a:p>
          <a:p>
            <a:pPr eaLnBrk="1" hangingPunct="1"/>
            <a:r>
              <a:rPr lang="en-US" dirty="0" smtClean="0"/>
              <a:t>Data Classification and Data Stores</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Notifications</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COM / SGSN-MME support for Netconf</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Further Information</a:t>
            </a:r>
          </a:p>
          <a:p>
            <a:pPr marL="355600" lvl="1" indent="0" eaLnBrk="1" hangingPunct="1">
              <a:buNone/>
            </a:pPr>
            <a:endParaRPr lang="en-US" dirty="0" smtClean="0"/>
          </a:p>
        </p:txBody>
      </p:sp>
    </p:spTree>
    <p:extLst>
      <p:ext uri="{BB962C8B-B14F-4D97-AF65-F5344CB8AC3E}">
        <p14:creationId xmlns:p14="http://schemas.microsoft.com/office/powerpoint/2010/main" val="1197146225"/>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r>
              <a:rPr lang="en-US" dirty="0" err="1" smtClean="0"/>
              <a:t>vs</a:t>
            </a:r>
            <a:r>
              <a:rPr lang="en-US" dirty="0" smtClean="0"/>
              <a:t> state data</a:t>
            </a:r>
            <a:endParaRPr lang="en-US" dirty="0"/>
          </a:p>
        </p:txBody>
      </p:sp>
      <p:sp>
        <p:nvSpPr>
          <p:cNvPr id="3" name="Content Placeholder 2"/>
          <p:cNvSpPr>
            <a:spLocks noGrp="1"/>
          </p:cNvSpPr>
          <p:nvPr>
            <p:ph idx="1"/>
          </p:nvPr>
        </p:nvSpPr>
        <p:spPr>
          <a:xfrm>
            <a:off x="396875" y="1800225"/>
            <a:ext cx="8351838" cy="4586927"/>
          </a:xfrm>
        </p:spPr>
        <p:txBody>
          <a:bodyPr/>
          <a:lstStyle/>
          <a:p>
            <a:pPr lvl="0"/>
            <a:r>
              <a:rPr lang="en-IE" dirty="0"/>
              <a:t>Configuration data is data which a NETCONF manager can write to a device in order to configure its behaviour.  </a:t>
            </a:r>
          </a:p>
          <a:p>
            <a:pPr lvl="0"/>
            <a:r>
              <a:rPr lang="en-IE" dirty="0"/>
              <a:t>State data is data produced by the device which a NETCONF manager may only read to evaluate how the device is performing.  </a:t>
            </a:r>
            <a:endParaRPr lang="en-IE" dirty="0" smtClean="0"/>
          </a:p>
          <a:p>
            <a:pPr lvl="1"/>
            <a:r>
              <a:rPr lang="en-IE" dirty="0" smtClean="0"/>
              <a:t>This </a:t>
            </a:r>
            <a:r>
              <a:rPr lang="en-IE" dirty="0"/>
              <a:t>may include status information, which indicates the current state of the device, and statistical information, which gives an indication of the device’s performance over time</a:t>
            </a:r>
            <a:r>
              <a:rPr lang="en-IE" dirty="0" smtClean="0"/>
              <a:t>.</a:t>
            </a:r>
          </a:p>
          <a:p>
            <a:r>
              <a:rPr lang="en-IE" dirty="0" smtClean="0"/>
              <a:t>COM perspective (see COM Netconf IWD for full definition)</a:t>
            </a:r>
          </a:p>
          <a:p>
            <a:pPr lvl="1"/>
            <a:r>
              <a:rPr lang="en-IE" dirty="0" smtClean="0"/>
              <a:t>RW data is configuration data</a:t>
            </a:r>
          </a:p>
          <a:p>
            <a:pPr lvl="1"/>
            <a:r>
              <a:rPr lang="en-IE" dirty="0" smtClean="0"/>
              <a:t>RO data is state data</a:t>
            </a:r>
          </a:p>
          <a:p>
            <a:pPr lvl="1"/>
            <a:r>
              <a:rPr lang="en-IE" dirty="0" smtClean="0"/>
              <a:t>OSS-RC always uses &lt;get&gt; operation and not &lt;get-config&gt;</a:t>
            </a:r>
            <a:endParaRPr lang="en-IE" dirty="0"/>
          </a:p>
          <a:p>
            <a:endParaRPr lang="en-US" dirty="0"/>
          </a:p>
        </p:txBody>
      </p:sp>
    </p:spTree>
    <p:extLst>
      <p:ext uri="{BB962C8B-B14F-4D97-AF65-F5344CB8AC3E}">
        <p14:creationId xmlns:p14="http://schemas.microsoft.com/office/powerpoint/2010/main" val="343087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Configuration Data Stores</a:t>
            </a:r>
          </a:p>
        </p:txBody>
      </p:sp>
      <p:sp>
        <p:nvSpPr>
          <p:cNvPr id="13315" name="Rectangle 3"/>
          <p:cNvSpPr>
            <a:spLocks noGrp="1" noChangeArrowheads="1"/>
          </p:cNvSpPr>
          <p:nvPr>
            <p:ph type="body" idx="1"/>
          </p:nvPr>
        </p:nvSpPr>
        <p:spPr>
          <a:xfrm>
            <a:off x="396875" y="1800225"/>
            <a:ext cx="8351838" cy="4765675"/>
          </a:xfrm>
        </p:spPr>
        <p:txBody>
          <a:bodyPr/>
          <a:lstStyle/>
          <a:p>
            <a:pPr eaLnBrk="1" hangingPunct="1">
              <a:lnSpc>
                <a:spcPct val="90000"/>
              </a:lnSpc>
            </a:pPr>
            <a:r>
              <a:rPr lang="en-IE" dirty="0" smtClean="0"/>
              <a:t>A configuration datastore is the complete set of data used to change a node from its initial state to a desired state.  </a:t>
            </a:r>
          </a:p>
          <a:p>
            <a:pPr eaLnBrk="1" hangingPunct="1">
              <a:lnSpc>
                <a:spcPct val="90000"/>
              </a:lnSpc>
            </a:pPr>
            <a:r>
              <a:rPr lang="en-IE" dirty="0" smtClean="0"/>
              <a:t>The default datastore is </a:t>
            </a:r>
            <a:r>
              <a:rPr lang="en-IE" i="1" dirty="0" smtClean="0"/>
              <a:t>running</a:t>
            </a:r>
            <a:r>
              <a:rPr lang="en-IE" dirty="0" smtClean="0"/>
              <a:t> – the active configuration</a:t>
            </a:r>
          </a:p>
          <a:p>
            <a:pPr eaLnBrk="1" hangingPunct="1">
              <a:lnSpc>
                <a:spcPct val="90000"/>
              </a:lnSpc>
            </a:pPr>
            <a:r>
              <a:rPr lang="en-IE" dirty="0" smtClean="0"/>
              <a:t>The optional </a:t>
            </a:r>
            <a:r>
              <a:rPr lang="en-IE" i="1" dirty="0" smtClean="0"/>
              <a:t>candidate</a:t>
            </a:r>
            <a:r>
              <a:rPr lang="en-IE" dirty="0" smtClean="0"/>
              <a:t> datastore is like a planned area on the node</a:t>
            </a:r>
          </a:p>
          <a:p>
            <a:pPr lvl="1" eaLnBrk="1" hangingPunct="1">
              <a:lnSpc>
                <a:spcPct val="90000"/>
              </a:lnSpc>
            </a:pPr>
            <a:r>
              <a:rPr lang="en-IE" dirty="0" smtClean="0"/>
              <a:t>Data is edited in the candidate datastore and then committed to the running datastore</a:t>
            </a:r>
          </a:p>
          <a:p>
            <a:pPr lvl="1" eaLnBrk="1" hangingPunct="1">
              <a:lnSpc>
                <a:spcPct val="90000"/>
              </a:lnSpc>
            </a:pPr>
            <a:r>
              <a:rPr lang="en-IE" dirty="0" smtClean="0"/>
              <a:t>The optional </a:t>
            </a:r>
            <a:r>
              <a:rPr lang="en-IE" i="1" dirty="0" smtClean="0"/>
              <a:t>validate</a:t>
            </a:r>
            <a:r>
              <a:rPr lang="en-IE" dirty="0" smtClean="0"/>
              <a:t> capability allows the candidate to be validated</a:t>
            </a:r>
          </a:p>
          <a:p>
            <a:pPr lvl="1" eaLnBrk="1" hangingPunct="1">
              <a:lnSpc>
                <a:spcPct val="90000"/>
              </a:lnSpc>
            </a:pPr>
            <a:r>
              <a:rPr lang="en-IE" dirty="0" smtClean="0"/>
              <a:t>The optional </a:t>
            </a:r>
            <a:r>
              <a:rPr lang="en-IE" i="1" dirty="0" smtClean="0"/>
              <a:t>confirmed-</a:t>
            </a:r>
            <a:r>
              <a:rPr lang="en-IE" i="1" dirty="0" err="1" smtClean="0"/>
              <a:t>commited</a:t>
            </a:r>
            <a:r>
              <a:rPr lang="en-IE" dirty="0" smtClean="0"/>
              <a:t> capability allows a 2-phase commit of the candidate configuration to the running configuration</a:t>
            </a:r>
          </a:p>
          <a:p>
            <a:pPr eaLnBrk="1" hangingPunct="1">
              <a:lnSpc>
                <a:spcPct val="90000"/>
              </a:lnSpc>
            </a:pPr>
            <a:r>
              <a:rPr lang="en-IE" dirty="0" smtClean="0"/>
              <a:t>The optional </a:t>
            </a:r>
            <a:r>
              <a:rPr lang="en-IE" i="1" dirty="0" smtClean="0"/>
              <a:t>start-up</a:t>
            </a:r>
            <a:r>
              <a:rPr lang="en-IE" dirty="0" smtClean="0"/>
              <a:t> datastore is a specific configuration for initial start-up or restart of the node</a:t>
            </a:r>
          </a:p>
          <a:p>
            <a:pPr lvl="1" eaLnBrk="1" hangingPunct="1">
              <a:lnSpc>
                <a:spcPct val="90000"/>
              </a:lnSpc>
            </a:pPr>
            <a:r>
              <a:rPr lang="en-IE" dirty="0" smtClean="0"/>
              <a:t>The running configuration must be copied to the </a:t>
            </a:r>
            <a:r>
              <a:rPr lang="en-IE" dirty="0" err="1" smtClean="0"/>
              <a:t>startup</a:t>
            </a:r>
            <a:r>
              <a:rPr lang="en-IE" dirty="0" smtClean="0"/>
              <a:t> datastore to make it persistent</a:t>
            </a:r>
          </a:p>
        </p:txBody>
      </p:sp>
    </p:spTree>
    <p:extLst>
      <p:ext uri="{BB962C8B-B14F-4D97-AF65-F5344CB8AC3E}">
        <p14:creationId xmlns:p14="http://schemas.microsoft.com/office/powerpoint/2010/main" val="1835798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557213" y="4559300"/>
            <a:ext cx="7467600" cy="17653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lIns="72000" rIns="72000"/>
          <a:lstStyle/>
          <a:p>
            <a:pPr algn="l">
              <a:spcBef>
                <a:spcPct val="50000"/>
              </a:spcBef>
              <a:defRPr/>
            </a:pPr>
            <a:endParaRPr lang="en-US" dirty="0">
              <a:solidFill>
                <a:schemeClr val="bg1"/>
              </a:solidFill>
            </a:endParaRPr>
          </a:p>
        </p:txBody>
      </p:sp>
      <p:sp>
        <p:nvSpPr>
          <p:cNvPr id="24" name="Rounded Rectangle 23"/>
          <p:cNvSpPr/>
          <p:nvPr/>
        </p:nvSpPr>
        <p:spPr bwMode="auto">
          <a:xfrm>
            <a:off x="558800" y="1524000"/>
            <a:ext cx="7467600" cy="17653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lIns="72000" rIns="72000"/>
          <a:lstStyle/>
          <a:p>
            <a:pPr algn="l">
              <a:spcBef>
                <a:spcPct val="50000"/>
              </a:spcBef>
              <a:defRPr/>
            </a:pPr>
            <a:r>
              <a:rPr lang="en-US" dirty="0">
                <a:solidFill>
                  <a:schemeClr val="bg1"/>
                </a:solidFill>
              </a:rPr>
              <a:t>OSS</a:t>
            </a:r>
          </a:p>
        </p:txBody>
      </p:sp>
      <p:sp>
        <p:nvSpPr>
          <p:cNvPr id="14342" name="Title 1"/>
          <p:cNvSpPr>
            <a:spLocks noGrp="1"/>
          </p:cNvSpPr>
          <p:nvPr>
            <p:ph type="title"/>
          </p:nvPr>
        </p:nvSpPr>
        <p:spPr>
          <a:xfrm>
            <a:off x="393700" y="239713"/>
            <a:ext cx="7937500" cy="1085850"/>
          </a:xfrm>
        </p:spPr>
        <p:txBody>
          <a:bodyPr/>
          <a:lstStyle/>
          <a:p>
            <a:r>
              <a:rPr lang="en-US" smtClean="0"/>
              <a:t>Writable-Running / persistent</a:t>
            </a:r>
            <a:br>
              <a:rPr lang="en-US" smtClean="0"/>
            </a:br>
            <a:r>
              <a:rPr lang="en-US" sz="3200" smtClean="0"/>
              <a:t>(Pico RBS + “CBA” nodes - WCG, DSC …)</a:t>
            </a:r>
          </a:p>
        </p:txBody>
      </p:sp>
      <p:sp>
        <p:nvSpPr>
          <p:cNvPr id="4" name="Flowchart: Magnetic Disk 3"/>
          <p:cNvSpPr/>
          <p:nvPr/>
        </p:nvSpPr>
        <p:spPr bwMode="auto">
          <a:xfrm>
            <a:off x="3848100" y="5003800"/>
            <a:ext cx="939800" cy="647700"/>
          </a:xfrm>
          <a:prstGeom prst="flowChartMagneticDisk">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72000" rIns="72000"/>
          <a:lstStyle/>
          <a:p>
            <a:pPr>
              <a:spcBef>
                <a:spcPct val="50000"/>
              </a:spcBef>
              <a:defRPr/>
            </a:pPr>
            <a:r>
              <a:rPr lang="en-US" sz="1400" dirty="0">
                <a:solidFill>
                  <a:schemeClr val="tx1"/>
                </a:solidFill>
              </a:rPr>
              <a:t>running</a:t>
            </a:r>
          </a:p>
        </p:txBody>
      </p:sp>
      <p:sp>
        <p:nvSpPr>
          <p:cNvPr id="7" name="Rounded Rectangle 6"/>
          <p:cNvSpPr/>
          <p:nvPr/>
        </p:nvSpPr>
        <p:spPr bwMode="auto">
          <a:xfrm>
            <a:off x="3848100" y="2527300"/>
            <a:ext cx="939800" cy="546100"/>
          </a:xfrm>
          <a:prstGeom prst="round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wrap="none" lIns="72000" rIns="72000"/>
          <a:lstStyle/>
          <a:p>
            <a:pPr>
              <a:spcBef>
                <a:spcPct val="50000"/>
              </a:spcBef>
              <a:defRPr/>
            </a:pPr>
            <a:r>
              <a:rPr lang="en-US" sz="1600" dirty="0">
                <a:solidFill>
                  <a:schemeClr val="bg1"/>
                </a:solidFill>
              </a:rPr>
              <a:t>NM/NMA</a:t>
            </a:r>
          </a:p>
        </p:txBody>
      </p:sp>
      <p:sp>
        <p:nvSpPr>
          <p:cNvPr id="10" name="Flowchart: Magnetic Disk 9"/>
          <p:cNvSpPr/>
          <p:nvPr/>
        </p:nvSpPr>
        <p:spPr bwMode="auto">
          <a:xfrm>
            <a:off x="2260600" y="1695450"/>
            <a:ext cx="939800" cy="64770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lIns="72000" rIns="72000"/>
          <a:lstStyle/>
          <a:p>
            <a:pPr>
              <a:spcBef>
                <a:spcPct val="50000"/>
              </a:spcBef>
              <a:defRPr/>
            </a:pPr>
            <a:r>
              <a:rPr lang="en-US" sz="1400" dirty="0">
                <a:solidFill>
                  <a:schemeClr val="tx1"/>
                </a:solidFill>
              </a:rPr>
              <a:t>Planned </a:t>
            </a:r>
          </a:p>
          <a:p>
            <a:pPr>
              <a:spcBef>
                <a:spcPts val="0"/>
              </a:spcBef>
              <a:defRPr/>
            </a:pPr>
            <a:r>
              <a:rPr lang="en-US" sz="1400" dirty="0">
                <a:solidFill>
                  <a:schemeClr val="tx1"/>
                </a:solidFill>
              </a:rPr>
              <a:t>area</a:t>
            </a:r>
          </a:p>
        </p:txBody>
      </p:sp>
      <p:sp>
        <p:nvSpPr>
          <p:cNvPr id="11" name="Flowchart: Magnetic Disk 10"/>
          <p:cNvSpPr/>
          <p:nvPr/>
        </p:nvSpPr>
        <p:spPr bwMode="auto">
          <a:xfrm>
            <a:off x="5461000" y="1695450"/>
            <a:ext cx="939800" cy="647700"/>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none" lIns="72000" rIns="72000"/>
          <a:lstStyle/>
          <a:p>
            <a:pPr>
              <a:spcBef>
                <a:spcPct val="50000"/>
              </a:spcBef>
              <a:defRPr/>
            </a:pPr>
            <a:r>
              <a:rPr lang="en-US" sz="1400" dirty="0">
                <a:solidFill>
                  <a:schemeClr val="bg1"/>
                </a:solidFill>
              </a:rPr>
              <a:t>Valid</a:t>
            </a:r>
          </a:p>
          <a:p>
            <a:pPr>
              <a:spcBef>
                <a:spcPts val="0"/>
              </a:spcBef>
              <a:defRPr/>
            </a:pPr>
            <a:r>
              <a:rPr lang="en-US" sz="1400" dirty="0">
                <a:solidFill>
                  <a:schemeClr val="bg1"/>
                </a:solidFill>
              </a:rPr>
              <a:t>area</a:t>
            </a:r>
          </a:p>
        </p:txBody>
      </p:sp>
      <p:sp>
        <p:nvSpPr>
          <p:cNvPr id="15" name="TextBox 14"/>
          <p:cNvSpPr txBox="1"/>
          <p:nvPr/>
        </p:nvSpPr>
        <p:spPr>
          <a:xfrm>
            <a:off x="3071813" y="3800475"/>
            <a:ext cx="2077813" cy="461665"/>
          </a:xfrm>
          <a:prstGeom prst="rect">
            <a:avLst/>
          </a:prstGeom>
          <a:noFill/>
        </p:spPr>
        <p:txBody>
          <a:bodyPr wrap="none">
            <a:spAutoFit/>
          </a:bodyPr>
          <a:lstStyle/>
          <a:p>
            <a:pPr marL="228600" indent="-228600" algn="l">
              <a:buAutoNum type="arabicPeriod"/>
              <a:defRPr/>
            </a:pPr>
            <a:r>
              <a:rPr lang="en-US" sz="1200" dirty="0" smtClean="0">
                <a:solidFill>
                  <a:schemeClr val="tx2">
                    <a:lumMod val="75000"/>
                    <a:lumOff val="25000"/>
                  </a:schemeClr>
                </a:solidFill>
              </a:rPr>
              <a:t>&lt;edit-config&gt;</a:t>
            </a:r>
          </a:p>
          <a:p>
            <a:pPr algn="l">
              <a:defRPr/>
            </a:pPr>
            <a:r>
              <a:rPr lang="en-US" sz="1200" dirty="0" smtClean="0">
                <a:solidFill>
                  <a:schemeClr val="tx2">
                    <a:lumMod val="75000"/>
                    <a:lumOff val="25000"/>
                  </a:schemeClr>
                </a:solidFill>
              </a:rPr>
              <a:t>data </a:t>
            </a:r>
            <a:r>
              <a:rPr lang="en-US" sz="1200" dirty="0">
                <a:solidFill>
                  <a:schemeClr val="tx2">
                    <a:lumMod val="75000"/>
                    <a:lumOff val="25000"/>
                  </a:schemeClr>
                </a:solidFill>
              </a:rPr>
              <a:t>changes are persistent</a:t>
            </a:r>
          </a:p>
        </p:txBody>
      </p:sp>
      <p:cxnSp>
        <p:nvCxnSpPr>
          <p:cNvPr id="14348" name="Straight Arrow Connector 7"/>
          <p:cNvCxnSpPr>
            <a:cxnSpLocks noChangeShapeType="1"/>
            <a:stCxn id="7" idx="2"/>
            <a:endCxn id="4" idx="1"/>
          </p:cNvCxnSpPr>
          <p:nvPr/>
        </p:nvCxnSpPr>
        <p:spPr bwMode="auto">
          <a:xfrm>
            <a:off x="4318000" y="3073400"/>
            <a:ext cx="0" cy="1930400"/>
          </a:xfrm>
          <a:prstGeom prst="straightConnector1">
            <a:avLst/>
          </a:prstGeom>
          <a:noFill/>
          <a:ln w="12700" algn="ctr">
            <a:solidFill>
              <a:schemeClr val="tx1"/>
            </a:solidFill>
            <a:round/>
            <a:headEnd/>
            <a:tailEnd type="arrow" w="med" len="med"/>
          </a:ln>
        </p:spPr>
      </p:cxnSp>
      <p:sp>
        <p:nvSpPr>
          <p:cNvPr id="14349" name="TextBox 21"/>
          <p:cNvSpPr txBox="1">
            <a:spLocks noChangeArrowheads="1"/>
          </p:cNvSpPr>
          <p:nvPr/>
        </p:nvSpPr>
        <p:spPr bwMode="auto">
          <a:xfrm>
            <a:off x="735013" y="5778500"/>
            <a:ext cx="798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a:solidFill>
                  <a:schemeClr val="bg1"/>
                </a:solidFill>
              </a:rPr>
              <a:t>Node</a:t>
            </a:r>
          </a:p>
        </p:txBody>
      </p:sp>
    </p:spTree>
    <p:extLst>
      <p:ext uri="{BB962C8B-B14F-4D97-AF65-F5344CB8AC3E}">
        <p14:creationId xmlns:p14="http://schemas.microsoft.com/office/powerpoint/2010/main" val="364105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idx="4294967295"/>
          </p:nvPr>
        </p:nvSpPr>
        <p:spPr/>
        <p:txBody>
          <a:bodyPr/>
          <a:lstStyle/>
          <a:p>
            <a:pPr eaLnBrk="1" hangingPunct="1"/>
            <a:r>
              <a:rPr lang="en-US" smtClean="0"/>
              <a:t>Contents</a:t>
            </a:r>
          </a:p>
        </p:txBody>
      </p:sp>
      <p:sp>
        <p:nvSpPr>
          <p:cNvPr id="4099" name="Rectangle 17"/>
          <p:cNvSpPr>
            <a:spLocks noGrp="1" noChangeArrowheads="1"/>
          </p:cNvSpPr>
          <p:nvPr>
            <p:ph type="body" idx="4294967295"/>
          </p:nvPr>
        </p:nvSpPr>
        <p:spPr>
          <a:xfrm>
            <a:off x="396875" y="1800225"/>
            <a:ext cx="8351838" cy="4600575"/>
          </a:xfrm>
        </p:spPr>
        <p:txBody>
          <a:bodyPr/>
          <a:lstStyle/>
          <a:p>
            <a:pPr eaLnBrk="1" hangingPunct="1"/>
            <a:r>
              <a:rPr lang="en-US" dirty="0" smtClean="0"/>
              <a:t>Background to Netconf</a:t>
            </a:r>
          </a:p>
          <a:p>
            <a:pPr eaLnBrk="1" hangingPunct="1"/>
            <a:r>
              <a:rPr lang="en-US" dirty="0" smtClean="0"/>
              <a:t>Overview of Netconf</a:t>
            </a:r>
          </a:p>
          <a:p>
            <a:pPr eaLnBrk="1" hangingPunct="1"/>
            <a:r>
              <a:rPr lang="en-US" dirty="0" smtClean="0"/>
              <a:t>Netconf Standards</a:t>
            </a:r>
          </a:p>
          <a:p>
            <a:pPr eaLnBrk="1" hangingPunct="1"/>
            <a:r>
              <a:rPr lang="en-US" dirty="0" smtClean="0"/>
              <a:t>Data Classification and Data Stores</a:t>
            </a:r>
          </a:p>
          <a:p>
            <a:pPr eaLnBrk="1" hangingPunct="1"/>
            <a:r>
              <a:rPr lang="en-US" dirty="0" smtClean="0"/>
              <a:t>Notifications</a:t>
            </a:r>
          </a:p>
          <a:p>
            <a:pPr eaLnBrk="1" hangingPunct="1"/>
            <a:r>
              <a:rPr lang="en-US" dirty="0" smtClean="0"/>
              <a:t>COM / SGSN-MME support for Netconf</a:t>
            </a:r>
          </a:p>
          <a:p>
            <a:pPr eaLnBrk="1" hangingPunct="1"/>
            <a:r>
              <a:rPr lang="en-US" dirty="0" smtClean="0"/>
              <a:t>Further Information</a:t>
            </a:r>
          </a:p>
          <a:p>
            <a:pPr marL="355600" lvl="1" indent="0" eaLnBrk="1" hangingPunct="1">
              <a:buNone/>
            </a:pPr>
            <a:endParaRPr lang="en-US" dirty="0" smtClean="0"/>
          </a:p>
        </p:txBody>
      </p:sp>
    </p:spTree>
    <p:extLst>
      <p:ext uri="{BB962C8B-B14F-4D97-AF65-F5344CB8AC3E}">
        <p14:creationId xmlns:p14="http://schemas.microsoft.com/office/powerpoint/2010/main" val="4260335564"/>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bwMode="auto">
          <a:xfrm>
            <a:off x="557213" y="4559300"/>
            <a:ext cx="7467600" cy="17653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lIns="72000" rIns="72000"/>
          <a:lstStyle/>
          <a:p>
            <a:pPr algn="l">
              <a:spcBef>
                <a:spcPct val="50000"/>
              </a:spcBef>
              <a:defRPr/>
            </a:pPr>
            <a:endParaRPr lang="en-US" dirty="0">
              <a:solidFill>
                <a:schemeClr val="bg1"/>
              </a:solidFill>
            </a:endParaRPr>
          </a:p>
        </p:txBody>
      </p:sp>
      <p:sp>
        <p:nvSpPr>
          <p:cNvPr id="17" name="Rounded Rectangle 16"/>
          <p:cNvSpPr/>
          <p:nvPr/>
        </p:nvSpPr>
        <p:spPr bwMode="auto">
          <a:xfrm>
            <a:off x="558800" y="1524000"/>
            <a:ext cx="7467600" cy="17653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lIns="72000" rIns="72000"/>
          <a:lstStyle/>
          <a:p>
            <a:pPr algn="l">
              <a:spcBef>
                <a:spcPct val="50000"/>
              </a:spcBef>
              <a:defRPr/>
            </a:pPr>
            <a:r>
              <a:rPr lang="en-US" dirty="0">
                <a:solidFill>
                  <a:schemeClr val="bg1"/>
                </a:solidFill>
              </a:rPr>
              <a:t>OSS</a:t>
            </a:r>
          </a:p>
        </p:txBody>
      </p:sp>
      <p:sp>
        <p:nvSpPr>
          <p:cNvPr id="15366" name="Title 1"/>
          <p:cNvSpPr>
            <a:spLocks noGrp="1"/>
          </p:cNvSpPr>
          <p:nvPr>
            <p:ph type="title"/>
          </p:nvPr>
        </p:nvSpPr>
        <p:spPr/>
        <p:txBody>
          <a:bodyPr/>
          <a:lstStyle/>
          <a:p>
            <a:r>
              <a:rPr lang="en-US" smtClean="0"/>
              <a:t>Writable-Running / non-persistent (</a:t>
            </a:r>
            <a:r>
              <a:rPr lang="en-US" sz="3200" smtClean="0"/>
              <a:t>EPG, SSR)</a:t>
            </a:r>
          </a:p>
        </p:txBody>
      </p:sp>
      <p:sp>
        <p:nvSpPr>
          <p:cNvPr id="4" name="Flowchart: Magnetic Disk 3"/>
          <p:cNvSpPr/>
          <p:nvPr/>
        </p:nvSpPr>
        <p:spPr bwMode="auto">
          <a:xfrm>
            <a:off x="3848100" y="5003800"/>
            <a:ext cx="939800" cy="647700"/>
          </a:xfrm>
          <a:prstGeom prst="flowChartMagneticDisk">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72000" rIns="72000"/>
          <a:lstStyle/>
          <a:p>
            <a:pPr>
              <a:spcBef>
                <a:spcPct val="50000"/>
              </a:spcBef>
              <a:defRPr/>
            </a:pPr>
            <a:r>
              <a:rPr lang="en-US" sz="1400" dirty="0">
                <a:solidFill>
                  <a:schemeClr val="tx1"/>
                </a:solidFill>
              </a:rPr>
              <a:t>running</a:t>
            </a:r>
          </a:p>
        </p:txBody>
      </p:sp>
      <p:sp>
        <p:nvSpPr>
          <p:cNvPr id="7" name="Rounded Rectangle 6"/>
          <p:cNvSpPr/>
          <p:nvPr/>
        </p:nvSpPr>
        <p:spPr bwMode="auto">
          <a:xfrm>
            <a:off x="3848100" y="2527300"/>
            <a:ext cx="939800" cy="546100"/>
          </a:xfrm>
          <a:prstGeom prst="round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wrap="none" lIns="72000" rIns="72000"/>
          <a:lstStyle/>
          <a:p>
            <a:pPr>
              <a:spcBef>
                <a:spcPct val="50000"/>
              </a:spcBef>
              <a:defRPr/>
            </a:pPr>
            <a:r>
              <a:rPr lang="en-US" sz="1600" dirty="0">
                <a:solidFill>
                  <a:schemeClr val="bg1"/>
                </a:solidFill>
              </a:rPr>
              <a:t>NM/NMA</a:t>
            </a:r>
          </a:p>
        </p:txBody>
      </p:sp>
      <p:sp>
        <p:nvSpPr>
          <p:cNvPr id="10" name="Flowchart: Magnetic Disk 9"/>
          <p:cNvSpPr/>
          <p:nvPr/>
        </p:nvSpPr>
        <p:spPr bwMode="auto">
          <a:xfrm>
            <a:off x="2260600" y="1695450"/>
            <a:ext cx="939800" cy="64770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lIns="72000" rIns="72000"/>
          <a:lstStyle/>
          <a:p>
            <a:pPr>
              <a:spcBef>
                <a:spcPct val="50000"/>
              </a:spcBef>
              <a:defRPr/>
            </a:pPr>
            <a:r>
              <a:rPr lang="en-US" sz="1400" dirty="0">
                <a:solidFill>
                  <a:schemeClr val="tx1"/>
                </a:solidFill>
              </a:rPr>
              <a:t>Planned </a:t>
            </a:r>
          </a:p>
          <a:p>
            <a:pPr>
              <a:spcBef>
                <a:spcPts val="0"/>
              </a:spcBef>
              <a:defRPr/>
            </a:pPr>
            <a:r>
              <a:rPr lang="en-US" sz="1400" dirty="0">
                <a:solidFill>
                  <a:schemeClr val="tx1"/>
                </a:solidFill>
              </a:rPr>
              <a:t>area</a:t>
            </a:r>
          </a:p>
        </p:txBody>
      </p:sp>
      <p:sp>
        <p:nvSpPr>
          <p:cNvPr id="11" name="Flowchart: Magnetic Disk 10"/>
          <p:cNvSpPr/>
          <p:nvPr/>
        </p:nvSpPr>
        <p:spPr bwMode="auto">
          <a:xfrm>
            <a:off x="5461000" y="1695450"/>
            <a:ext cx="939800" cy="647700"/>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none" lIns="72000" rIns="72000"/>
          <a:lstStyle/>
          <a:p>
            <a:pPr>
              <a:spcBef>
                <a:spcPct val="50000"/>
              </a:spcBef>
              <a:defRPr/>
            </a:pPr>
            <a:r>
              <a:rPr lang="en-US" sz="1400" dirty="0">
                <a:solidFill>
                  <a:schemeClr val="bg1"/>
                </a:solidFill>
              </a:rPr>
              <a:t>Valid</a:t>
            </a:r>
          </a:p>
          <a:p>
            <a:pPr>
              <a:spcBef>
                <a:spcPts val="0"/>
              </a:spcBef>
              <a:defRPr/>
            </a:pPr>
            <a:r>
              <a:rPr lang="en-US" sz="1400" dirty="0">
                <a:solidFill>
                  <a:schemeClr val="bg1"/>
                </a:solidFill>
              </a:rPr>
              <a:t>area</a:t>
            </a:r>
          </a:p>
        </p:txBody>
      </p:sp>
      <p:sp>
        <p:nvSpPr>
          <p:cNvPr id="15" name="TextBox 14"/>
          <p:cNvSpPr txBox="1"/>
          <p:nvPr/>
        </p:nvSpPr>
        <p:spPr>
          <a:xfrm>
            <a:off x="3071813" y="3800475"/>
            <a:ext cx="2334293" cy="461665"/>
          </a:xfrm>
          <a:prstGeom prst="rect">
            <a:avLst/>
          </a:prstGeom>
          <a:noFill/>
        </p:spPr>
        <p:txBody>
          <a:bodyPr wrap="none">
            <a:spAutoFit/>
          </a:bodyPr>
          <a:lstStyle/>
          <a:p>
            <a:pPr marL="228600" indent="-228600" algn="l">
              <a:buAutoNum type="arabicPeriod"/>
              <a:defRPr/>
            </a:pPr>
            <a:r>
              <a:rPr lang="en-US" sz="1200" dirty="0" smtClean="0">
                <a:solidFill>
                  <a:schemeClr val="tx2">
                    <a:lumMod val="75000"/>
                    <a:lumOff val="25000"/>
                  </a:schemeClr>
                </a:solidFill>
              </a:rPr>
              <a:t>&lt;edit-config&gt;</a:t>
            </a:r>
          </a:p>
          <a:p>
            <a:pPr algn="l">
              <a:defRPr/>
            </a:pPr>
            <a:r>
              <a:rPr lang="en-US" sz="1200" dirty="0" smtClean="0">
                <a:solidFill>
                  <a:schemeClr val="tx2">
                    <a:lumMod val="75000"/>
                    <a:lumOff val="25000"/>
                  </a:schemeClr>
                </a:solidFill>
              </a:rPr>
              <a:t>data </a:t>
            </a:r>
            <a:r>
              <a:rPr lang="en-US" sz="1200" dirty="0">
                <a:solidFill>
                  <a:schemeClr val="tx2">
                    <a:lumMod val="75000"/>
                    <a:lumOff val="25000"/>
                  </a:schemeClr>
                </a:solidFill>
              </a:rPr>
              <a:t>changes are not persistent</a:t>
            </a:r>
          </a:p>
        </p:txBody>
      </p:sp>
      <p:cxnSp>
        <p:nvCxnSpPr>
          <p:cNvPr id="15372" name="Straight Arrow Connector 7"/>
          <p:cNvCxnSpPr>
            <a:cxnSpLocks noChangeShapeType="1"/>
            <a:stCxn id="7" idx="2"/>
            <a:endCxn id="4" idx="1"/>
          </p:cNvCxnSpPr>
          <p:nvPr/>
        </p:nvCxnSpPr>
        <p:spPr bwMode="auto">
          <a:xfrm>
            <a:off x="4318000" y="3073400"/>
            <a:ext cx="0" cy="1930400"/>
          </a:xfrm>
          <a:prstGeom prst="straightConnector1">
            <a:avLst/>
          </a:prstGeom>
          <a:noFill/>
          <a:ln w="12700" algn="ctr">
            <a:solidFill>
              <a:schemeClr val="tx1"/>
            </a:solidFill>
            <a:round/>
            <a:headEnd/>
            <a:tailEnd type="arrow" w="med" len="med"/>
          </a:ln>
        </p:spPr>
      </p:cxnSp>
      <p:sp>
        <p:nvSpPr>
          <p:cNvPr id="12" name="Flowchart: Magnetic Disk 11"/>
          <p:cNvSpPr/>
          <p:nvPr/>
        </p:nvSpPr>
        <p:spPr bwMode="auto">
          <a:xfrm>
            <a:off x="6948488" y="4679950"/>
            <a:ext cx="939800" cy="64770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none" lIns="72000" rIns="72000"/>
          <a:lstStyle/>
          <a:p>
            <a:pPr>
              <a:spcBef>
                <a:spcPct val="50000"/>
              </a:spcBef>
              <a:defRPr/>
            </a:pPr>
            <a:r>
              <a:rPr lang="en-US" sz="1400" dirty="0">
                <a:solidFill>
                  <a:schemeClr val="tx1"/>
                </a:solidFill>
              </a:rPr>
              <a:t>startup</a:t>
            </a:r>
          </a:p>
        </p:txBody>
      </p:sp>
      <p:sp>
        <p:nvSpPr>
          <p:cNvPr id="3" name="Rounded Rectangular Callout 2"/>
          <p:cNvSpPr/>
          <p:nvPr/>
        </p:nvSpPr>
        <p:spPr bwMode="auto">
          <a:xfrm>
            <a:off x="6756400" y="3494088"/>
            <a:ext cx="2235200" cy="874712"/>
          </a:xfrm>
          <a:prstGeom prst="wedgeRoundRectCallout">
            <a:avLst/>
          </a:prstGeom>
          <a:solidFill>
            <a:srgbClr val="FFFF99"/>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72000" rIns="72000"/>
          <a:lstStyle/>
          <a:p>
            <a:pPr algn="l">
              <a:spcBef>
                <a:spcPts val="0"/>
              </a:spcBef>
              <a:defRPr/>
            </a:pPr>
            <a:r>
              <a:rPr lang="en-US" sz="1200" dirty="0">
                <a:solidFill>
                  <a:schemeClr val="tx1"/>
                </a:solidFill>
              </a:rPr>
              <a:t>Effectively there is a separate </a:t>
            </a:r>
          </a:p>
          <a:p>
            <a:pPr algn="l">
              <a:spcBef>
                <a:spcPts val="0"/>
              </a:spcBef>
              <a:defRPr/>
            </a:pPr>
            <a:r>
              <a:rPr lang="en-US" sz="1200" dirty="0">
                <a:solidFill>
                  <a:schemeClr val="tx1"/>
                </a:solidFill>
              </a:rPr>
              <a:t>startup configuration on the </a:t>
            </a:r>
          </a:p>
          <a:p>
            <a:pPr algn="l">
              <a:spcBef>
                <a:spcPts val="0"/>
              </a:spcBef>
              <a:defRPr/>
            </a:pPr>
            <a:r>
              <a:rPr lang="en-US" sz="1200" dirty="0">
                <a:solidFill>
                  <a:schemeClr val="tx1"/>
                </a:solidFill>
              </a:rPr>
              <a:t>node, but not accessible via </a:t>
            </a:r>
          </a:p>
          <a:p>
            <a:pPr algn="l">
              <a:spcBef>
                <a:spcPts val="0"/>
              </a:spcBef>
              <a:defRPr/>
            </a:pPr>
            <a:r>
              <a:rPr lang="en-US" sz="1200" dirty="0">
                <a:solidFill>
                  <a:schemeClr val="tx1"/>
                </a:solidFill>
              </a:rPr>
              <a:t>Netconf (only via CLI)</a:t>
            </a:r>
          </a:p>
        </p:txBody>
      </p:sp>
      <p:sp>
        <p:nvSpPr>
          <p:cNvPr id="15375" name="TextBox 13"/>
          <p:cNvSpPr txBox="1">
            <a:spLocks noChangeArrowheads="1"/>
          </p:cNvSpPr>
          <p:nvPr/>
        </p:nvSpPr>
        <p:spPr bwMode="auto">
          <a:xfrm>
            <a:off x="735013" y="5778500"/>
            <a:ext cx="798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a:solidFill>
                  <a:schemeClr val="bg1"/>
                </a:solidFill>
              </a:rPr>
              <a:t>Node</a:t>
            </a:r>
          </a:p>
        </p:txBody>
      </p:sp>
      <p:sp>
        <p:nvSpPr>
          <p:cNvPr id="14" name="Rounded Rectangular Callout 13"/>
          <p:cNvSpPr/>
          <p:nvPr/>
        </p:nvSpPr>
        <p:spPr bwMode="auto">
          <a:xfrm>
            <a:off x="5033560" y="5480951"/>
            <a:ext cx="2235200" cy="874712"/>
          </a:xfrm>
          <a:prstGeom prst="wedgeRoundRectCallout">
            <a:avLst/>
          </a:prstGeom>
          <a:solidFill>
            <a:srgbClr val="FFFF99"/>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72000" rIns="72000"/>
          <a:lstStyle/>
          <a:p>
            <a:pPr algn="l">
              <a:spcBef>
                <a:spcPts val="0"/>
              </a:spcBef>
              <a:defRPr/>
            </a:pPr>
            <a:r>
              <a:rPr lang="en-US" sz="1200" dirty="0" smtClean="0">
                <a:solidFill>
                  <a:schemeClr val="tx1"/>
                </a:solidFill>
              </a:rPr>
              <a:t>A BNET PEST study on support</a:t>
            </a:r>
          </a:p>
          <a:p>
            <a:pPr algn="l">
              <a:spcBef>
                <a:spcPts val="0"/>
              </a:spcBef>
              <a:defRPr/>
            </a:pPr>
            <a:r>
              <a:rPr lang="en-US" sz="1200" dirty="0" smtClean="0">
                <a:solidFill>
                  <a:schemeClr val="tx1"/>
                </a:solidFill>
              </a:rPr>
              <a:t>for the startup capability is up </a:t>
            </a:r>
          </a:p>
          <a:p>
            <a:pPr algn="l">
              <a:spcBef>
                <a:spcPts val="0"/>
              </a:spcBef>
              <a:defRPr/>
            </a:pPr>
            <a:r>
              <a:rPr lang="en-US" sz="1200" dirty="0" smtClean="0">
                <a:solidFill>
                  <a:schemeClr val="tx1"/>
                </a:solidFill>
              </a:rPr>
              <a:t>for review at O&amp;M Forum and </a:t>
            </a:r>
          </a:p>
          <a:p>
            <a:pPr algn="l">
              <a:spcBef>
                <a:spcPts val="0"/>
              </a:spcBef>
              <a:defRPr/>
            </a:pPr>
            <a:r>
              <a:rPr lang="en-US" sz="1200" dirty="0" smtClean="0">
                <a:solidFill>
                  <a:schemeClr val="tx1"/>
                </a:solidFill>
              </a:rPr>
              <a:t>IAC in the next few weeks</a:t>
            </a:r>
          </a:p>
          <a:p>
            <a:pPr algn="l">
              <a:spcBef>
                <a:spcPts val="0"/>
              </a:spcBef>
              <a:defRPr/>
            </a:pPr>
            <a:endParaRPr lang="en-US" sz="1200" dirty="0">
              <a:solidFill>
                <a:schemeClr val="tx1"/>
              </a:solidFill>
            </a:endParaRPr>
          </a:p>
        </p:txBody>
      </p:sp>
      <p:sp>
        <p:nvSpPr>
          <p:cNvPr id="18" name="TextBox 17"/>
          <p:cNvSpPr txBox="1"/>
          <p:nvPr/>
        </p:nvSpPr>
        <p:spPr>
          <a:xfrm>
            <a:off x="4858412" y="4711700"/>
            <a:ext cx="2077813" cy="461665"/>
          </a:xfrm>
          <a:prstGeom prst="rect">
            <a:avLst/>
          </a:prstGeom>
          <a:noFill/>
        </p:spPr>
        <p:txBody>
          <a:bodyPr wrap="none">
            <a:spAutoFit/>
          </a:bodyPr>
          <a:lstStyle/>
          <a:p>
            <a:pPr algn="l">
              <a:defRPr/>
            </a:pPr>
            <a:r>
              <a:rPr lang="en-US" sz="1200" i="1" dirty="0" smtClean="0">
                <a:solidFill>
                  <a:srgbClr val="FF0000"/>
                </a:solidFill>
              </a:rPr>
              <a:t>2. </a:t>
            </a:r>
            <a:r>
              <a:rPr lang="en-US" sz="1200" i="1" dirty="0">
                <a:solidFill>
                  <a:srgbClr val="FF0000"/>
                </a:solidFill>
              </a:rPr>
              <a:t>&lt;copy-config&gt; </a:t>
            </a:r>
          </a:p>
          <a:p>
            <a:pPr algn="l">
              <a:defRPr/>
            </a:pPr>
            <a:r>
              <a:rPr lang="en-US" sz="1200" i="1" dirty="0">
                <a:solidFill>
                  <a:srgbClr val="FF0000"/>
                </a:solidFill>
              </a:rPr>
              <a:t>d</a:t>
            </a:r>
            <a:r>
              <a:rPr lang="en-US" sz="1200" i="1" dirty="0" smtClean="0">
                <a:solidFill>
                  <a:srgbClr val="FF0000"/>
                </a:solidFill>
              </a:rPr>
              <a:t>ata changes are persistent</a:t>
            </a:r>
            <a:endParaRPr lang="en-US" sz="1200" dirty="0">
              <a:solidFill>
                <a:srgbClr val="FF0000"/>
              </a:solidFill>
            </a:endParaRPr>
          </a:p>
        </p:txBody>
      </p:sp>
      <p:cxnSp>
        <p:nvCxnSpPr>
          <p:cNvPr id="19" name="Straight Arrow Connector 20"/>
          <p:cNvCxnSpPr>
            <a:cxnSpLocks noChangeShapeType="1"/>
          </p:cNvCxnSpPr>
          <p:nvPr/>
        </p:nvCxnSpPr>
        <p:spPr bwMode="auto">
          <a:xfrm flipV="1">
            <a:off x="4746956" y="5003800"/>
            <a:ext cx="2160588" cy="323850"/>
          </a:xfrm>
          <a:prstGeom prst="straightConnector1">
            <a:avLst/>
          </a:prstGeom>
          <a:noFill/>
          <a:ln w="12700" algn="ctr">
            <a:solidFill>
              <a:schemeClr val="tx1"/>
            </a:solidFill>
            <a:round/>
            <a:headEnd/>
            <a:tailEnd type="arrow" w="med" len="med"/>
          </a:ln>
        </p:spPr>
      </p:cxnSp>
    </p:spTree>
    <p:extLst>
      <p:ext uri="{BB962C8B-B14F-4D97-AF65-F5344CB8AC3E}">
        <p14:creationId xmlns:p14="http://schemas.microsoft.com/office/powerpoint/2010/main" val="1320528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animBg="1"/>
      <p:bldP spid="3" grpId="0" animBg="1"/>
      <p:bldP spid="14" grpId="0" animBg="1"/>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bwMode="auto">
          <a:xfrm>
            <a:off x="557213" y="4559300"/>
            <a:ext cx="7467600" cy="17653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lIns="72000" rIns="72000"/>
          <a:lstStyle/>
          <a:p>
            <a:pPr algn="l">
              <a:spcBef>
                <a:spcPct val="50000"/>
              </a:spcBef>
              <a:defRPr/>
            </a:pPr>
            <a:endParaRPr lang="en-US" dirty="0">
              <a:solidFill>
                <a:schemeClr val="bg1"/>
              </a:solidFill>
            </a:endParaRPr>
          </a:p>
        </p:txBody>
      </p:sp>
      <p:sp>
        <p:nvSpPr>
          <p:cNvPr id="9" name="Rounded Rectangle 8"/>
          <p:cNvSpPr/>
          <p:nvPr/>
        </p:nvSpPr>
        <p:spPr bwMode="auto">
          <a:xfrm>
            <a:off x="558800" y="1524000"/>
            <a:ext cx="7467600" cy="17653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lIns="72000" rIns="72000"/>
          <a:lstStyle/>
          <a:p>
            <a:pPr algn="l">
              <a:spcBef>
                <a:spcPct val="50000"/>
              </a:spcBef>
              <a:defRPr/>
            </a:pPr>
            <a:r>
              <a:rPr lang="en-US" dirty="0">
                <a:solidFill>
                  <a:schemeClr val="bg1"/>
                </a:solidFill>
              </a:rPr>
              <a:t>OSS</a:t>
            </a:r>
          </a:p>
        </p:txBody>
      </p:sp>
      <p:sp>
        <p:nvSpPr>
          <p:cNvPr id="16390" name="Title 1"/>
          <p:cNvSpPr>
            <a:spLocks noGrp="1"/>
          </p:cNvSpPr>
          <p:nvPr>
            <p:ph type="title"/>
          </p:nvPr>
        </p:nvSpPr>
        <p:spPr/>
        <p:txBody>
          <a:bodyPr/>
          <a:lstStyle/>
          <a:p>
            <a:r>
              <a:rPr lang="en-US" smtClean="0"/>
              <a:t>Candidate / non-persistent (</a:t>
            </a:r>
            <a:r>
              <a:rPr lang="en-US" sz="3200" smtClean="0"/>
              <a:t>SGSN-MME)</a:t>
            </a:r>
          </a:p>
        </p:txBody>
      </p:sp>
      <p:sp>
        <p:nvSpPr>
          <p:cNvPr id="4" name="Flowchart: Magnetic Disk 3"/>
          <p:cNvSpPr/>
          <p:nvPr/>
        </p:nvSpPr>
        <p:spPr bwMode="auto">
          <a:xfrm>
            <a:off x="3848100" y="5003800"/>
            <a:ext cx="939800" cy="647700"/>
          </a:xfrm>
          <a:prstGeom prst="flowChartMagneticDisk">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72000" rIns="72000"/>
          <a:lstStyle/>
          <a:p>
            <a:pPr>
              <a:spcBef>
                <a:spcPct val="50000"/>
              </a:spcBef>
              <a:defRPr/>
            </a:pPr>
            <a:r>
              <a:rPr lang="en-US" sz="1400" dirty="0">
                <a:solidFill>
                  <a:schemeClr val="tx1"/>
                </a:solidFill>
              </a:rPr>
              <a:t>running</a:t>
            </a:r>
          </a:p>
        </p:txBody>
      </p:sp>
      <p:sp>
        <p:nvSpPr>
          <p:cNvPr id="7" name="Rounded Rectangle 6"/>
          <p:cNvSpPr/>
          <p:nvPr/>
        </p:nvSpPr>
        <p:spPr bwMode="auto">
          <a:xfrm>
            <a:off x="3848100" y="2527300"/>
            <a:ext cx="939800" cy="546100"/>
          </a:xfrm>
          <a:prstGeom prst="round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wrap="none" lIns="72000" rIns="72000"/>
          <a:lstStyle/>
          <a:p>
            <a:pPr>
              <a:spcBef>
                <a:spcPct val="50000"/>
              </a:spcBef>
              <a:defRPr/>
            </a:pPr>
            <a:r>
              <a:rPr lang="en-US" sz="1600" dirty="0">
                <a:solidFill>
                  <a:schemeClr val="bg1"/>
                </a:solidFill>
              </a:rPr>
              <a:t>NM/NMA</a:t>
            </a:r>
          </a:p>
        </p:txBody>
      </p:sp>
      <p:sp>
        <p:nvSpPr>
          <p:cNvPr id="10" name="Flowchart: Magnetic Disk 9"/>
          <p:cNvSpPr/>
          <p:nvPr/>
        </p:nvSpPr>
        <p:spPr bwMode="auto">
          <a:xfrm>
            <a:off x="2260600" y="1695450"/>
            <a:ext cx="939800" cy="64770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lIns="72000" rIns="72000"/>
          <a:lstStyle/>
          <a:p>
            <a:pPr>
              <a:spcBef>
                <a:spcPct val="50000"/>
              </a:spcBef>
              <a:defRPr/>
            </a:pPr>
            <a:r>
              <a:rPr lang="en-US" sz="1400" dirty="0">
                <a:solidFill>
                  <a:schemeClr val="tx1"/>
                </a:solidFill>
              </a:rPr>
              <a:t>Planned </a:t>
            </a:r>
          </a:p>
          <a:p>
            <a:pPr>
              <a:spcBef>
                <a:spcPts val="0"/>
              </a:spcBef>
              <a:defRPr/>
            </a:pPr>
            <a:r>
              <a:rPr lang="en-US" sz="1400" dirty="0">
                <a:solidFill>
                  <a:schemeClr val="tx1"/>
                </a:solidFill>
              </a:rPr>
              <a:t>area</a:t>
            </a:r>
          </a:p>
        </p:txBody>
      </p:sp>
      <p:sp>
        <p:nvSpPr>
          <p:cNvPr id="11" name="Flowchart: Magnetic Disk 10"/>
          <p:cNvSpPr/>
          <p:nvPr/>
        </p:nvSpPr>
        <p:spPr bwMode="auto">
          <a:xfrm>
            <a:off x="5461000" y="1695450"/>
            <a:ext cx="939800" cy="647700"/>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wrap="none" lIns="72000" rIns="72000"/>
          <a:lstStyle/>
          <a:p>
            <a:pPr>
              <a:spcBef>
                <a:spcPct val="50000"/>
              </a:spcBef>
              <a:defRPr/>
            </a:pPr>
            <a:r>
              <a:rPr lang="en-US" sz="1400" dirty="0">
                <a:solidFill>
                  <a:schemeClr val="bg1"/>
                </a:solidFill>
              </a:rPr>
              <a:t>Valid</a:t>
            </a:r>
          </a:p>
          <a:p>
            <a:pPr>
              <a:spcBef>
                <a:spcPts val="0"/>
              </a:spcBef>
              <a:defRPr/>
            </a:pPr>
            <a:r>
              <a:rPr lang="en-US" sz="1400" dirty="0">
                <a:solidFill>
                  <a:schemeClr val="bg1"/>
                </a:solidFill>
              </a:rPr>
              <a:t>area</a:t>
            </a:r>
          </a:p>
        </p:txBody>
      </p:sp>
      <p:sp>
        <p:nvSpPr>
          <p:cNvPr id="12" name="Flowchart: Magnetic Disk 11"/>
          <p:cNvSpPr/>
          <p:nvPr/>
        </p:nvSpPr>
        <p:spPr bwMode="auto">
          <a:xfrm>
            <a:off x="6948488" y="4679950"/>
            <a:ext cx="939800" cy="647700"/>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none" lIns="72000" rIns="72000"/>
          <a:lstStyle/>
          <a:p>
            <a:pPr>
              <a:spcBef>
                <a:spcPct val="50000"/>
              </a:spcBef>
              <a:defRPr/>
            </a:pPr>
            <a:r>
              <a:rPr lang="en-US" sz="1400" dirty="0">
                <a:solidFill>
                  <a:schemeClr val="tx1"/>
                </a:solidFill>
              </a:rPr>
              <a:t>startup</a:t>
            </a:r>
          </a:p>
        </p:txBody>
      </p:sp>
      <p:sp>
        <p:nvSpPr>
          <p:cNvPr id="3" name="Rounded Rectangular Callout 2"/>
          <p:cNvSpPr/>
          <p:nvPr/>
        </p:nvSpPr>
        <p:spPr bwMode="auto">
          <a:xfrm>
            <a:off x="6756400" y="3494088"/>
            <a:ext cx="2235200" cy="874712"/>
          </a:xfrm>
          <a:prstGeom prst="wedgeRoundRectCallout">
            <a:avLst/>
          </a:prstGeom>
          <a:solidFill>
            <a:srgbClr val="FFFF99"/>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72000" rIns="72000"/>
          <a:lstStyle/>
          <a:p>
            <a:pPr algn="l">
              <a:spcBef>
                <a:spcPts val="0"/>
              </a:spcBef>
              <a:defRPr/>
            </a:pPr>
            <a:r>
              <a:rPr lang="en-US" sz="1200" dirty="0">
                <a:solidFill>
                  <a:schemeClr val="tx1"/>
                </a:solidFill>
              </a:rPr>
              <a:t>Effectively there is a separate </a:t>
            </a:r>
          </a:p>
          <a:p>
            <a:pPr algn="l">
              <a:spcBef>
                <a:spcPts val="0"/>
              </a:spcBef>
              <a:defRPr/>
            </a:pPr>
            <a:r>
              <a:rPr lang="en-US" sz="1200" dirty="0">
                <a:solidFill>
                  <a:schemeClr val="tx1"/>
                </a:solidFill>
              </a:rPr>
              <a:t>startup configuration on the </a:t>
            </a:r>
          </a:p>
          <a:p>
            <a:pPr algn="l">
              <a:spcBef>
                <a:spcPts val="0"/>
              </a:spcBef>
              <a:defRPr/>
            </a:pPr>
            <a:r>
              <a:rPr lang="en-US" sz="1200" dirty="0">
                <a:solidFill>
                  <a:schemeClr val="tx1"/>
                </a:solidFill>
              </a:rPr>
              <a:t>node, but not accessible via </a:t>
            </a:r>
          </a:p>
          <a:p>
            <a:pPr algn="l">
              <a:spcBef>
                <a:spcPts val="0"/>
              </a:spcBef>
              <a:defRPr/>
            </a:pPr>
            <a:r>
              <a:rPr lang="en-US" sz="1200" dirty="0">
                <a:solidFill>
                  <a:schemeClr val="tx1"/>
                </a:solidFill>
              </a:rPr>
              <a:t>Netconf (only via CLI)</a:t>
            </a:r>
          </a:p>
        </p:txBody>
      </p:sp>
      <p:sp>
        <p:nvSpPr>
          <p:cNvPr id="13" name="Flowchart: Magnetic Disk 12"/>
          <p:cNvSpPr/>
          <p:nvPr/>
        </p:nvSpPr>
        <p:spPr bwMode="auto">
          <a:xfrm>
            <a:off x="635000" y="4832350"/>
            <a:ext cx="939800" cy="647700"/>
          </a:xfrm>
          <a:prstGeom prst="flowChartMagneticDisk">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lIns="72000" rIns="72000"/>
          <a:lstStyle/>
          <a:p>
            <a:pPr>
              <a:spcBef>
                <a:spcPct val="50000"/>
              </a:spcBef>
              <a:defRPr/>
            </a:pPr>
            <a:r>
              <a:rPr lang="en-US" sz="1400" dirty="0">
                <a:solidFill>
                  <a:schemeClr val="tx1"/>
                </a:solidFill>
              </a:rPr>
              <a:t>candidate</a:t>
            </a:r>
          </a:p>
        </p:txBody>
      </p:sp>
      <p:cxnSp>
        <p:nvCxnSpPr>
          <p:cNvPr id="16398" name="Straight Arrow Connector 13"/>
          <p:cNvCxnSpPr>
            <a:cxnSpLocks noChangeShapeType="1"/>
          </p:cNvCxnSpPr>
          <p:nvPr/>
        </p:nvCxnSpPr>
        <p:spPr bwMode="auto">
          <a:xfrm flipH="1">
            <a:off x="1206500" y="3073400"/>
            <a:ext cx="2641600" cy="1758950"/>
          </a:xfrm>
          <a:prstGeom prst="straightConnector1">
            <a:avLst/>
          </a:prstGeom>
          <a:noFill/>
          <a:ln w="12700" algn="ctr">
            <a:solidFill>
              <a:schemeClr val="tx1"/>
            </a:solidFill>
            <a:round/>
            <a:headEnd/>
            <a:tailEnd type="arrow" w="med" len="med"/>
          </a:ln>
        </p:spPr>
      </p:cxnSp>
      <p:sp>
        <p:nvSpPr>
          <p:cNvPr id="16" name="TextBox 15"/>
          <p:cNvSpPr txBox="1"/>
          <p:nvPr/>
        </p:nvSpPr>
        <p:spPr>
          <a:xfrm>
            <a:off x="1293813" y="3451225"/>
            <a:ext cx="1243012" cy="461963"/>
          </a:xfrm>
          <a:prstGeom prst="rect">
            <a:avLst/>
          </a:prstGeom>
          <a:noFill/>
        </p:spPr>
        <p:txBody>
          <a:bodyPr wrap="none">
            <a:spAutoFit/>
          </a:bodyPr>
          <a:lstStyle/>
          <a:p>
            <a:pPr algn="l">
              <a:defRPr/>
            </a:pPr>
            <a:r>
              <a:rPr lang="en-US" sz="1200" dirty="0">
                <a:solidFill>
                  <a:schemeClr val="tx2">
                    <a:lumMod val="75000"/>
                    <a:lumOff val="25000"/>
                  </a:schemeClr>
                </a:solidFill>
              </a:rPr>
              <a:t>1. &lt;edit-config&gt;</a:t>
            </a:r>
          </a:p>
          <a:p>
            <a:pPr algn="l">
              <a:defRPr/>
            </a:pPr>
            <a:r>
              <a:rPr lang="en-US" sz="1200" dirty="0">
                <a:solidFill>
                  <a:schemeClr val="tx2">
                    <a:lumMod val="75000"/>
                    <a:lumOff val="25000"/>
                  </a:schemeClr>
                </a:solidFill>
              </a:rPr>
              <a:t>2. &lt;validate&gt;</a:t>
            </a:r>
          </a:p>
        </p:txBody>
      </p:sp>
      <p:cxnSp>
        <p:nvCxnSpPr>
          <p:cNvPr id="16400" name="Straight Arrow Connector 16"/>
          <p:cNvCxnSpPr>
            <a:cxnSpLocks noChangeShapeType="1"/>
            <a:stCxn id="13" idx="4"/>
          </p:cNvCxnSpPr>
          <p:nvPr/>
        </p:nvCxnSpPr>
        <p:spPr bwMode="auto">
          <a:xfrm>
            <a:off x="1574800" y="5156200"/>
            <a:ext cx="2273300" cy="171450"/>
          </a:xfrm>
          <a:prstGeom prst="straightConnector1">
            <a:avLst/>
          </a:prstGeom>
          <a:noFill/>
          <a:ln w="12700" algn="ctr">
            <a:solidFill>
              <a:schemeClr val="tx1"/>
            </a:solidFill>
            <a:round/>
            <a:headEnd/>
            <a:tailEnd type="arrow" w="med" len="med"/>
          </a:ln>
        </p:spPr>
      </p:cxnSp>
      <p:sp>
        <p:nvSpPr>
          <p:cNvPr id="18" name="TextBox 17"/>
          <p:cNvSpPr txBox="1"/>
          <p:nvPr/>
        </p:nvSpPr>
        <p:spPr>
          <a:xfrm>
            <a:off x="1600223" y="4702175"/>
            <a:ext cx="2334293" cy="461665"/>
          </a:xfrm>
          <a:prstGeom prst="rect">
            <a:avLst/>
          </a:prstGeom>
          <a:noFill/>
        </p:spPr>
        <p:txBody>
          <a:bodyPr wrap="none">
            <a:spAutoFit/>
          </a:bodyPr>
          <a:lstStyle/>
          <a:p>
            <a:pPr algn="l">
              <a:defRPr/>
            </a:pPr>
            <a:r>
              <a:rPr lang="en-US" sz="1200" dirty="0">
                <a:solidFill>
                  <a:schemeClr val="tx2">
                    <a:lumMod val="75000"/>
                    <a:lumOff val="25000"/>
                  </a:schemeClr>
                </a:solidFill>
              </a:rPr>
              <a:t>3. &lt;</a:t>
            </a:r>
            <a:r>
              <a:rPr lang="en-US" sz="1200" dirty="0" smtClean="0">
                <a:solidFill>
                  <a:schemeClr val="tx2">
                    <a:lumMod val="75000"/>
                    <a:lumOff val="25000"/>
                  </a:schemeClr>
                </a:solidFill>
              </a:rPr>
              <a:t>commit&gt;</a:t>
            </a:r>
          </a:p>
          <a:p>
            <a:pPr algn="l">
              <a:defRPr/>
            </a:pPr>
            <a:r>
              <a:rPr lang="en-US" sz="1200" i="1" dirty="0" smtClean="0">
                <a:solidFill>
                  <a:schemeClr val="tx2">
                    <a:lumMod val="75000"/>
                    <a:lumOff val="25000"/>
                  </a:schemeClr>
                </a:solidFill>
              </a:rPr>
              <a:t>data </a:t>
            </a:r>
            <a:r>
              <a:rPr lang="en-US" sz="1200" i="1" dirty="0">
                <a:solidFill>
                  <a:schemeClr val="tx2">
                    <a:lumMod val="75000"/>
                    <a:lumOff val="25000"/>
                  </a:schemeClr>
                </a:solidFill>
              </a:rPr>
              <a:t>changes are not persistent</a:t>
            </a:r>
          </a:p>
        </p:txBody>
      </p:sp>
      <p:sp>
        <p:nvSpPr>
          <p:cNvPr id="16402" name="TextBox 4"/>
          <p:cNvSpPr txBox="1">
            <a:spLocks noChangeArrowheads="1"/>
          </p:cNvSpPr>
          <p:nvPr/>
        </p:nvSpPr>
        <p:spPr bwMode="auto">
          <a:xfrm>
            <a:off x="735013" y="5778500"/>
            <a:ext cx="798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r>
              <a:rPr lang="en-US">
                <a:solidFill>
                  <a:schemeClr val="bg1"/>
                </a:solidFill>
              </a:rPr>
              <a:t>Node</a:t>
            </a:r>
          </a:p>
        </p:txBody>
      </p:sp>
      <p:sp>
        <p:nvSpPr>
          <p:cNvPr id="17" name="Rounded Rectangular Callout 16"/>
          <p:cNvSpPr/>
          <p:nvPr/>
        </p:nvSpPr>
        <p:spPr bwMode="auto">
          <a:xfrm>
            <a:off x="5033559" y="5480951"/>
            <a:ext cx="3373461" cy="874712"/>
          </a:xfrm>
          <a:prstGeom prst="wedgeRoundRectCallout">
            <a:avLst/>
          </a:prstGeom>
          <a:solidFill>
            <a:srgbClr val="FFFF99"/>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72000" rIns="72000"/>
          <a:lstStyle/>
          <a:p>
            <a:pPr algn="l">
              <a:spcBef>
                <a:spcPts val="0"/>
              </a:spcBef>
              <a:defRPr/>
            </a:pPr>
            <a:r>
              <a:rPr lang="en-US" sz="1200" dirty="0" smtClean="0">
                <a:solidFill>
                  <a:schemeClr val="tx1"/>
                </a:solidFill>
              </a:rPr>
              <a:t>A BNET PEST study on support for the startup </a:t>
            </a:r>
          </a:p>
          <a:p>
            <a:pPr algn="l">
              <a:spcBef>
                <a:spcPts val="0"/>
              </a:spcBef>
              <a:defRPr/>
            </a:pPr>
            <a:r>
              <a:rPr lang="en-US" sz="1200" dirty="0" smtClean="0">
                <a:solidFill>
                  <a:schemeClr val="tx1"/>
                </a:solidFill>
              </a:rPr>
              <a:t>capability is up for review at O&amp;M Forum and </a:t>
            </a:r>
          </a:p>
          <a:p>
            <a:pPr algn="l">
              <a:spcBef>
                <a:spcPts val="0"/>
              </a:spcBef>
              <a:defRPr/>
            </a:pPr>
            <a:r>
              <a:rPr lang="en-US" sz="1200" dirty="0" smtClean="0">
                <a:solidFill>
                  <a:schemeClr val="tx1"/>
                </a:solidFill>
              </a:rPr>
              <a:t>IAC in the next few weeks.</a:t>
            </a:r>
          </a:p>
          <a:p>
            <a:pPr algn="l">
              <a:spcBef>
                <a:spcPts val="0"/>
              </a:spcBef>
              <a:defRPr/>
            </a:pPr>
            <a:r>
              <a:rPr lang="en-US" sz="1200" dirty="0" smtClean="0">
                <a:solidFill>
                  <a:schemeClr val="tx1"/>
                </a:solidFill>
              </a:rPr>
              <a:t>SGSN-MME may support startup in 15B</a:t>
            </a:r>
          </a:p>
          <a:p>
            <a:pPr algn="l">
              <a:spcBef>
                <a:spcPts val="0"/>
              </a:spcBef>
              <a:defRPr/>
            </a:pPr>
            <a:endParaRPr lang="en-US" sz="1200" dirty="0">
              <a:solidFill>
                <a:schemeClr val="tx1"/>
              </a:solidFill>
            </a:endParaRPr>
          </a:p>
        </p:txBody>
      </p:sp>
      <p:sp>
        <p:nvSpPr>
          <p:cNvPr id="19" name="TextBox 18"/>
          <p:cNvSpPr txBox="1"/>
          <p:nvPr/>
        </p:nvSpPr>
        <p:spPr>
          <a:xfrm>
            <a:off x="4858412" y="4711700"/>
            <a:ext cx="2077813" cy="461665"/>
          </a:xfrm>
          <a:prstGeom prst="rect">
            <a:avLst/>
          </a:prstGeom>
          <a:noFill/>
        </p:spPr>
        <p:txBody>
          <a:bodyPr wrap="none">
            <a:spAutoFit/>
          </a:bodyPr>
          <a:lstStyle/>
          <a:p>
            <a:pPr algn="l">
              <a:defRPr/>
            </a:pPr>
            <a:r>
              <a:rPr lang="en-US" sz="1200" i="1" dirty="0">
                <a:solidFill>
                  <a:srgbClr val="FF0000"/>
                </a:solidFill>
              </a:rPr>
              <a:t>4</a:t>
            </a:r>
            <a:r>
              <a:rPr lang="en-US" sz="1200" i="1" dirty="0" smtClean="0">
                <a:solidFill>
                  <a:srgbClr val="FF0000"/>
                </a:solidFill>
              </a:rPr>
              <a:t>. </a:t>
            </a:r>
            <a:r>
              <a:rPr lang="en-US" sz="1200" i="1" dirty="0">
                <a:solidFill>
                  <a:srgbClr val="FF0000"/>
                </a:solidFill>
              </a:rPr>
              <a:t>&lt;copy-config&gt; </a:t>
            </a:r>
          </a:p>
          <a:p>
            <a:pPr algn="l">
              <a:defRPr/>
            </a:pPr>
            <a:r>
              <a:rPr lang="en-US" sz="1200" i="1" dirty="0">
                <a:solidFill>
                  <a:srgbClr val="FF0000"/>
                </a:solidFill>
              </a:rPr>
              <a:t>d</a:t>
            </a:r>
            <a:r>
              <a:rPr lang="en-US" sz="1200" i="1" dirty="0" smtClean="0">
                <a:solidFill>
                  <a:srgbClr val="FF0000"/>
                </a:solidFill>
              </a:rPr>
              <a:t>ata changes are persistent</a:t>
            </a:r>
            <a:endParaRPr lang="en-US" sz="1200" dirty="0">
              <a:solidFill>
                <a:srgbClr val="FF0000"/>
              </a:solidFill>
            </a:endParaRPr>
          </a:p>
        </p:txBody>
      </p:sp>
      <p:cxnSp>
        <p:nvCxnSpPr>
          <p:cNvPr id="21" name="Straight Arrow Connector 20"/>
          <p:cNvCxnSpPr>
            <a:cxnSpLocks noChangeShapeType="1"/>
          </p:cNvCxnSpPr>
          <p:nvPr/>
        </p:nvCxnSpPr>
        <p:spPr bwMode="auto">
          <a:xfrm flipV="1">
            <a:off x="4746956" y="5003800"/>
            <a:ext cx="2160588" cy="323850"/>
          </a:xfrm>
          <a:prstGeom prst="straightConnector1">
            <a:avLst/>
          </a:prstGeom>
          <a:noFill/>
          <a:ln w="12700" algn="ctr">
            <a:solidFill>
              <a:schemeClr val="tx1"/>
            </a:solidFill>
            <a:round/>
            <a:headEnd/>
            <a:tailEnd type="arrow" w="med" len="med"/>
          </a:ln>
        </p:spPr>
      </p:cxnSp>
    </p:spTree>
    <p:extLst>
      <p:ext uri="{BB962C8B-B14F-4D97-AF65-F5344CB8AC3E}">
        <p14:creationId xmlns:p14="http://schemas.microsoft.com/office/powerpoint/2010/main" val="148094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40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P spid="16" grpId="0"/>
      <p:bldP spid="18" grpId="0"/>
      <p:bldP spid="17" grpId="0" animBg="1"/>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idx="4294967295"/>
          </p:nvPr>
        </p:nvSpPr>
        <p:spPr/>
        <p:txBody>
          <a:bodyPr/>
          <a:lstStyle/>
          <a:p>
            <a:pPr eaLnBrk="1" hangingPunct="1"/>
            <a:endParaRPr lang="en-US" dirty="0" smtClean="0"/>
          </a:p>
        </p:txBody>
      </p:sp>
      <p:sp>
        <p:nvSpPr>
          <p:cNvPr id="4099" name="Rectangle 17"/>
          <p:cNvSpPr>
            <a:spLocks noGrp="1" noChangeArrowheads="1"/>
          </p:cNvSpPr>
          <p:nvPr>
            <p:ph type="body" idx="4294967295"/>
          </p:nvPr>
        </p:nvSpPr>
        <p:spPr>
          <a:xfrm>
            <a:off x="396875" y="1800225"/>
            <a:ext cx="8351838" cy="4600575"/>
          </a:xfrm>
        </p:spPr>
        <p:txBody>
          <a:bodyPr/>
          <a:lstStyle/>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Background to Netconf</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Overview of Netconf</a:t>
            </a:r>
          </a:p>
          <a:p>
            <a:pPr eaLnBrk="1" hangingPunct="1"/>
            <a:r>
              <a:rPr lang="en-US" dirty="0">
                <a:solidFill>
                  <a:schemeClr val="bg2">
                    <a:lumMod val="20000"/>
                    <a:lumOff val="80000"/>
                  </a:schemeClr>
                </a:solidFill>
                <a:effectLst>
                  <a:outerShdw blurRad="38100" dist="38100" dir="2700000" algn="tl">
                    <a:srgbClr val="000000">
                      <a:alpha val="43137"/>
                    </a:srgbClr>
                  </a:outerShdw>
                </a:effectLst>
              </a:rPr>
              <a:t>Netconf </a:t>
            </a:r>
            <a:r>
              <a:rPr lang="en-US" dirty="0" smtClean="0">
                <a:solidFill>
                  <a:schemeClr val="bg2">
                    <a:lumMod val="20000"/>
                    <a:lumOff val="80000"/>
                  </a:schemeClr>
                </a:solidFill>
                <a:effectLst>
                  <a:outerShdw blurRad="38100" dist="38100" dir="2700000" algn="tl">
                    <a:srgbClr val="000000">
                      <a:alpha val="43137"/>
                    </a:srgbClr>
                  </a:outerShdw>
                </a:effectLst>
              </a:rPr>
              <a:t>Standards</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Data Classification and Data Stores</a:t>
            </a:r>
          </a:p>
          <a:p>
            <a:pPr eaLnBrk="1" hangingPunct="1"/>
            <a:r>
              <a:rPr lang="en-US" dirty="0" smtClean="0"/>
              <a:t>Notifications</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COM / SGSN-MME support for Netconf</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Further Information</a:t>
            </a:r>
          </a:p>
          <a:p>
            <a:pPr marL="355600" lvl="1" indent="0" eaLnBrk="1" hangingPunct="1">
              <a:buNone/>
            </a:pPr>
            <a:endParaRPr lang="en-US" dirty="0" smtClean="0"/>
          </a:p>
        </p:txBody>
      </p:sp>
    </p:spTree>
    <p:extLst>
      <p:ext uri="{BB962C8B-B14F-4D97-AF65-F5344CB8AC3E}">
        <p14:creationId xmlns:p14="http://schemas.microsoft.com/office/powerpoint/2010/main" val="1361637311"/>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3359250"/>
            <a:ext cx="8294738" cy="3070383"/>
          </a:xfrm>
        </p:spPr>
        <p:txBody>
          <a:bodyPr/>
          <a:lstStyle/>
          <a:p>
            <a:r>
              <a:rPr lang="en-US" dirty="0" smtClean="0"/>
              <a:t>OSS-RC / ENM maintains a copy of the node data to enable its use cases, provide efficient responses to user requests etc.</a:t>
            </a:r>
          </a:p>
          <a:p>
            <a:r>
              <a:rPr lang="en-US" dirty="0" smtClean="0"/>
              <a:t>When OSS first connects to a node it reads all the supported node data with a Netconf &lt;get&gt; operation</a:t>
            </a:r>
          </a:p>
          <a:p>
            <a:r>
              <a:rPr lang="en-US" dirty="0" smtClean="0"/>
              <a:t>In order to keep the OSS copy of the data up to date (in sync with the node) the node is required to send Netconf notifications when any node data of interest is updated.</a:t>
            </a:r>
            <a:endParaRPr lang="en-US" dirty="0"/>
          </a:p>
        </p:txBody>
      </p:sp>
      <p:sp>
        <p:nvSpPr>
          <p:cNvPr id="3" name="Title 2"/>
          <p:cNvSpPr>
            <a:spLocks noGrp="1"/>
          </p:cNvSpPr>
          <p:nvPr>
            <p:ph type="title"/>
          </p:nvPr>
        </p:nvSpPr>
        <p:spPr/>
        <p:txBody>
          <a:bodyPr/>
          <a:lstStyle/>
          <a:p>
            <a:r>
              <a:rPr lang="en-US" dirty="0" smtClean="0"/>
              <a:t>Why are notifications needed?</a:t>
            </a:r>
            <a:endParaRPr lang="en-US" dirty="0"/>
          </a:p>
        </p:txBody>
      </p:sp>
      <p:sp>
        <p:nvSpPr>
          <p:cNvPr id="4" name="Rectangle 22"/>
          <p:cNvSpPr>
            <a:spLocks noChangeAspect="1" noChangeArrowheads="1"/>
          </p:cNvSpPr>
          <p:nvPr/>
        </p:nvSpPr>
        <p:spPr bwMode="auto">
          <a:xfrm>
            <a:off x="3336791" y="1361529"/>
            <a:ext cx="1397000" cy="547688"/>
          </a:xfrm>
          <a:prstGeom prst="rect">
            <a:avLst/>
          </a:prstGeom>
          <a:ln>
            <a:headEnd/>
            <a:tailEnd/>
          </a:ln>
        </p:spPr>
        <p:style>
          <a:lnRef idx="3">
            <a:schemeClr val="lt1"/>
          </a:lnRef>
          <a:fillRef idx="1">
            <a:schemeClr val="accent4"/>
          </a:fillRef>
          <a:effectRef idx="1">
            <a:schemeClr val="accent4"/>
          </a:effectRef>
          <a:fontRef idx="minor">
            <a:schemeClr val="lt1"/>
          </a:fontRef>
        </p:style>
        <p:txBody>
          <a:bodyPr lIns="72000" rIns="72000" anchor="ctr"/>
          <a:lstStyle/>
          <a:p>
            <a:pPr>
              <a:spcBef>
                <a:spcPct val="50000"/>
              </a:spcBef>
              <a:defRPr/>
            </a:pPr>
            <a:r>
              <a:rPr lang="en-US" sz="1400" dirty="0" smtClean="0"/>
              <a:t>OSS-RC / ENM</a:t>
            </a:r>
            <a:endParaRPr lang="en-US" sz="1400" dirty="0"/>
          </a:p>
        </p:txBody>
      </p:sp>
      <p:sp>
        <p:nvSpPr>
          <p:cNvPr id="6" name="Rounded Rectangle 5"/>
          <p:cNvSpPr/>
          <p:nvPr/>
        </p:nvSpPr>
        <p:spPr bwMode="auto">
          <a:xfrm>
            <a:off x="1761422" y="2704700"/>
            <a:ext cx="728389" cy="44279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node</a:t>
            </a:r>
          </a:p>
        </p:txBody>
      </p:sp>
      <p:sp>
        <p:nvSpPr>
          <p:cNvPr id="28" name="Rounded Rectangle 27"/>
          <p:cNvSpPr/>
          <p:nvPr/>
        </p:nvSpPr>
        <p:spPr bwMode="auto">
          <a:xfrm>
            <a:off x="3665525" y="2702862"/>
            <a:ext cx="728389" cy="44279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node</a:t>
            </a:r>
          </a:p>
        </p:txBody>
      </p:sp>
      <p:grpSp>
        <p:nvGrpSpPr>
          <p:cNvPr id="29" name="Group 28"/>
          <p:cNvGrpSpPr/>
          <p:nvPr/>
        </p:nvGrpSpPr>
        <p:grpSpPr>
          <a:xfrm>
            <a:off x="3015406" y="2743631"/>
            <a:ext cx="479911" cy="396370"/>
            <a:chOff x="1066583" y="2618072"/>
            <a:chExt cx="479911" cy="396370"/>
          </a:xfrm>
        </p:grpSpPr>
        <p:sp>
          <p:nvSpPr>
            <p:cNvPr id="30" name="Oval 29"/>
            <p:cNvSpPr/>
            <p:nvPr/>
          </p:nvSpPr>
          <p:spPr bwMode="auto">
            <a:xfrm>
              <a:off x="1193533" y="2618072"/>
              <a:ext cx="86400" cy="86627"/>
            </a:xfrm>
            <a:prstGeom prst="ellipse">
              <a:avLst/>
            </a:prstGeom>
            <a:noFill/>
            <a:ln w="12700" cap="flat" cmpd="sng" algn="ctr">
              <a:solidFill>
                <a:schemeClr val="tx2">
                  <a:lumMod val="90000"/>
                  <a:lumOff val="10000"/>
                </a:schemeClr>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31" name="Oval 30"/>
            <p:cNvSpPr/>
            <p:nvPr/>
          </p:nvSpPr>
          <p:spPr bwMode="auto">
            <a:xfrm>
              <a:off x="1345933" y="2770472"/>
              <a:ext cx="86400" cy="86627"/>
            </a:xfrm>
            <a:prstGeom prst="ellipse">
              <a:avLst/>
            </a:prstGeom>
            <a:noFill/>
            <a:ln w="12700" cap="flat" cmpd="sng" algn="ctr">
              <a:solidFill>
                <a:schemeClr val="tx2">
                  <a:lumMod val="90000"/>
                  <a:lumOff val="10000"/>
                </a:schemeClr>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32" name="Oval 31"/>
            <p:cNvSpPr/>
            <p:nvPr/>
          </p:nvSpPr>
          <p:spPr bwMode="auto">
            <a:xfrm>
              <a:off x="1460094" y="2927815"/>
              <a:ext cx="86400" cy="86627"/>
            </a:xfrm>
            <a:prstGeom prst="ellipse">
              <a:avLst/>
            </a:prstGeom>
            <a:noFill/>
            <a:ln w="12700" cap="flat" cmpd="sng" algn="ctr">
              <a:solidFill>
                <a:schemeClr val="tx2">
                  <a:lumMod val="90000"/>
                  <a:lumOff val="10000"/>
                </a:schemeClr>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33" name="Oval 32"/>
            <p:cNvSpPr/>
            <p:nvPr/>
          </p:nvSpPr>
          <p:spPr bwMode="auto">
            <a:xfrm>
              <a:off x="1231808" y="2921282"/>
              <a:ext cx="86400" cy="86627"/>
            </a:xfrm>
            <a:prstGeom prst="ellipse">
              <a:avLst/>
            </a:prstGeom>
            <a:noFill/>
            <a:ln w="12700" cap="flat" cmpd="sng" algn="ctr">
              <a:solidFill>
                <a:schemeClr val="tx2">
                  <a:lumMod val="90000"/>
                  <a:lumOff val="10000"/>
                </a:schemeClr>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34" name="Oval 33"/>
            <p:cNvSpPr/>
            <p:nvPr/>
          </p:nvSpPr>
          <p:spPr bwMode="auto">
            <a:xfrm>
              <a:off x="1066583" y="2784932"/>
              <a:ext cx="86400" cy="86627"/>
            </a:xfrm>
            <a:prstGeom prst="ellipse">
              <a:avLst/>
            </a:prstGeom>
            <a:noFill/>
            <a:ln w="12700" cap="flat" cmpd="sng" algn="ctr">
              <a:solidFill>
                <a:schemeClr val="tx2">
                  <a:lumMod val="90000"/>
                  <a:lumOff val="10000"/>
                </a:schemeClr>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cxnSp>
          <p:nvCxnSpPr>
            <p:cNvPr id="35" name="Straight Connector 34"/>
            <p:cNvCxnSpPr>
              <a:stCxn id="30" idx="3"/>
              <a:endCxn id="34" idx="7"/>
            </p:cNvCxnSpPr>
            <p:nvPr/>
          </p:nvCxnSpPr>
          <p:spPr bwMode="auto">
            <a:xfrm flipH="1">
              <a:off x="1140330" y="2692013"/>
              <a:ext cx="65856" cy="105605"/>
            </a:xfrm>
            <a:prstGeom prst="line">
              <a:avLst/>
            </a:prstGeom>
            <a:solidFill>
              <a:schemeClr val="accent1"/>
            </a:solidFill>
            <a:ln w="12700" cap="flat" cmpd="sng" algn="ctr">
              <a:solidFill>
                <a:schemeClr val="tx2">
                  <a:lumMod val="90000"/>
                  <a:lumOff val="10000"/>
                </a:schemeClr>
              </a:solidFill>
              <a:prstDash val="solid"/>
              <a:round/>
              <a:headEnd type="none" w="med" len="med"/>
              <a:tailEnd type="none" w="med" len="med"/>
            </a:ln>
            <a:effectLst/>
          </p:spPr>
        </p:cxnSp>
        <p:cxnSp>
          <p:nvCxnSpPr>
            <p:cNvPr id="36" name="Straight Connector 35"/>
            <p:cNvCxnSpPr>
              <a:endCxn id="33" idx="7"/>
            </p:cNvCxnSpPr>
            <p:nvPr/>
          </p:nvCxnSpPr>
          <p:spPr bwMode="auto">
            <a:xfrm flipH="1">
              <a:off x="1305555" y="2844413"/>
              <a:ext cx="53031" cy="89555"/>
            </a:xfrm>
            <a:prstGeom prst="line">
              <a:avLst/>
            </a:prstGeom>
            <a:solidFill>
              <a:schemeClr val="accent1"/>
            </a:solidFill>
            <a:ln w="12700" cap="flat" cmpd="sng" algn="ctr">
              <a:solidFill>
                <a:schemeClr val="tx2">
                  <a:lumMod val="90000"/>
                  <a:lumOff val="10000"/>
                </a:schemeClr>
              </a:solidFill>
              <a:prstDash val="solid"/>
              <a:round/>
              <a:headEnd type="none" w="med" len="med"/>
              <a:tailEnd type="none" w="med" len="med"/>
            </a:ln>
            <a:effectLst/>
          </p:spPr>
        </p:cxnSp>
        <p:cxnSp>
          <p:nvCxnSpPr>
            <p:cNvPr id="37" name="Straight Connector 36"/>
            <p:cNvCxnSpPr>
              <a:stCxn id="30" idx="5"/>
              <a:endCxn id="31" idx="1"/>
            </p:cNvCxnSpPr>
            <p:nvPr/>
          </p:nvCxnSpPr>
          <p:spPr bwMode="auto">
            <a:xfrm>
              <a:off x="1267280" y="2692013"/>
              <a:ext cx="91306" cy="91145"/>
            </a:xfrm>
            <a:prstGeom prst="line">
              <a:avLst/>
            </a:prstGeom>
            <a:solidFill>
              <a:schemeClr val="accent1"/>
            </a:solidFill>
            <a:ln w="12700" cap="flat" cmpd="sng" algn="ctr">
              <a:solidFill>
                <a:schemeClr val="tx2">
                  <a:lumMod val="90000"/>
                  <a:lumOff val="10000"/>
                </a:schemeClr>
              </a:solidFill>
              <a:prstDash val="solid"/>
              <a:round/>
              <a:headEnd type="none" w="med" len="med"/>
              <a:tailEnd type="none" w="med" len="med"/>
            </a:ln>
            <a:effectLst/>
          </p:spPr>
        </p:cxnSp>
        <p:cxnSp>
          <p:nvCxnSpPr>
            <p:cNvPr id="38" name="Straight Connector 37"/>
            <p:cNvCxnSpPr/>
            <p:nvPr/>
          </p:nvCxnSpPr>
          <p:spPr bwMode="auto">
            <a:xfrm>
              <a:off x="1419680" y="2844413"/>
              <a:ext cx="91306" cy="91145"/>
            </a:xfrm>
            <a:prstGeom prst="line">
              <a:avLst/>
            </a:prstGeom>
            <a:solidFill>
              <a:schemeClr val="accent1"/>
            </a:solidFill>
            <a:ln w="12700" cap="flat" cmpd="sng" algn="ctr">
              <a:solidFill>
                <a:schemeClr val="tx2">
                  <a:lumMod val="90000"/>
                  <a:lumOff val="10000"/>
                </a:schemeClr>
              </a:solidFill>
              <a:prstDash val="solid"/>
              <a:round/>
              <a:headEnd type="none" w="med" len="med"/>
              <a:tailEnd type="none" w="med" len="med"/>
            </a:ln>
            <a:effectLst/>
          </p:spPr>
        </p:cxnSp>
      </p:grpSp>
      <p:sp>
        <p:nvSpPr>
          <p:cNvPr id="39" name="Rounded Rectangle 38"/>
          <p:cNvSpPr/>
          <p:nvPr/>
        </p:nvSpPr>
        <p:spPr bwMode="auto">
          <a:xfrm>
            <a:off x="5582483" y="2724896"/>
            <a:ext cx="728389" cy="442794"/>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node</a:t>
            </a:r>
          </a:p>
        </p:txBody>
      </p:sp>
      <p:grpSp>
        <p:nvGrpSpPr>
          <p:cNvPr id="40" name="Group 39"/>
          <p:cNvGrpSpPr/>
          <p:nvPr/>
        </p:nvGrpSpPr>
        <p:grpSpPr>
          <a:xfrm>
            <a:off x="4900371" y="2746095"/>
            <a:ext cx="479911" cy="396370"/>
            <a:chOff x="1066583" y="2618072"/>
            <a:chExt cx="479911" cy="396370"/>
          </a:xfrm>
        </p:grpSpPr>
        <p:sp>
          <p:nvSpPr>
            <p:cNvPr id="41" name="Oval 40"/>
            <p:cNvSpPr/>
            <p:nvPr/>
          </p:nvSpPr>
          <p:spPr bwMode="auto">
            <a:xfrm>
              <a:off x="1193533" y="2618072"/>
              <a:ext cx="86400" cy="86627"/>
            </a:xfrm>
            <a:prstGeom prst="ellipse">
              <a:avLst/>
            </a:prstGeom>
            <a:noFill/>
            <a:ln w="12700" cap="flat" cmpd="sng" algn="ctr">
              <a:solidFill>
                <a:schemeClr val="accent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42" name="Oval 41"/>
            <p:cNvSpPr/>
            <p:nvPr/>
          </p:nvSpPr>
          <p:spPr bwMode="auto">
            <a:xfrm>
              <a:off x="1345933" y="2770472"/>
              <a:ext cx="86400" cy="86627"/>
            </a:xfrm>
            <a:prstGeom prst="ellipse">
              <a:avLst/>
            </a:prstGeom>
            <a:noFill/>
            <a:ln w="12700" cap="flat" cmpd="sng" algn="ctr">
              <a:solidFill>
                <a:schemeClr val="accent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43" name="Oval 42"/>
            <p:cNvSpPr/>
            <p:nvPr/>
          </p:nvSpPr>
          <p:spPr bwMode="auto">
            <a:xfrm>
              <a:off x="1460094" y="2927815"/>
              <a:ext cx="86400" cy="86627"/>
            </a:xfrm>
            <a:prstGeom prst="ellipse">
              <a:avLst/>
            </a:prstGeom>
            <a:noFill/>
            <a:ln w="12700" cap="flat" cmpd="sng" algn="ctr">
              <a:solidFill>
                <a:schemeClr val="accent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44" name="Oval 43"/>
            <p:cNvSpPr/>
            <p:nvPr/>
          </p:nvSpPr>
          <p:spPr bwMode="auto">
            <a:xfrm>
              <a:off x="1231808" y="2921282"/>
              <a:ext cx="86400" cy="86627"/>
            </a:xfrm>
            <a:prstGeom prst="ellipse">
              <a:avLst/>
            </a:prstGeom>
            <a:noFill/>
            <a:ln w="12700" cap="flat" cmpd="sng" algn="ctr">
              <a:solidFill>
                <a:schemeClr val="accent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45" name="Oval 44"/>
            <p:cNvSpPr/>
            <p:nvPr/>
          </p:nvSpPr>
          <p:spPr bwMode="auto">
            <a:xfrm>
              <a:off x="1066583" y="2784932"/>
              <a:ext cx="86400" cy="86627"/>
            </a:xfrm>
            <a:prstGeom prst="ellipse">
              <a:avLst/>
            </a:prstGeom>
            <a:noFill/>
            <a:ln w="12700" cap="flat" cmpd="sng" algn="ctr">
              <a:solidFill>
                <a:schemeClr val="accent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cxnSp>
          <p:nvCxnSpPr>
            <p:cNvPr id="46" name="Straight Connector 45"/>
            <p:cNvCxnSpPr>
              <a:stCxn id="41" idx="3"/>
              <a:endCxn id="45" idx="7"/>
            </p:cNvCxnSpPr>
            <p:nvPr/>
          </p:nvCxnSpPr>
          <p:spPr bwMode="auto">
            <a:xfrm flipH="1">
              <a:off x="1140330" y="2692013"/>
              <a:ext cx="65856" cy="105605"/>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cxnSp>
          <p:nvCxnSpPr>
            <p:cNvPr id="47" name="Straight Connector 46"/>
            <p:cNvCxnSpPr>
              <a:endCxn id="44" idx="7"/>
            </p:cNvCxnSpPr>
            <p:nvPr/>
          </p:nvCxnSpPr>
          <p:spPr bwMode="auto">
            <a:xfrm flipH="1">
              <a:off x="1305555" y="2844413"/>
              <a:ext cx="53031" cy="89555"/>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cxnSp>
          <p:nvCxnSpPr>
            <p:cNvPr id="48" name="Straight Connector 47"/>
            <p:cNvCxnSpPr>
              <a:stCxn id="41" idx="5"/>
              <a:endCxn id="42" idx="1"/>
            </p:cNvCxnSpPr>
            <p:nvPr/>
          </p:nvCxnSpPr>
          <p:spPr bwMode="auto">
            <a:xfrm>
              <a:off x="1267280" y="2692013"/>
              <a:ext cx="91306" cy="91145"/>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cxnSp>
          <p:nvCxnSpPr>
            <p:cNvPr id="49" name="Straight Connector 48"/>
            <p:cNvCxnSpPr/>
            <p:nvPr/>
          </p:nvCxnSpPr>
          <p:spPr bwMode="auto">
            <a:xfrm>
              <a:off x="1419680" y="2844413"/>
              <a:ext cx="91306" cy="91145"/>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grpSp>
      <p:grpSp>
        <p:nvGrpSpPr>
          <p:cNvPr id="50" name="Group 49"/>
          <p:cNvGrpSpPr/>
          <p:nvPr/>
        </p:nvGrpSpPr>
        <p:grpSpPr>
          <a:xfrm>
            <a:off x="1064126" y="2688329"/>
            <a:ext cx="479911" cy="396370"/>
            <a:chOff x="1066583" y="2618072"/>
            <a:chExt cx="479911" cy="396370"/>
          </a:xfrm>
        </p:grpSpPr>
        <p:sp>
          <p:nvSpPr>
            <p:cNvPr id="51" name="Oval 50"/>
            <p:cNvSpPr/>
            <p:nvPr/>
          </p:nvSpPr>
          <p:spPr bwMode="auto">
            <a:xfrm>
              <a:off x="1193533" y="2618072"/>
              <a:ext cx="86400" cy="86627"/>
            </a:xfrm>
            <a:prstGeom prst="ellipse">
              <a:avLst/>
            </a:prstGeom>
            <a:noFill/>
            <a:ln w="12700" cap="flat" cmpd="sng" algn="ctr">
              <a:solidFill>
                <a:schemeClr val="accent2"/>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52" name="Oval 51"/>
            <p:cNvSpPr/>
            <p:nvPr/>
          </p:nvSpPr>
          <p:spPr bwMode="auto">
            <a:xfrm>
              <a:off x="1345933" y="2770472"/>
              <a:ext cx="86400" cy="86627"/>
            </a:xfrm>
            <a:prstGeom prst="ellipse">
              <a:avLst/>
            </a:prstGeom>
            <a:noFill/>
            <a:ln w="12700" cap="flat" cmpd="sng" algn="ctr">
              <a:solidFill>
                <a:schemeClr val="accent2"/>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53" name="Oval 52"/>
            <p:cNvSpPr/>
            <p:nvPr/>
          </p:nvSpPr>
          <p:spPr bwMode="auto">
            <a:xfrm>
              <a:off x="1460094" y="2927815"/>
              <a:ext cx="86400" cy="86627"/>
            </a:xfrm>
            <a:prstGeom prst="ellipse">
              <a:avLst/>
            </a:prstGeom>
            <a:noFill/>
            <a:ln w="12700" cap="flat" cmpd="sng" algn="ctr">
              <a:solidFill>
                <a:schemeClr val="accent2"/>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54" name="Oval 53"/>
            <p:cNvSpPr/>
            <p:nvPr/>
          </p:nvSpPr>
          <p:spPr bwMode="auto">
            <a:xfrm>
              <a:off x="1231808" y="2921282"/>
              <a:ext cx="86400" cy="86627"/>
            </a:xfrm>
            <a:prstGeom prst="ellipse">
              <a:avLst/>
            </a:prstGeom>
            <a:noFill/>
            <a:ln w="12700" cap="flat" cmpd="sng" algn="ctr">
              <a:solidFill>
                <a:schemeClr val="accent2"/>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55" name="Oval 54"/>
            <p:cNvSpPr/>
            <p:nvPr/>
          </p:nvSpPr>
          <p:spPr bwMode="auto">
            <a:xfrm>
              <a:off x="1066583" y="2784932"/>
              <a:ext cx="86400" cy="86627"/>
            </a:xfrm>
            <a:prstGeom prst="ellipse">
              <a:avLst/>
            </a:prstGeom>
            <a:noFill/>
            <a:ln w="12700" cap="flat" cmpd="sng" algn="ctr">
              <a:solidFill>
                <a:schemeClr val="accent2"/>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cxnSp>
          <p:nvCxnSpPr>
            <p:cNvPr id="56" name="Straight Connector 55"/>
            <p:cNvCxnSpPr>
              <a:stCxn id="51" idx="3"/>
              <a:endCxn id="55" idx="7"/>
            </p:cNvCxnSpPr>
            <p:nvPr/>
          </p:nvCxnSpPr>
          <p:spPr bwMode="auto">
            <a:xfrm flipH="1">
              <a:off x="1140330" y="2692013"/>
              <a:ext cx="65856" cy="105605"/>
            </a:xfrm>
            <a:prstGeom prst="line">
              <a:avLst/>
            </a:prstGeom>
            <a:solidFill>
              <a:schemeClr val="accent1"/>
            </a:solidFill>
            <a:ln w="12700" cap="flat" cmpd="sng" algn="ctr">
              <a:solidFill>
                <a:schemeClr val="accent2"/>
              </a:solidFill>
              <a:prstDash val="solid"/>
              <a:round/>
              <a:headEnd type="none" w="med" len="med"/>
              <a:tailEnd type="none" w="med" len="med"/>
            </a:ln>
            <a:effectLst/>
          </p:spPr>
        </p:cxnSp>
        <p:cxnSp>
          <p:nvCxnSpPr>
            <p:cNvPr id="57" name="Straight Connector 56"/>
            <p:cNvCxnSpPr>
              <a:endCxn id="54" idx="7"/>
            </p:cNvCxnSpPr>
            <p:nvPr/>
          </p:nvCxnSpPr>
          <p:spPr bwMode="auto">
            <a:xfrm flipH="1">
              <a:off x="1305555" y="2844413"/>
              <a:ext cx="53031" cy="89555"/>
            </a:xfrm>
            <a:prstGeom prst="line">
              <a:avLst/>
            </a:prstGeom>
            <a:solidFill>
              <a:schemeClr val="accent1"/>
            </a:solidFill>
            <a:ln w="12700" cap="flat" cmpd="sng" algn="ctr">
              <a:solidFill>
                <a:schemeClr val="accent2"/>
              </a:solidFill>
              <a:prstDash val="solid"/>
              <a:round/>
              <a:headEnd type="none" w="med" len="med"/>
              <a:tailEnd type="none" w="med" len="med"/>
            </a:ln>
            <a:effectLst/>
          </p:spPr>
        </p:cxnSp>
        <p:cxnSp>
          <p:nvCxnSpPr>
            <p:cNvPr id="58" name="Straight Connector 57"/>
            <p:cNvCxnSpPr>
              <a:stCxn id="51" idx="5"/>
              <a:endCxn id="52" idx="1"/>
            </p:cNvCxnSpPr>
            <p:nvPr/>
          </p:nvCxnSpPr>
          <p:spPr bwMode="auto">
            <a:xfrm>
              <a:off x="1267280" y="2692013"/>
              <a:ext cx="91306" cy="91145"/>
            </a:xfrm>
            <a:prstGeom prst="line">
              <a:avLst/>
            </a:prstGeom>
            <a:solidFill>
              <a:schemeClr val="accent1"/>
            </a:solidFill>
            <a:ln w="12700" cap="flat" cmpd="sng" algn="ctr">
              <a:solidFill>
                <a:schemeClr val="accent2"/>
              </a:solidFill>
              <a:prstDash val="solid"/>
              <a:round/>
              <a:headEnd type="none" w="med" len="med"/>
              <a:tailEnd type="none" w="med" len="med"/>
            </a:ln>
            <a:effectLst/>
          </p:spPr>
        </p:cxnSp>
        <p:cxnSp>
          <p:nvCxnSpPr>
            <p:cNvPr id="59" name="Straight Connector 58"/>
            <p:cNvCxnSpPr/>
            <p:nvPr/>
          </p:nvCxnSpPr>
          <p:spPr bwMode="auto">
            <a:xfrm>
              <a:off x="1419680" y="2844413"/>
              <a:ext cx="91306" cy="91145"/>
            </a:xfrm>
            <a:prstGeom prst="line">
              <a:avLst/>
            </a:prstGeom>
            <a:solidFill>
              <a:schemeClr val="accent1"/>
            </a:solidFill>
            <a:ln w="12700" cap="flat" cmpd="sng" algn="ctr">
              <a:solidFill>
                <a:schemeClr val="accent2"/>
              </a:solidFill>
              <a:prstDash val="solid"/>
              <a:round/>
              <a:headEnd type="none" w="med" len="med"/>
              <a:tailEnd type="none" w="med" len="med"/>
            </a:ln>
            <a:effectLst/>
          </p:spPr>
        </p:cxnSp>
      </p:grpSp>
      <p:grpSp>
        <p:nvGrpSpPr>
          <p:cNvPr id="141" name="Group 140"/>
          <p:cNvGrpSpPr/>
          <p:nvPr/>
        </p:nvGrpSpPr>
        <p:grpSpPr>
          <a:xfrm>
            <a:off x="5179585" y="1523684"/>
            <a:ext cx="479911" cy="526293"/>
            <a:chOff x="5179585" y="1523684"/>
            <a:chExt cx="479911" cy="526293"/>
          </a:xfrm>
        </p:grpSpPr>
        <p:grpSp>
          <p:nvGrpSpPr>
            <p:cNvPr id="61" name="Group 60"/>
            <p:cNvGrpSpPr/>
            <p:nvPr/>
          </p:nvGrpSpPr>
          <p:grpSpPr>
            <a:xfrm>
              <a:off x="5179585" y="1653607"/>
              <a:ext cx="479911" cy="396370"/>
              <a:chOff x="1066583" y="2618072"/>
              <a:chExt cx="479911" cy="396370"/>
            </a:xfrm>
          </p:grpSpPr>
          <p:sp>
            <p:nvSpPr>
              <p:cNvPr id="62" name="Oval 61"/>
              <p:cNvSpPr/>
              <p:nvPr/>
            </p:nvSpPr>
            <p:spPr bwMode="auto">
              <a:xfrm>
                <a:off x="1193533" y="2618072"/>
                <a:ext cx="86400" cy="86627"/>
              </a:xfrm>
              <a:prstGeom prst="ellipse">
                <a:avLst/>
              </a:prstGeom>
              <a:noFill/>
              <a:ln w="12700" cap="flat" cmpd="sng" algn="ctr">
                <a:solidFill>
                  <a:schemeClr val="accent2"/>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63" name="Oval 62"/>
              <p:cNvSpPr/>
              <p:nvPr/>
            </p:nvSpPr>
            <p:spPr bwMode="auto">
              <a:xfrm>
                <a:off x="1345933" y="2770472"/>
                <a:ext cx="86400" cy="86627"/>
              </a:xfrm>
              <a:prstGeom prst="ellipse">
                <a:avLst/>
              </a:prstGeom>
              <a:noFill/>
              <a:ln w="12700" cap="flat" cmpd="sng" algn="ctr">
                <a:solidFill>
                  <a:schemeClr val="accent2"/>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64" name="Oval 63"/>
              <p:cNvSpPr/>
              <p:nvPr/>
            </p:nvSpPr>
            <p:spPr bwMode="auto">
              <a:xfrm>
                <a:off x="1460094" y="2927815"/>
                <a:ext cx="86400" cy="86627"/>
              </a:xfrm>
              <a:prstGeom prst="ellipse">
                <a:avLst/>
              </a:prstGeom>
              <a:noFill/>
              <a:ln w="12700" cap="flat" cmpd="sng" algn="ctr">
                <a:solidFill>
                  <a:schemeClr val="accent2"/>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65" name="Oval 64"/>
              <p:cNvSpPr/>
              <p:nvPr/>
            </p:nvSpPr>
            <p:spPr bwMode="auto">
              <a:xfrm>
                <a:off x="1231808" y="2921282"/>
                <a:ext cx="86400" cy="86627"/>
              </a:xfrm>
              <a:prstGeom prst="ellipse">
                <a:avLst/>
              </a:prstGeom>
              <a:noFill/>
              <a:ln w="12700" cap="flat" cmpd="sng" algn="ctr">
                <a:solidFill>
                  <a:schemeClr val="accent2"/>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66" name="Oval 65"/>
              <p:cNvSpPr/>
              <p:nvPr/>
            </p:nvSpPr>
            <p:spPr bwMode="auto">
              <a:xfrm>
                <a:off x="1066583" y="2784932"/>
                <a:ext cx="86400" cy="86627"/>
              </a:xfrm>
              <a:prstGeom prst="ellipse">
                <a:avLst/>
              </a:prstGeom>
              <a:noFill/>
              <a:ln w="12700" cap="flat" cmpd="sng" algn="ctr">
                <a:solidFill>
                  <a:schemeClr val="accent2"/>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cxnSp>
            <p:nvCxnSpPr>
              <p:cNvPr id="67" name="Straight Connector 66"/>
              <p:cNvCxnSpPr>
                <a:stCxn id="62" idx="3"/>
                <a:endCxn id="66" idx="7"/>
              </p:cNvCxnSpPr>
              <p:nvPr/>
            </p:nvCxnSpPr>
            <p:spPr bwMode="auto">
              <a:xfrm flipH="1">
                <a:off x="1140330" y="2692013"/>
                <a:ext cx="65856" cy="105605"/>
              </a:xfrm>
              <a:prstGeom prst="line">
                <a:avLst/>
              </a:prstGeom>
              <a:solidFill>
                <a:schemeClr val="accent1"/>
              </a:solidFill>
              <a:ln w="12700" cap="flat" cmpd="sng" algn="ctr">
                <a:solidFill>
                  <a:schemeClr val="accent2"/>
                </a:solidFill>
                <a:prstDash val="solid"/>
                <a:round/>
                <a:headEnd type="none" w="med" len="med"/>
                <a:tailEnd type="none" w="med" len="med"/>
              </a:ln>
              <a:effectLst/>
            </p:spPr>
          </p:cxnSp>
          <p:cxnSp>
            <p:nvCxnSpPr>
              <p:cNvPr id="68" name="Straight Connector 67"/>
              <p:cNvCxnSpPr>
                <a:endCxn id="65" idx="7"/>
              </p:cNvCxnSpPr>
              <p:nvPr/>
            </p:nvCxnSpPr>
            <p:spPr bwMode="auto">
              <a:xfrm flipH="1">
                <a:off x="1305555" y="2844413"/>
                <a:ext cx="53031" cy="89555"/>
              </a:xfrm>
              <a:prstGeom prst="line">
                <a:avLst/>
              </a:prstGeom>
              <a:solidFill>
                <a:schemeClr val="accent1"/>
              </a:solidFill>
              <a:ln w="12700" cap="flat" cmpd="sng" algn="ctr">
                <a:solidFill>
                  <a:schemeClr val="accent2"/>
                </a:solidFill>
                <a:prstDash val="solid"/>
                <a:round/>
                <a:headEnd type="none" w="med" len="med"/>
                <a:tailEnd type="none" w="med" len="med"/>
              </a:ln>
              <a:effectLst/>
            </p:spPr>
          </p:cxnSp>
          <p:cxnSp>
            <p:nvCxnSpPr>
              <p:cNvPr id="69" name="Straight Connector 68"/>
              <p:cNvCxnSpPr>
                <a:stCxn id="62" idx="5"/>
                <a:endCxn id="63" idx="1"/>
              </p:cNvCxnSpPr>
              <p:nvPr/>
            </p:nvCxnSpPr>
            <p:spPr bwMode="auto">
              <a:xfrm>
                <a:off x="1267280" y="2692013"/>
                <a:ext cx="91306" cy="91145"/>
              </a:xfrm>
              <a:prstGeom prst="line">
                <a:avLst/>
              </a:prstGeom>
              <a:solidFill>
                <a:schemeClr val="accent1"/>
              </a:solidFill>
              <a:ln w="12700" cap="flat" cmpd="sng" algn="ctr">
                <a:solidFill>
                  <a:schemeClr val="accent2"/>
                </a:solidFill>
                <a:prstDash val="solid"/>
                <a:round/>
                <a:headEnd type="none" w="med" len="med"/>
                <a:tailEnd type="none" w="med" len="med"/>
              </a:ln>
              <a:effectLst/>
            </p:spPr>
          </p:cxnSp>
          <p:cxnSp>
            <p:nvCxnSpPr>
              <p:cNvPr id="70" name="Straight Connector 69"/>
              <p:cNvCxnSpPr/>
              <p:nvPr/>
            </p:nvCxnSpPr>
            <p:spPr bwMode="auto">
              <a:xfrm>
                <a:off x="1419680" y="2844413"/>
                <a:ext cx="91306" cy="91145"/>
              </a:xfrm>
              <a:prstGeom prst="line">
                <a:avLst/>
              </a:prstGeom>
              <a:solidFill>
                <a:schemeClr val="accent1"/>
              </a:solidFill>
              <a:ln w="12700" cap="flat" cmpd="sng" algn="ctr">
                <a:solidFill>
                  <a:schemeClr val="accent2"/>
                </a:solidFill>
                <a:prstDash val="solid"/>
                <a:round/>
                <a:headEnd type="none" w="med" len="med"/>
                <a:tailEnd type="none" w="med" len="med"/>
              </a:ln>
              <a:effectLst/>
            </p:spPr>
          </p:cxnSp>
        </p:grpSp>
        <p:cxnSp>
          <p:nvCxnSpPr>
            <p:cNvPr id="107" name="Straight Connector 106"/>
            <p:cNvCxnSpPr>
              <a:stCxn id="14" idx="4"/>
              <a:endCxn id="62" idx="7"/>
            </p:cNvCxnSpPr>
            <p:nvPr/>
          </p:nvCxnSpPr>
          <p:spPr bwMode="auto">
            <a:xfrm flipH="1">
              <a:off x="5380282" y="1523684"/>
              <a:ext cx="81933" cy="142609"/>
            </a:xfrm>
            <a:prstGeom prst="line">
              <a:avLst/>
            </a:prstGeom>
            <a:solidFill>
              <a:schemeClr val="accent1"/>
            </a:solidFill>
            <a:ln w="12700" cap="flat" cmpd="sng" algn="ctr">
              <a:solidFill>
                <a:schemeClr val="tx2">
                  <a:lumMod val="25000"/>
                  <a:lumOff val="75000"/>
                </a:schemeClr>
              </a:solidFill>
              <a:prstDash val="solid"/>
              <a:round/>
              <a:headEnd type="none" w="med" len="med"/>
              <a:tailEnd type="none" w="med" len="med"/>
            </a:ln>
            <a:effectLst/>
          </p:spPr>
        </p:cxnSp>
      </p:grpSp>
      <p:grpSp>
        <p:nvGrpSpPr>
          <p:cNvPr id="143" name="Group 142"/>
          <p:cNvGrpSpPr/>
          <p:nvPr/>
        </p:nvGrpSpPr>
        <p:grpSpPr>
          <a:xfrm>
            <a:off x="6672438" y="1488538"/>
            <a:ext cx="479911" cy="521269"/>
            <a:chOff x="6672438" y="1488538"/>
            <a:chExt cx="479911" cy="521269"/>
          </a:xfrm>
        </p:grpSpPr>
        <p:grpSp>
          <p:nvGrpSpPr>
            <p:cNvPr id="81" name="Group 80"/>
            <p:cNvGrpSpPr/>
            <p:nvPr/>
          </p:nvGrpSpPr>
          <p:grpSpPr>
            <a:xfrm>
              <a:off x="6672438" y="1613437"/>
              <a:ext cx="479911" cy="396370"/>
              <a:chOff x="1066583" y="2618072"/>
              <a:chExt cx="479911" cy="396370"/>
            </a:xfrm>
          </p:grpSpPr>
          <p:sp>
            <p:nvSpPr>
              <p:cNvPr id="82" name="Oval 81"/>
              <p:cNvSpPr/>
              <p:nvPr/>
            </p:nvSpPr>
            <p:spPr bwMode="auto">
              <a:xfrm>
                <a:off x="1193533" y="2618072"/>
                <a:ext cx="86400" cy="86627"/>
              </a:xfrm>
              <a:prstGeom prst="ellipse">
                <a:avLst/>
              </a:prstGeom>
              <a:noFill/>
              <a:ln w="12700" cap="flat" cmpd="sng" algn="ctr">
                <a:solidFill>
                  <a:schemeClr val="accent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83" name="Oval 82"/>
              <p:cNvSpPr/>
              <p:nvPr/>
            </p:nvSpPr>
            <p:spPr bwMode="auto">
              <a:xfrm>
                <a:off x="1345933" y="2770472"/>
                <a:ext cx="86400" cy="86627"/>
              </a:xfrm>
              <a:prstGeom prst="ellipse">
                <a:avLst/>
              </a:prstGeom>
              <a:noFill/>
              <a:ln w="12700" cap="flat" cmpd="sng" algn="ctr">
                <a:solidFill>
                  <a:schemeClr val="accent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84" name="Oval 83"/>
              <p:cNvSpPr/>
              <p:nvPr/>
            </p:nvSpPr>
            <p:spPr bwMode="auto">
              <a:xfrm>
                <a:off x="1460094" y="2927815"/>
                <a:ext cx="86400" cy="86627"/>
              </a:xfrm>
              <a:prstGeom prst="ellipse">
                <a:avLst/>
              </a:prstGeom>
              <a:noFill/>
              <a:ln w="12700" cap="flat" cmpd="sng" algn="ctr">
                <a:solidFill>
                  <a:schemeClr val="accent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85" name="Oval 84"/>
              <p:cNvSpPr/>
              <p:nvPr/>
            </p:nvSpPr>
            <p:spPr bwMode="auto">
              <a:xfrm>
                <a:off x="1231808" y="2921282"/>
                <a:ext cx="86400" cy="86627"/>
              </a:xfrm>
              <a:prstGeom prst="ellipse">
                <a:avLst/>
              </a:prstGeom>
              <a:noFill/>
              <a:ln w="12700" cap="flat" cmpd="sng" algn="ctr">
                <a:solidFill>
                  <a:schemeClr val="accent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86" name="Oval 85"/>
              <p:cNvSpPr/>
              <p:nvPr/>
            </p:nvSpPr>
            <p:spPr bwMode="auto">
              <a:xfrm>
                <a:off x="1066583" y="2784932"/>
                <a:ext cx="86400" cy="86627"/>
              </a:xfrm>
              <a:prstGeom prst="ellipse">
                <a:avLst/>
              </a:prstGeom>
              <a:noFill/>
              <a:ln w="12700" cap="flat" cmpd="sng" algn="ctr">
                <a:solidFill>
                  <a:schemeClr val="accent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cxnSp>
            <p:nvCxnSpPr>
              <p:cNvPr id="87" name="Straight Connector 86"/>
              <p:cNvCxnSpPr>
                <a:stCxn id="82" idx="3"/>
                <a:endCxn id="86" idx="7"/>
              </p:cNvCxnSpPr>
              <p:nvPr/>
            </p:nvCxnSpPr>
            <p:spPr bwMode="auto">
              <a:xfrm flipH="1">
                <a:off x="1140330" y="2692013"/>
                <a:ext cx="65856" cy="105605"/>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cxnSp>
            <p:nvCxnSpPr>
              <p:cNvPr id="88" name="Straight Connector 87"/>
              <p:cNvCxnSpPr>
                <a:endCxn id="85" idx="7"/>
              </p:cNvCxnSpPr>
              <p:nvPr/>
            </p:nvCxnSpPr>
            <p:spPr bwMode="auto">
              <a:xfrm flipH="1">
                <a:off x="1305555" y="2844413"/>
                <a:ext cx="53031" cy="89555"/>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cxnSp>
            <p:nvCxnSpPr>
              <p:cNvPr id="89" name="Straight Connector 88"/>
              <p:cNvCxnSpPr>
                <a:stCxn id="82" idx="5"/>
                <a:endCxn id="83" idx="1"/>
              </p:cNvCxnSpPr>
              <p:nvPr/>
            </p:nvCxnSpPr>
            <p:spPr bwMode="auto">
              <a:xfrm>
                <a:off x="1267280" y="2692013"/>
                <a:ext cx="91306" cy="91145"/>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cxnSp>
            <p:nvCxnSpPr>
              <p:cNvPr id="90" name="Straight Connector 89"/>
              <p:cNvCxnSpPr/>
              <p:nvPr/>
            </p:nvCxnSpPr>
            <p:spPr bwMode="auto">
              <a:xfrm>
                <a:off x="1419680" y="2844413"/>
                <a:ext cx="91306" cy="91145"/>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grpSp>
        <p:cxnSp>
          <p:nvCxnSpPr>
            <p:cNvPr id="113" name="Straight Connector 112"/>
            <p:cNvCxnSpPr>
              <a:stCxn id="93" idx="5"/>
              <a:endCxn id="82" idx="0"/>
            </p:cNvCxnSpPr>
            <p:nvPr/>
          </p:nvCxnSpPr>
          <p:spPr bwMode="auto">
            <a:xfrm>
              <a:off x="6754622" y="1488538"/>
              <a:ext cx="87966" cy="124899"/>
            </a:xfrm>
            <a:prstGeom prst="line">
              <a:avLst/>
            </a:prstGeom>
            <a:solidFill>
              <a:schemeClr val="accent1"/>
            </a:solidFill>
            <a:ln w="12700" cap="flat" cmpd="sng" algn="ctr">
              <a:solidFill>
                <a:schemeClr val="tx2">
                  <a:lumMod val="25000"/>
                  <a:lumOff val="75000"/>
                </a:schemeClr>
              </a:solidFill>
              <a:prstDash val="solid"/>
              <a:round/>
              <a:headEnd type="none" w="med" len="med"/>
              <a:tailEnd type="none" w="med" len="med"/>
            </a:ln>
            <a:effectLst/>
          </p:spPr>
        </p:cxnSp>
      </p:grpSp>
      <p:grpSp>
        <p:nvGrpSpPr>
          <p:cNvPr id="142" name="Group 141"/>
          <p:cNvGrpSpPr/>
          <p:nvPr/>
        </p:nvGrpSpPr>
        <p:grpSpPr>
          <a:xfrm>
            <a:off x="5919317" y="1515231"/>
            <a:ext cx="479911" cy="513215"/>
            <a:chOff x="5919317" y="1515231"/>
            <a:chExt cx="479911" cy="513215"/>
          </a:xfrm>
        </p:grpSpPr>
        <p:grpSp>
          <p:nvGrpSpPr>
            <p:cNvPr id="71" name="Group 70"/>
            <p:cNvGrpSpPr/>
            <p:nvPr/>
          </p:nvGrpSpPr>
          <p:grpSpPr>
            <a:xfrm>
              <a:off x="5919317" y="1632076"/>
              <a:ext cx="479911" cy="396370"/>
              <a:chOff x="1066583" y="2618072"/>
              <a:chExt cx="479911" cy="396370"/>
            </a:xfrm>
          </p:grpSpPr>
          <p:sp>
            <p:nvSpPr>
              <p:cNvPr id="72" name="Oval 71"/>
              <p:cNvSpPr/>
              <p:nvPr/>
            </p:nvSpPr>
            <p:spPr bwMode="auto">
              <a:xfrm>
                <a:off x="1193533" y="2618072"/>
                <a:ext cx="86400" cy="86627"/>
              </a:xfrm>
              <a:prstGeom prst="ellipse">
                <a:avLst/>
              </a:prstGeom>
              <a:noFill/>
              <a:ln w="12700" cap="flat" cmpd="sng" algn="ctr">
                <a:solidFill>
                  <a:schemeClr val="tx2">
                    <a:lumMod val="90000"/>
                    <a:lumOff val="10000"/>
                  </a:schemeClr>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73" name="Oval 72"/>
              <p:cNvSpPr/>
              <p:nvPr/>
            </p:nvSpPr>
            <p:spPr bwMode="auto">
              <a:xfrm>
                <a:off x="1345933" y="2770472"/>
                <a:ext cx="86400" cy="86627"/>
              </a:xfrm>
              <a:prstGeom prst="ellipse">
                <a:avLst/>
              </a:prstGeom>
              <a:noFill/>
              <a:ln w="12700" cap="flat" cmpd="sng" algn="ctr">
                <a:solidFill>
                  <a:schemeClr val="tx2">
                    <a:lumMod val="90000"/>
                    <a:lumOff val="10000"/>
                  </a:schemeClr>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74" name="Oval 73"/>
              <p:cNvSpPr/>
              <p:nvPr/>
            </p:nvSpPr>
            <p:spPr bwMode="auto">
              <a:xfrm>
                <a:off x="1460094" y="2927815"/>
                <a:ext cx="86400" cy="86627"/>
              </a:xfrm>
              <a:prstGeom prst="ellipse">
                <a:avLst/>
              </a:prstGeom>
              <a:noFill/>
              <a:ln w="12700" cap="flat" cmpd="sng" algn="ctr">
                <a:solidFill>
                  <a:schemeClr val="tx2">
                    <a:lumMod val="90000"/>
                    <a:lumOff val="10000"/>
                  </a:schemeClr>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75" name="Oval 74"/>
              <p:cNvSpPr/>
              <p:nvPr/>
            </p:nvSpPr>
            <p:spPr bwMode="auto">
              <a:xfrm>
                <a:off x="1231808" y="2921282"/>
                <a:ext cx="86400" cy="86627"/>
              </a:xfrm>
              <a:prstGeom prst="ellipse">
                <a:avLst/>
              </a:prstGeom>
              <a:noFill/>
              <a:ln w="12700" cap="flat" cmpd="sng" algn="ctr">
                <a:solidFill>
                  <a:schemeClr val="tx2">
                    <a:lumMod val="90000"/>
                    <a:lumOff val="10000"/>
                  </a:schemeClr>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76" name="Oval 75"/>
              <p:cNvSpPr/>
              <p:nvPr/>
            </p:nvSpPr>
            <p:spPr bwMode="auto">
              <a:xfrm>
                <a:off x="1066583" y="2784932"/>
                <a:ext cx="86400" cy="86627"/>
              </a:xfrm>
              <a:prstGeom prst="ellipse">
                <a:avLst/>
              </a:prstGeom>
              <a:noFill/>
              <a:ln w="12700" cap="flat" cmpd="sng" algn="ctr">
                <a:solidFill>
                  <a:schemeClr val="tx2">
                    <a:lumMod val="90000"/>
                    <a:lumOff val="10000"/>
                  </a:schemeClr>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cxnSp>
            <p:nvCxnSpPr>
              <p:cNvPr id="77" name="Straight Connector 76"/>
              <p:cNvCxnSpPr>
                <a:stCxn id="72" idx="3"/>
                <a:endCxn id="76" idx="7"/>
              </p:cNvCxnSpPr>
              <p:nvPr/>
            </p:nvCxnSpPr>
            <p:spPr bwMode="auto">
              <a:xfrm flipH="1">
                <a:off x="1140330" y="2692013"/>
                <a:ext cx="65856" cy="105605"/>
              </a:xfrm>
              <a:prstGeom prst="line">
                <a:avLst/>
              </a:prstGeom>
              <a:solidFill>
                <a:schemeClr val="accent1"/>
              </a:solidFill>
              <a:ln w="12700" cap="flat" cmpd="sng" algn="ctr">
                <a:solidFill>
                  <a:schemeClr val="tx2">
                    <a:lumMod val="90000"/>
                    <a:lumOff val="10000"/>
                  </a:schemeClr>
                </a:solidFill>
                <a:prstDash val="solid"/>
                <a:round/>
                <a:headEnd type="none" w="med" len="med"/>
                <a:tailEnd type="none" w="med" len="med"/>
              </a:ln>
              <a:effectLst/>
            </p:spPr>
          </p:cxnSp>
          <p:cxnSp>
            <p:nvCxnSpPr>
              <p:cNvPr id="78" name="Straight Connector 77"/>
              <p:cNvCxnSpPr>
                <a:endCxn id="75" idx="7"/>
              </p:cNvCxnSpPr>
              <p:nvPr/>
            </p:nvCxnSpPr>
            <p:spPr bwMode="auto">
              <a:xfrm flipH="1">
                <a:off x="1305555" y="2844413"/>
                <a:ext cx="53031" cy="89555"/>
              </a:xfrm>
              <a:prstGeom prst="line">
                <a:avLst/>
              </a:prstGeom>
              <a:solidFill>
                <a:schemeClr val="accent1"/>
              </a:solidFill>
              <a:ln w="12700" cap="flat" cmpd="sng" algn="ctr">
                <a:solidFill>
                  <a:schemeClr val="tx2">
                    <a:lumMod val="90000"/>
                    <a:lumOff val="10000"/>
                  </a:schemeClr>
                </a:solidFill>
                <a:prstDash val="solid"/>
                <a:round/>
                <a:headEnd type="none" w="med" len="med"/>
                <a:tailEnd type="none" w="med" len="med"/>
              </a:ln>
              <a:effectLst/>
            </p:spPr>
          </p:cxnSp>
          <p:cxnSp>
            <p:nvCxnSpPr>
              <p:cNvPr id="79" name="Straight Connector 78"/>
              <p:cNvCxnSpPr>
                <a:stCxn id="72" idx="5"/>
                <a:endCxn id="73" idx="1"/>
              </p:cNvCxnSpPr>
              <p:nvPr/>
            </p:nvCxnSpPr>
            <p:spPr bwMode="auto">
              <a:xfrm>
                <a:off x="1267280" y="2692013"/>
                <a:ext cx="91306" cy="91145"/>
              </a:xfrm>
              <a:prstGeom prst="line">
                <a:avLst/>
              </a:prstGeom>
              <a:solidFill>
                <a:schemeClr val="accent1"/>
              </a:solidFill>
              <a:ln w="12700" cap="flat" cmpd="sng" algn="ctr">
                <a:solidFill>
                  <a:schemeClr val="tx2">
                    <a:lumMod val="90000"/>
                    <a:lumOff val="10000"/>
                  </a:schemeClr>
                </a:solidFill>
                <a:prstDash val="solid"/>
                <a:round/>
                <a:headEnd type="none" w="med" len="med"/>
                <a:tailEnd type="none" w="med" len="med"/>
              </a:ln>
              <a:effectLst/>
            </p:spPr>
          </p:cxnSp>
          <p:cxnSp>
            <p:nvCxnSpPr>
              <p:cNvPr id="80" name="Straight Connector 79"/>
              <p:cNvCxnSpPr/>
              <p:nvPr/>
            </p:nvCxnSpPr>
            <p:spPr bwMode="auto">
              <a:xfrm>
                <a:off x="1419680" y="2844413"/>
                <a:ext cx="91306" cy="91145"/>
              </a:xfrm>
              <a:prstGeom prst="line">
                <a:avLst/>
              </a:prstGeom>
              <a:solidFill>
                <a:schemeClr val="accent1"/>
              </a:solidFill>
              <a:ln w="12700" cap="flat" cmpd="sng" algn="ctr">
                <a:solidFill>
                  <a:schemeClr val="tx2">
                    <a:lumMod val="90000"/>
                    <a:lumOff val="10000"/>
                  </a:schemeClr>
                </a:solidFill>
                <a:prstDash val="solid"/>
                <a:round/>
                <a:headEnd type="none" w="med" len="med"/>
                <a:tailEnd type="none" w="med" len="med"/>
              </a:ln>
              <a:effectLst/>
            </p:spPr>
          </p:cxnSp>
        </p:grpSp>
        <p:cxnSp>
          <p:nvCxnSpPr>
            <p:cNvPr id="117" name="Straight Connector 116"/>
            <p:cNvCxnSpPr>
              <a:stCxn id="11" idx="4"/>
              <a:endCxn id="72" idx="0"/>
            </p:cNvCxnSpPr>
            <p:nvPr/>
          </p:nvCxnSpPr>
          <p:spPr bwMode="auto">
            <a:xfrm flipH="1">
              <a:off x="6089467" y="1515231"/>
              <a:ext cx="7558" cy="116845"/>
            </a:xfrm>
            <a:prstGeom prst="line">
              <a:avLst/>
            </a:prstGeom>
            <a:solidFill>
              <a:schemeClr val="accent1"/>
            </a:solidFill>
            <a:ln w="12700" cap="flat" cmpd="sng" algn="ctr">
              <a:solidFill>
                <a:schemeClr val="tx2">
                  <a:lumMod val="25000"/>
                  <a:lumOff val="75000"/>
                </a:schemeClr>
              </a:solidFill>
              <a:prstDash val="solid"/>
              <a:round/>
              <a:headEnd type="none" w="med" len="med"/>
              <a:tailEnd type="none" w="med" len="med"/>
            </a:ln>
            <a:effectLst/>
          </p:spPr>
        </p:cxnSp>
      </p:grpSp>
      <p:grpSp>
        <p:nvGrpSpPr>
          <p:cNvPr id="144" name="Group 143"/>
          <p:cNvGrpSpPr/>
          <p:nvPr/>
        </p:nvGrpSpPr>
        <p:grpSpPr>
          <a:xfrm>
            <a:off x="5419015" y="1119040"/>
            <a:ext cx="1356012" cy="404644"/>
            <a:chOff x="5419015" y="1119040"/>
            <a:chExt cx="1356012" cy="404644"/>
          </a:xfrm>
        </p:grpSpPr>
        <p:sp>
          <p:nvSpPr>
            <p:cNvPr id="10" name="Oval 9"/>
            <p:cNvSpPr/>
            <p:nvPr/>
          </p:nvSpPr>
          <p:spPr bwMode="auto">
            <a:xfrm>
              <a:off x="6020825" y="1119040"/>
              <a:ext cx="86400" cy="86627"/>
            </a:xfrm>
            <a:prstGeom prst="ellipse">
              <a:avLst/>
            </a:prstGeom>
            <a:noFill/>
            <a:ln w="12700" cap="flat" cmpd="sng" algn="ctr">
              <a:solidFill>
                <a:schemeClr val="tx2">
                  <a:lumMod val="25000"/>
                  <a:lumOff val="75000"/>
                </a:schemeClr>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1" name="Oval 10"/>
            <p:cNvSpPr/>
            <p:nvPr/>
          </p:nvSpPr>
          <p:spPr bwMode="auto">
            <a:xfrm>
              <a:off x="6053825" y="1428604"/>
              <a:ext cx="86400" cy="86627"/>
            </a:xfrm>
            <a:prstGeom prst="ellipse">
              <a:avLst/>
            </a:prstGeom>
            <a:noFill/>
            <a:ln w="12700" cap="flat" cmpd="sng" algn="ctr">
              <a:solidFill>
                <a:schemeClr val="tx2">
                  <a:lumMod val="25000"/>
                  <a:lumOff val="75000"/>
                </a:schemeClr>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4" name="Oval 13"/>
            <p:cNvSpPr/>
            <p:nvPr/>
          </p:nvSpPr>
          <p:spPr bwMode="auto">
            <a:xfrm>
              <a:off x="5419015" y="1437057"/>
              <a:ext cx="86400" cy="86627"/>
            </a:xfrm>
            <a:prstGeom prst="ellipse">
              <a:avLst/>
            </a:prstGeom>
            <a:noFill/>
            <a:ln w="12700" cap="flat" cmpd="sng" algn="ctr">
              <a:solidFill>
                <a:schemeClr val="tx2">
                  <a:lumMod val="25000"/>
                  <a:lumOff val="75000"/>
                </a:schemeClr>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cxnSp>
          <p:nvCxnSpPr>
            <p:cNvPr id="16" name="Straight Connector 15"/>
            <p:cNvCxnSpPr>
              <a:stCxn id="10" idx="3"/>
              <a:endCxn id="14" idx="7"/>
            </p:cNvCxnSpPr>
            <p:nvPr/>
          </p:nvCxnSpPr>
          <p:spPr bwMode="auto">
            <a:xfrm flipH="1">
              <a:off x="5492762" y="1192981"/>
              <a:ext cx="540716" cy="256762"/>
            </a:xfrm>
            <a:prstGeom prst="line">
              <a:avLst/>
            </a:prstGeom>
            <a:solidFill>
              <a:schemeClr val="accent1"/>
            </a:solidFill>
            <a:ln w="12700" cap="flat" cmpd="sng" algn="ctr">
              <a:solidFill>
                <a:schemeClr val="tx2">
                  <a:lumMod val="25000"/>
                  <a:lumOff val="75000"/>
                </a:schemeClr>
              </a:solidFill>
              <a:prstDash val="solid"/>
              <a:round/>
              <a:headEnd type="none" w="med" len="med"/>
              <a:tailEnd type="none" w="med" len="med"/>
            </a:ln>
            <a:effectLst/>
          </p:spPr>
        </p:cxnSp>
        <p:cxnSp>
          <p:nvCxnSpPr>
            <p:cNvPr id="21" name="Straight Connector 20"/>
            <p:cNvCxnSpPr>
              <a:stCxn id="10" idx="4"/>
              <a:endCxn id="11" idx="0"/>
            </p:cNvCxnSpPr>
            <p:nvPr/>
          </p:nvCxnSpPr>
          <p:spPr bwMode="auto">
            <a:xfrm>
              <a:off x="6064025" y="1205667"/>
              <a:ext cx="33000" cy="222937"/>
            </a:xfrm>
            <a:prstGeom prst="line">
              <a:avLst/>
            </a:prstGeom>
            <a:solidFill>
              <a:schemeClr val="accent1"/>
            </a:solidFill>
            <a:ln w="12700" cap="flat" cmpd="sng" algn="ctr">
              <a:solidFill>
                <a:schemeClr val="tx2">
                  <a:lumMod val="25000"/>
                  <a:lumOff val="75000"/>
                </a:schemeClr>
              </a:solidFill>
              <a:prstDash val="solid"/>
              <a:round/>
              <a:headEnd type="none" w="med" len="med"/>
              <a:tailEnd type="none" w="med" len="med"/>
            </a:ln>
            <a:effectLst/>
          </p:spPr>
        </p:cxnSp>
        <p:sp>
          <p:nvSpPr>
            <p:cNvPr id="93" name="Oval 92"/>
            <p:cNvSpPr/>
            <p:nvPr/>
          </p:nvSpPr>
          <p:spPr bwMode="auto">
            <a:xfrm>
              <a:off x="6680875" y="1414597"/>
              <a:ext cx="86400" cy="86627"/>
            </a:xfrm>
            <a:prstGeom prst="ellipse">
              <a:avLst/>
            </a:prstGeom>
            <a:noFill/>
            <a:ln w="12700" cap="flat" cmpd="sng" algn="ctr">
              <a:solidFill>
                <a:schemeClr val="tx2">
                  <a:lumMod val="25000"/>
                  <a:lumOff val="75000"/>
                </a:schemeClr>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cxnSp>
          <p:nvCxnSpPr>
            <p:cNvPr id="94" name="Straight Connector 93"/>
            <p:cNvCxnSpPr>
              <a:stCxn id="10" idx="5"/>
              <a:endCxn id="93" idx="1"/>
            </p:cNvCxnSpPr>
            <p:nvPr/>
          </p:nvCxnSpPr>
          <p:spPr bwMode="auto">
            <a:xfrm>
              <a:off x="6094572" y="1192981"/>
              <a:ext cx="598956" cy="234302"/>
            </a:xfrm>
            <a:prstGeom prst="line">
              <a:avLst/>
            </a:prstGeom>
            <a:solidFill>
              <a:schemeClr val="accent1"/>
            </a:solidFill>
            <a:ln w="12700" cap="flat" cmpd="sng" algn="ctr">
              <a:solidFill>
                <a:schemeClr val="tx2">
                  <a:lumMod val="25000"/>
                  <a:lumOff val="75000"/>
                </a:schemeClr>
              </a:solidFill>
              <a:prstDash val="solid"/>
              <a:round/>
              <a:headEnd type="none" w="med" len="med"/>
              <a:tailEnd type="none" w="med" len="med"/>
            </a:ln>
            <a:effectLst/>
          </p:spPr>
        </p:cxnSp>
        <p:cxnSp>
          <p:nvCxnSpPr>
            <p:cNvPr id="120" name="Straight Connector 119"/>
            <p:cNvCxnSpPr>
              <a:stCxn id="10" idx="5"/>
            </p:cNvCxnSpPr>
            <p:nvPr/>
          </p:nvCxnSpPr>
          <p:spPr bwMode="auto">
            <a:xfrm>
              <a:off x="6094572" y="1192981"/>
              <a:ext cx="598956" cy="80381"/>
            </a:xfrm>
            <a:prstGeom prst="line">
              <a:avLst/>
            </a:prstGeom>
            <a:solidFill>
              <a:schemeClr val="accent1"/>
            </a:solidFill>
            <a:ln w="12700" cap="flat" cmpd="sng" algn="ctr">
              <a:solidFill>
                <a:schemeClr val="tx2">
                  <a:lumMod val="25000"/>
                  <a:lumOff val="75000"/>
                </a:schemeClr>
              </a:solidFill>
              <a:prstDash val="solid"/>
              <a:round/>
              <a:headEnd type="none" w="med" len="med"/>
              <a:tailEnd type="none" w="med" len="med"/>
            </a:ln>
            <a:effectLst/>
          </p:spPr>
        </p:cxnSp>
        <p:sp>
          <p:nvSpPr>
            <p:cNvPr id="123" name="Oval 122"/>
            <p:cNvSpPr/>
            <p:nvPr/>
          </p:nvSpPr>
          <p:spPr bwMode="auto">
            <a:xfrm>
              <a:off x="6688627" y="1236373"/>
              <a:ext cx="86400" cy="86627"/>
            </a:xfrm>
            <a:prstGeom prst="ellipse">
              <a:avLst/>
            </a:prstGeom>
            <a:noFill/>
            <a:ln w="12700" cap="flat" cmpd="sng" algn="ctr">
              <a:solidFill>
                <a:schemeClr val="tx2">
                  <a:lumMod val="25000"/>
                  <a:lumOff val="75000"/>
                </a:schemeClr>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grpSp>
      <p:cxnSp>
        <p:nvCxnSpPr>
          <p:cNvPr id="129" name="Straight Arrow Connector 128"/>
          <p:cNvCxnSpPr>
            <a:endCxn id="6" idx="0"/>
          </p:cNvCxnSpPr>
          <p:nvPr/>
        </p:nvCxnSpPr>
        <p:spPr bwMode="auto">
          <a:xfrm flipH="1">
            <a:off x="2125617" y="1941819"/>
            <a:ext cx="1283301" cy="76288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33" name="TextBox 132"/>
          <p:cNvSpPr txBox="1"/>
          <p:nvPr/>
        </p:nvSpPr>
        <p:spPr>
          <a:xfrm rot="-1860000">
            <a:off x="2266950" y="2218484"/>
            <a:ext cx="577402" cy="276999"/>
          </a:xfrm>
          <a:prstGeom prst="rect">
            <a:avLst/>
          </a:prstGeom>
          <a:noFill/>
        </p:spPr>
        <p:txBody>
          <a:bodyPr wrap="none" rtlCol="0">
            <a:spAutoFit/>
          </a:bodyPr>
          <a:lstStyle/>
          <a:p>
            <a:r>
              <a:rPr lang="en-US" sz="1200" dirty="0" smtClean="0"/>
              <a:t>&lt;get&gt;</a:t>
            </a:r>
            <a:endParaRPr lang="en-US" sz="1200" dirty="0"/>
          </a:p>
        </p:txBody>
      </p:sp>
      <p:cxnSp>
        <p:nvCxnSpPr>
          <p:cNvPr id="134" name="Straight Arrow Connector 133"/>
          <p:cNvCxnSpPr>
            <a:endCxn id="39" idx="0"/>
          </p:cNvCxnSpPr>
          <p:nvPr/>
        </p:nvCxnSpPr>
        <p:spPr bwMode="auto">
          <a:xfrm>
            <a:off x="4393871" y="1951042"/>
            <a:ext cx="1552807" cy="77385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35" name="TextBox 134"/>
          <p:cNvSpPr txBox="1"/>
          <p:nvPr/>
        </p:nvSpPr>
        <p:spPr>
          <a:xfrm rot="1680000">
            <a:off x="4975927" y="2132457"/>
            <a:ext cx="577402" cy="276999"/>
          </a:xfrm>
          <a:prstGeom prst="rect">
            <a:avLst/>
          </a:prstGeom>
          <a:noFill/>
        </p:spPr>
        <p:txBody>
          <a:bodyPr wrap="none" rtlCol="0">
            <a:spAutoFit/>
          </a:bodyPr>
          <a:lstStyle/>
          <a:p>
            <a:r>
              <a:rPr lang="en-US" sz="1200" dirty="0" smtClean="0"/>
              <a:t>&lt;get&gt;</a:t>
            </a:r>
            <a:endParaRPr lang="en-US" sz="1200" dirty="0"/>
          </a:p>
        </p:txBody>
      </p:sp>
      <p:cxnSp>
        <p:nvCxnSpPr>
          <p:cNvPr id="137" name="Straight Arrow Connector 136"/>
          <p:cNvCxnSpPr>
            <a:stCxn id="4" idx="2"/>
            <a:endCxn id="28" idx="0"/>
          </p:cNvCxnSpPr>
          <p:nvPr/>
        </p:nvCxnSpPr>
        <p:spPr bwMode="auto">
          <a:xfrm flipH="1">
            <a:off x="4029720" y="1909217"/>
            <a:ext cx="5571" cy="793645"/>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40" name="TextBox 139"/>
          <p:cNvSpPr txBox="1"/>
          <p:nvPr/>
        </p:nvSpPr>
        <p:spPr>
          <a:xfrm rot="5400000">
            <a:off x="3861502" y="2199132"/>
            <a:ext cx="577402" cy="276999"/>
          </a:xfrm>
          <a:prstGeom prst="rect">
            <a:avLst/>
          </a:prstGeom>
          <a:noFill/>
        </p:spPr>
        <p:txBody>
          <a:bodyPr wrap="none" rtlCol="0">
            <a:spAutoFit/>
          </a:bodyPr>
          <a:lstStyle/>
          <a:p>
            <a:r>
              <a:rPr lang="en-US" sz="1200" dirty="0" smtClean="0"/>
              <a:t>&lt;get&gt;</a:t>
            </a:r>
            <a:endParaRPr lang="en-US" sz="1200" dirty="0"/>
          </a:p>
        </p:txBody>
      </p:sp>
      <p:grpSp>
        <p:nvGrpSpPr>
          <p:cNvPr id="155" name="Group 154"/>
          <p:cNvGrpSpPr/>
          <p:nvPr/>
        </p:nvGrpSpPr>
        <p:grpSpPr>
          <a:xfrm>
            <a:off x="943573" y="2935092"/>
            <a:ext cx="139603" cy="179546"/>
            <a:chOff x="393701" y="1953889"/>
            <a:chExt cx="139603" cy="179546"/>
          </a:xfrm>
        </p:grpSpPr>
        <p:sp>
          <p:nvSpPr>
            <p:cNvPr id="150" name="Oval 149"/>
            <p:cNvSpPr/>
            <p:nvPr/>
          </p:nvSpPr>
          <p:spPr bwMode="auto">
            <a:xfrm>
              <a:off x="393701" y="2046808"/>
              <a:ext cx="86400" cy="86627"/>
            </a:xfrm>
            <a:prstGeom prst="ellipse">
              <a:avLst/>
            </a:prstGeom>
            <a:noFill/>
            <a:ln w="12700" cap="flat" cmpd="sng" algn="ctr">
              <a:solidFill>
                <a:schemeClr val="accent2"/>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cxnSp>
          <p:nvCxnSpPr>
            <p:cNvPr id="151" name="Straight Connector 150"/>
            <p:cNvCxnSpPr>
              <a:endCxn id="150" idx="7"/>
            </p:cNvCxnSpPr>
            <p:nvPr/>
          </p:nvCxnSpPr>
          <p:spPr bwMode="auto">
            <a:xfrm flipH="1">
              <a:off x="467448" y="1953889"/>
              <a:ext cx="65856" cy="105605"/>
            </a:xfrm>
            <a:prstGeom prst="line">
              <a:avLst/>
            </a:prstGeom>
            <a:solidFill>
              <a:schemeClr val="accent1"/>
            </a:solidFill>
            <a:ln w="12700" cap="flat" cmpd="sng" algn="ctr">
              <a:solidFill>
                <a:schemeClr val="accent2"/>
              </a:solidFill>
              <a:prstDash val="solid"/>
              <a:round/>
              <a:headEnd type="none" w="med" len="med"/>
              <a:tailEnd type="none" w="med" len="med"/>
            </a:ln>
            <a:effectLst/>
          </p:spPr>
        </p:cxnSp>
      </p:grpSp>
      <p:grpSp>
        <p:nvGrpSpPr>
          <p:cNvPr id="156" name="Group 155"/>
          <p:cNvGrpSpPr/>
          <p:nvPr/>
        </p:nvGrpSpPr>
        <p:grpSpPr>
          <a:xfrm>
            <a:off x="5058044" y="1896517"/>
            <a:ext cx="139603" cy="179546"/>
            <a:chOff x="393701" y="1953889"/>
            <a:chExt cx="139603" cy="179546"/>
          </a:xfrm>
        </p:grpSpPr>
        <p:sp>
          <p:nvSpPr>
            <p:cNvPr id="157" name="Oval 156"/>
            <p:cNvSpPr/>
            <p:nvPr/>
          </p:nvSpPr>
          <p:spPr bwMode="auto">
            <a:xfrm>
              <a:off x="393701" y="2046808"/>
              <a:ext cx="86400" cy="86627"/>
            </a:xfrm>
            <a:prstGeom prst="ellipse">
              <a:avLst/>
            </a:prstGeom>
            <a:noFill/>
            <a:ln w="12700" cap="flat" cmpd="sng" algn="ctr">
              <a:solidFill>
                <a:schemeClr val="accent2"/>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cxnSp>
          <p:nvCxnSpPr>
            <p:cNvPr id="158" name="Straight Connector 157"/>
            <p:cNvCxnSpPr>
              <a:endCxn id="157" idx="7"/>
            </p:cNvCxnSpPr>
            <p:nvPr/>
          </p:nvCxnSpPr>
          <p:spPr bwMode="auto">
            <a:xfrm flipH="1">
              <a:off x="467448" y="1953889"/>
              <a:ext cx="65856" cy="105605"/>
            </a:xfrm>
            <a:prstGeom prst="line">
              <a:avLst/>
            </a:prstGeom>
            <a:solidFill>
              <a:schemeClr val="accent1"/>
            </a:solidFill>
            <a:ln w="12700" cap="flat" cmpd="sng" algn="ctr">
              <a:solidFill>
                <a:schemeClr val="accent2"/>
              </a:solidFill>
              <a:prstDash val="solid"/>
              <a:round/>
              <a:headEnd type="none" w="med" len="med"/>
              <a:tailEnd type="none" w="med" len="med"/>
            </a:ln>
            <a:effectLst/>
          </p:spPr>
        </p:cxnSp>
      </p:grpSp>
      <p:cxnSp>
        <p:nvCxnSpPr>
          <p:cNvPr id="159" name="Straight Arrow Connector 158"/>
          <p:cNvCxnSpPr/>
          <p:nvPr/>
        </p:nvCxnSpPr>
        <p:spPr bwMode="auto">
          <a:xfrm flipH="1">
            <a:off x="2280251" y="1941819"/>
            <a:ext cx="1283301" cy="762881"/>
          </a:xfrm>
          <a:prstGeom prst="straightConnector1">
            <a:avLst/>
          </a:prstGeom>
          <a:solidFill>
            <a:schemeClr val="accent1"/>
          </a:solidFill>
          <a:ln w="12700" cap="flat" cmpd="sng" algn="ctr">
            <a:solidFill>
              <a:schemeClr val="tx1"/>
            </a:solidFill>
            <a:prstDash val="solid"/>
            <a:round/>
            <a:headEnd type="arrow" w="med" len="med"/>
            <a:tailEnd type="none"/>
          </a:ln>
          <a:effectLst/>
        </p:spPr>
      </p:cxnSp>
      <p:sp>
        <p:nvSpPr>
          <p:cNvPr id="160" name="Rectangle 159"/>
          <p:cNvSpPr/>
          <p:nvPr/>
        </p:nvSpPr>
        <p:spPr>
          <a:xfrm rot="-1800000">
            <a:off x="2350310" y="2296798"/>
            <a:ext cx="1096775" cy="276999"/>
          </a:xfrm>
          <a:prstGeom prst="rect">
            <a:avLst/>
          </a:prstGeom>
        </p:spPr>
        <p:txBody>
          <a:bodyPr wrap="none">
            <a:spAutoFit/>
          </a:bodyPr>
          <a:lstStyle/>
          <a:p>
            <a:r>
              <a:rPr lang="en-US" sz="1200" dirty="0" smtClean="0"/>
              <a:t>&lt;notification&gt;</a:t>
            </a:r>
            <a:endParaRPr lang="en-US" sz="1200" dirty="0"/>
          </a:p>
        </p:txBody>
      </p:sp>
      <p:sp>
        <p:nvSpPr>
          <p:cNvPr id="161" name="Rectangle 160"/>
          <p:cNvSpPr/>
          <p:nvPr/>
        </p:nvSpPr>
        <p:spPr bwMode="auto">
          <a:xfrm>
            <a:off x="5237546" y="2980532"/>
            <a:ext cx="193664" cy="187158"/>
          </a:xfrm>
          <a:prstGeom prst="rect">
            <a:avLst/>
          </a:prstGeom>
          <a:solidFill>
            <a:schemeClr val="bg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62" name="Rectangle 161"/>
          <p:cNvSpPr/>
          <p:nvPr/>
        </p:nvSpPr>
        <p:spPr bwMode="auto">
          <a:xfrm>
            <a:off x="7023424" y="1846267"/>
            <a:ext cx="165089" cy="229796"/>
          </a:xfrm>
          <a:prstGeom prst="rect">
            <a:avLst/>
          </a:prstGeom>
          <a:solidFill>
            <a:schemeClr val="bg1"/>
          </a:solidFill>
          <a:ln w="12700" cap="flat" cmpd="sng" algn="ctr">
            <a:no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cxnSp>
        <p:nvCxnSpPr>
          <p:cNvPr id="163" name="Straight Arrow Connector 162"/>
          <p:cNvCxnSpPr/>
          <p:nvPr/>
        </p:nvCxnSpPr>
        <p:spPr bwMode="auto">
          <a:xfrm>
            <a:off x="4230642" y="1941819"/>
            <a:ext cx="1552807" cy="773854"/>
          </a:xfrm>
          <a:prstGeom prst="straightConnector1">
            <a:avLst/>
          </a:prstGeom>
          <a:solidFill>
            <a:schemeClr val="accent1"/>
          </a:solidFill>
          <a:ln w="12700" cap="flat" cmpd="sng" algn="ctr">
            <a:solidFill>
              <a:schemeClr val="tx1"/>
            </a:solidFill>
            <a:prstDash val="solid"/>
            <a:round/>
            <a:headEnd type="arrow" w="med" len="med"/>
            <a:tailEnd type="none"/>
          </a:ln>
          <a:effectLst/>
        </p:spPr>
      </p:cxnSp>
      <p:sp>
        <p:nvSpPr>
          <p:cNvPr id="164" name="Rectangle 163"/>
          <p:cNvSpPr/>
          <p:nvPr/>
        </p:nvSpPr>
        <p:spPr>
          <a:xfrm rot="1680000">
            <a:off x="4512383" y="2306872"/>
            <a:ext cx="1096775" cy="276999"/>
          </a:xfrm>
          <a:prstGeom prst="rect">
            <a:avLst/>
          </a:prstGeom>
        </p:spPr>
        <p:txBody>
          <a:bodyPr wrap="none">
            <a:spAutoFit/>
          </a:bodyPr>
          <a:lstStyle/>
          <a:p>
            <a:r>
              <a:rPr lang="en-US" sz="1200" dirty="0" smtClean="0"/>
              <a:t>&lt;notification&gt;</a:t>
            </a:r>
            <a:endParaRPr lang="en-US" sz="1200" dirty="0"/>
          </a:p>
        </p:txBody>
      </p:sp>
    </p:spTree>
    <p:extLst>
      <p:ext uri="{BB962C8B-B14F-4D97-AF65-F5344CB8AC3E}">
        <p14:creationId xmlns:p14="http://schemas.microsoft.com/office/powerpoint/2010/main" val="185183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1000"/>
                                  </p:stCondLst>
                                  <p:childTnLst>
                                    <p:set>
                                      <p:cBhvr>
                                        <p:cTn id="31" dur="1" fill="hold">
                                          <p:stCondLst>
                                            <p:cond delay="0"/>
                                          </p:stCondLst>
                                        </p:cTn>
                                        <p:tgtEl>
                                          <p:spTgt spid="129"/>
                                        </p:tgtEl>
                                        <p:attrNameLst>
                                          <p:attrName>style.visibility</p:attrName>
                                        </p:attrNameLst>
                                      </p:cBhvr>
                                      <p:to>
                                        <p:strVal val="visible"/>
                                      </p:to>
                                    </p:set>
                                  </p:childTnLst>
                                </p:cTn>
                              </p:par>
                              <p:par>
                                <p:cTn id="32" presetID="1" presetClass="entr" presetSubtype="0" fill="hold" grpId="0" nodeType="withEffect">
                                  <p:stCondLst>
                                    <p:cond delay="1000"/>
                                  </p:stCondLst>
                                  <p:childTnLst>
                                    <p:set>
                                      <p:cBhvr>
                                        <p:cTn id="33" dur="1" fill="hold">
                                          <p:stCondLst>
                                            <p:cond delay="0"/>
                                          </p:stCondLst>
                                        </p:cTn>
                                        <p:tgtEl>
                                          <p:spTgt spid="133"/>
                                        </p:tgtEl>
                                        <p:attrNameLst>
                                          <p:attrName>style.visibility</p:attrName>
                                        </p:attrNameLst>
                                      </p:cBhvr>
                                      <p:to>
                                        <p:strVal val="visible"/>
                                      </p:to>
                                    </p:set>
                                  </p:childTnLst>
                                </p:cTn>
                              </p:par>
                              <p:par>
                                <p:cTn id="34" presetID="1" presetClass="entr" presetSubtype="0" fill="hold" nodeType="withEffect">
                                  <p:stCondLst>
                                    <p:cond delay="1000"/>
                                  </p:stCondLst>
                                  <p:childTnLst>
                                    <p:set>
                                      <p:cBhvr>
                                        <p:cTn id="35" dur="1" fill="hold">
                                          <p:stCondLst>
                                            <p:cond delay="0"/>
                                          </p:stCondLst>
                                        </p:cTn>
                                        <p:tgtEl>
                                          <p:spTgt spid="141"/>
                                        </p:tgtEl>
                                        <p:attrNameLst>
                                          <p:attrName>style.visibility</p:attrName>
                                        </p:attrNameLst>
                                      </p:cBhvr>
                                      <p:to>
                                        <p:strVal val="visible"/>
                                      </p:to>
                                    </p:set>
                                  </p:childTnLst>
                                </p:cTn>
                              </p:par>
                            </p:childTnLst>
                          </p:cTn>
                        </p:par>
                        <p:par>
                          <p:cTn id="36" fill="hold">
                            <p:stCondLst>
                              <p:cond delay="1000"/>
                            </p:stCondLst>
                            <p:childTnLst>
                              <p:par>
                                <p:cTn id="37" presetID="1" presetClass="entr" presetSubtype="0" fill="hold" grpId="0" nodeType="afterEffect">
                                  <p:stCondLst>
                                    <p:cond delay="100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nodeType="withEffect">
                                  <p:stCondLst>
                                    <p:cond delay="1000"/>
                                  </p:stCondLst>
                                  <p:childTnLst>
                                    <p:set>
                                      <p:cBhvr>
                                        <p:cTn id="40" dur="1" fill="hold">
                                          <p:stCondLst>
                                            <p:cond delay="0"/>
                                          </p:stCondLst>
                                        </p:cTn>
                                        <p:tgtEl>
                                          <p:spTgt spid="134"/>
                                        </p:tgtEl>
                                        <p:attrNameLst>
                                          <p:attrName>style.visibility</p:attrName>
                                        </p:attrNameLst>
                                      </p:cBhvr>
                                      <p:to>
                                        <p:strVal val="visible"/>
                                      </p:to>
                                    </p:set>
                                  </p:childTnLst>
                                </p:cTn>
                              </p:par>
                              <p:par>
                                <p:cTn id="41" presetID="1" presetClass="entr" presetSubtype="0" fill="hold" nodeType="withEffect">
                                  <p:stCondLst>
                                    <p:cond delay="1000"/>
                                  </p:stCondLst>
                                  <p:childTnLst>
                                    <p:set>
                                      <p:cBhvr>
                                        <p:cTn id="42" dur="1" fill="hold">
                                          <p:stCondLst>
                                            <p:cond delay="0"/>
                                          </p:stCondLst>
                                        </p:cTn>
                                        <p:tgtEl>
                                          <p:spTgt spid="143"/>
                                        </p:tgtEl>
                                        <p:attrNameLst>
                                          <p:attrName>style.visibility</p:attrName>
                                        </p:attrNameLst>
                                      </p:cBhvr>
                                      <p:to>
                                        <p:strVal val="visible"/>
                                      </p:to>
                                    </p:set>
                                  </p:childTnLst>
                                </p:cTn>
                              </p:par>
                            </p:childTnLst>
                          </p:cTn>
                        </p:par>
                        <p:par>
                          <p:cTn id="43" fill="hold">
                            <p:stCondLst>
                              <p:cond delay="2000"/>
                            </p:stCondLst>
                            <p:childTnLst>
                              <p:par>
                                <p:cTn id="44" presetID="1" presetClass="entr" presetSubtype="0" fill="hold" nodeType="afterEffect">
                                  <p:stCondLst>
                                    <p:cond delay="1000"/>
                                  </p:stCondLst>
                                  <p:childTnLst>
                                    <p:set>
                                      <p:cBhvr>
                                        <p:cTn id="45" dur="1" fill="hold">
                                          <p:stCondLst>
                                            <p:cond delay="0"/>
                                          </p:stCondLst>
                                        </p:cTn>
                                        <p:tgtEl>
                                          <p:spTgt spid="137"/>
                                        </p:tgtEl>
                                        <p:attrNameLst>
                                          <p:attrName>style.visibility</p:attrName>
                                        </p:attrNameLst>
                                      </p:cBhvr>
                                      <p:to>
                                        <p:strVal val="visible"/>
                                      </p:to>
                                    </p:set>
                                  </p:childTnLst>
                                </p:cTn>
                              </p:par>
                              <p:par>
                                <p:cTn id="46" presetID="1" presetClass="entr" presetSubtype="0" fill="hold" grpId="0" nodeType="withEffect">
                                  <p:stCondLst>
                                    <p:cond delay="1000"/>
                                  </p:stCondLst>
                                  <p:childTnLst>
                                    <p:set>
                                      <p:cBhvr>
                                        <p:cTn id="47" dur="1" fill="hold">
                                          <p:stCondLst>
                                            <p:cond delay="0"/>
                                          </p:stCondLst>
                                        </p:cTn>
                                        <p:tgtEl>
                                          <p:spTgt spid="140"/>
                                        </p:tgtEl>
                                        <p:attrNameLst>
                                          <p:attrName>style.visibility</p:attrName>
                                        </p:attrNameLst>
                                      </p:cBhvr>
                                      <p:to>
                                        <p:strVal val="visible"/>
                                      </p:to>
                                    </p:set>
                                  </p:childTnLst>
                                </p:cTn>
                              </p:par>
                              <p:par>
                                <p:cTn id="48" presetID="1" presetClass="entr" presetSubtype="0" fill="hold" nodeType="withEffect">
                                  <p:stCondLst>
                                    <p:cond delay="1000"/>
                                  </p:stCondLst>
                                  <p:childTnLst>
                                    <p:set>
                                      <p:cBhvr>
                                        <p:cTn id="49" dur="1" fill="hold">
                                          <p:stCondLst>
                                            <p:cond delay="0"/>
                                          </p:stCondLst>
                                        </p:cTn>
                                        <p:tgtEl>
                                          <p:spTgt spid="14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
                                            <p:txEl>
                                              <p:pRg st="2" end="2"/>
                                            </p:txEl>
                                          </p:spTgt>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nodeType="afterEffect">
                                  <p:stCondLst>
                                    <p:cond delay="1000"/>
                                  </p:stCondLst>
                                  <p:childTnLst>
                                    <p:set>
                                      <p:cBhvr>
                                        <p:cTn id="56" dur="1" fill="hold">
                                          <p:stCondLst>
                                            <p:cond delay="0"/>
                                          </p:stCondLst>
                                        </p:cTn>
                                        <p:tgtEl>
                                          <p:spTgt spid="155"/>
                                        </p:tgtEl>
                                        <p:attrNameLst>
                                          <p:attrName>style.visibility</p:attrName>
                                        </p:attrNameLst>
                                      </p:cBhvr>
                                      <p:to>
                                        <p:strVal val="visible"/>
                                      </p:to>
                                    </p:set>
                                  </p:childTnLst>
                                </p:cTn>
                              </p:par>
                              <p:par>
                                <p:cTn id="57" presetID="1" presetClass="entr" presetSubtype="0" fill="hold" grpId="0" nodeType="withEffect">
                                  <p:stCondLst>
                                    <p:cond delay="1000"/>
                                  </p:stCondLst>
                                  <p:childTnLst>
                                    <p:set>
                                      <p:cBhvr>
                                        <p:cTn id="58" dur="1" fill="hold">
                                          <p:stCondLst>
                                            <p:cond delay="0"/>
                                          </p:stCondLst>
                                        </p:cTn>
                                        <p:tgtEl>
                                          <p:spTgt spid="160"/>
                                        </p:tgtEl>
                                        <p:attrNameLst>
                                          <p:attrName>style.visibility</p:attrName>
                                        </p:attrNameLst>
                                      </p:cBhvr>
                                      <p:to>
                                        <p:strVal val="visible"/>
                                      </p:to>
                                    </p:set>
                                  </p:childTnLst>
                                </p:cTn>
                              </p:par>
                              <p:par>
                                <p:cTn id="59" presetID="1" presetClass="entr" presetSubtype="0" fill="hold" nodeType="withEffect">
                                  <p:stCondLst>
                                    <p:cond delay="1000"/>
                                  </p:stCondLst>
                                  <p:childTnLst>
                                    <p:set>
                                      <p:cBhvr>
                                        <p:cTn id="60" dur="1" fill="hold">
                                          <p:stCondLst>
                                            <p:cond delay="0"/>
                                          </p:stCondLst>
                                        </p:cTn>
                                        <p:tgtEl>
                                          <p:spTgt spid="159"/>
                                        </p:tgtEl>
                                        <p:attrNameLst>
                                          <p:attrName>style.visibility</p:attrName>
                                        </p:attrNameLst>
                                      </p:cBhvr>
                                      <p:to>
                                        <p:strVal val="visible"/>
                                      </p:to>
                                    </p:set>
                                  </p:childTnLst>
                                </p:cTn>
                              </p:par>
                              <p:par>
                                <p:cTn id="61" presetID="1" presetClass="entr" presetSubtype="0" fill="hold" nodeType="withEffect">
                                  <p:stCondLst>
                                    <p:cond delay="1000"/>
                                  </p:stCondLst>
                                  <p:childTnLst>
                                    <p:set>
                                      <p:cBhvr>
                                        <p:cTn id="62" dur="1" fill="hold">
                                          <p:stCondLst>
                                            <p:cond delay="0"/>
                                          </p:stCondLst>
                                        </p:cTn>
                                        <p:tgtEl>
                                          <p:spTgt spid="156"/>
                                        </p:tgtEl>
                                        <p:attrNameLst>
                                          <p:attrName>style.visibility</p:attrName>
                                        </p:attrNameLst>
                                      </p:cBhvr>
                                      <p:to>
                                        <p:strVal val="visible"/>
                                      </p:to>
                                    </p:set>
                                  </p:childTnLst>
                                </p:cTn>
                              </p:par>
                            </p:childTnLst>
                          </p:cTn>
                        </p:par>
                        <p:par>
                          <p:cTn id="63" fill="hold">
                            <p:stCondLst>
                              <p:cond delay="1000"/>
                            </p:stCondLst>
                            <p:childTnLst>
                              <p:par>
                                <p:cTn id="64" presetID="1" presetClass="entr" presetSubtype="0" fill="hold" nodeType="afterEffect">
                                  <p:stCondLst>
                                    <p:cond delay="1000"/>
                                  </p:stCondLst>
                                  <p:childTnLst>
                                    <p:set>
                                      <p:cBhvr>
                                        <p:cTn id="65" dur="1" fill="hold">
                                          <p:stCondLst>
                                            <p:cond delay="0"/>
                                          </p:stCondLst>
                                        </p:cTn>
                                        <p:tgtEl>
                                          <p:spTgt spid="163"/>
                                        </p:tgtEl>
                                        <p:attrNameLst>
                                          <p:attrName>style.visibility</p:attrName>
                                        </p:attrNameLst>
                                      </p:cBhvr>
                                      <p:to>
                                        <p:strVal val="visible"/>
                                      </p:to>
                                    </p:set>
                                  </p:childTnLst>
                                </p:cTn>
                              </p:par>
                              <p:par>
                                <p:cTn id="66" presetID="1" presetClass="entr" presetSubtype="0" fill="hold" grpId="0" nodeType="withEffect">
                                  <p:stCondLst>
                                    <p:cond delay="1000"/>
                                  </p:stCondLst>
                                  <p:childTnLst>
                                    <p:set>
                                      <p:cBhvr>
                                        <p:cTn id="67" dur="1" fill="hold">
                                          <p:stCondLst>
                                            <p:cond delay="0"/>
                                          </p:stCondLst>
                                        </p:cTn>
                                        <p:tgtEl>
                                          <p:spTgt spid="164"/>
                                        </p:tgtEl>
                                        <p:attrNameLst>
                                          <p:attrName>style.visibility</p:attrName>
                                        </p:attrNameLst>
                                      </p:cBhvr>
                                      <p:to>
                                        <p:strVal val="visible"/>
                                      </p:to>
                                    </p:set>
                                  </p:childTnLst>
                                </p:cTn>
                              </p:par>
                              <p:par>
                                <p:cTn id="68" presetID="1" presetClass="entr" presetSubtype="0" fill="hold" grpId="0" nodeType="withEffect">
                                  <p:stCondLst>
                                    <p:cond delay="1000"/>
                                  </p:stCondLst>
                                  <p:childTnLst>
                                    <p:set>
                                      <p:cBhvr>
                                        <p:cTn id="69" dur="1" fill="hold">
                                          <p:stCondLst>
                                            <p:cond delay="0"/>
                                          </p:stCondLst>
                                        </p:cTn>
                                        <p:tgtEl>
                                          <p:spTgt spid="161"/>
                                        </p:tgtEl>
                                        <p:attrNameLst>
                                          <p:attrName>style.visibility</p:attrName>
                                        </p:attrNameLst>
                                      </p:cBhvr>
                                      <p:to>
                                        <p:strVal val="visible"/>
                                      </p:to>
                                    </p:set>
                                  </p:childTnLst>
                                </p:cTn>
                              </p:par>
                              <p:par>
                                <p:cTn id="70" presetID="1" presetClass="entr" presetSubtype="0" fill="hold" grpId="0" nodeType="withEffect">
                                  <p:stCondLst>
                                    <p:cond delay="1000"/>
                                  </p:stCondLst>
                                  <p:childTnLst>
                                    <p:set>
                                      <p:cBhvr>
                                        <p:cTn id="71"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8" grpId="0" animBg="1"/>
      <p:bldP spid="39" grpId="0" animBg="1"/>
      <p:bldP spid="133" grpId="0"/>
      <p:bldP spid="135" grpId="0"/>
      <p:bldP spid="140" grpId="0"/>
      <p:bldP spid="160" grpId="0"/>
      <p:bldP spid="161" grpId="0" animBg="1"/>
      <p:bldP spid="162" grpId="0" animBg="1"/>
      <p:bldP spid="1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799999"/>
            <a:ext cx="8351839" cy="4561611"/>
          </a:xfrm>
        </p:spPr>
        <p:txBody>
          <a:bodyPr/>
          <a:lstStyle/>
          <a:p>
            <a:r>
              <a:rPr lang="en-US" dirty="0" smtClean="0"/>
              <a:t>Managed Object Created</a:t>
            </a:r>
          </a:p>
          <a:p>
            <a:pPr lvl="1"/>
            <a:r>
              <a:rPr lang="en-US" dirty="0" smtClean="0"/>
              <a:t>When </a:t>
            </a:r>
            <a:r>
              <a:rPr lang="en-US" dirty="0"/>
              <a:t>an MO is created, and </a:t>
            </a:r>
            <a:r>
              <a:rPr lang="en-US" dirty="0" smtClean="0"/>
              <a:t>n attributes </a:t>
            </a:r>
            <a:r>
              <a:rPr lang="en-US" dirty="0"/>
              <a:t>are set as part of the MO creation, </a:t>
            </a:r>
            <a:r>
              <a:rPr lang="en-US" dirty="0" smtClean="0"/>
              <a:t>the node shall </a:t>
            </a:r>
            <a:r>
              <a:rPr lang="en-US" dirty="0"/>
              <a:t>send a single&lt;</a:t>
            </a:r>
            <a:r>
              <a:rPr lang="en-US" dirty="0" err="1"/>
              <a:t>objectCreated</a:t>
            </a:r>
            <a:r>
              <a:rPr lang="en-US" dirty="0"/>
              <a:t>&gt; notification which includes the name and value of </a:t>
            </a:r>
            <a:r>
              <a:rPr lang="en-US" dirty="0" smtClean="0"/>
              <a:t>each attribute </a:t>
            </a:r>
            <a:r>
              <a:rPr lang="en-US" dirty="0"/>
              <a:t>which was set</a:t>
            </a:r>
            <a:r>
              <a:rPr lang="en-US" dirty="0" smtClean="0"/>
              <a:t>.</a:t>
            </a:r>
          </a:p>
          <a:p>
            <a:pPr lvl="1"/>
            <a:r>
              <a:rPr lang="en-US" dirty="0" smtClean="0"/>
              <a:t>This applies to attributes modelled as restricted or notifiable</a:t>
            </a:r>
          </a:p>
          <a:p>
            <a:pPr lvl="1"/>
            <a:r>
              <a:rPr lang="en-US" dirty="0"/>
              <a:t>An attribute shall be included in the notification regardless of whether the attribute is assigned a </a:t>
            </a:r>
            <a:r>
              <a:rPr lang="en-US" dirty="0" smtClean="0"/>
              <a:t>value or set to </a:t>
            </a:r>
            <a:r>
              <a:rPr lang="en-US" dirty="0"/>
              <a:t>its default </a:t>
            </a:r>
            <a:r>
              <a:rPr lang="en-US" dirty="0" smtClean="0"/>
              <a:t>value.</a:t>
            </a:r>
          </a:p>
          <a:p>
            <a:r>
              <a:rPr lang="en-US" dirty="0"/>
              <a:t>Managed Object </a:t>
            </a:r>
            <a:r>
              <a:rPr lang="en-US" dirty="0" smtClean="0"/>
              <a:t>Deleted</a:t>
            </a:r>
          </a:p>
          <a:p>
            <a:pPr lvl="1"/>
            <a:r>
              <a:rPr lang="en-US" dirty="0"/>
              <a:t>When an MO is </a:t>
            </a:r>
            <a:r>
              <a:rPr lang="en-US" dirty="0" smtClean="0"/>
              <a:t>deleted </a:t>
            </a:r>
            <a:r>
              <a:rPr lang="en-US" dirty="0"/>
              <a:t>the node shall send a </a:t>
            </a:r>
            <a:r>
              <a:rPr lang="en-US" dirty="0" smtClean="0"/>
              <a:t>single &lt;</a:t>
            </a:r>
            <a:r>
              <a:rPr lang="en-US" dirty="0" err="1" smtClean="0"/>
              <a:t>objectDeleted</a:t>
            </a:r>
            <a:r>
              <a:rPr lang="en-US" dirty="0" smtClean="0"/>
              <a:t>&gt; </a:t>
            </a:r>
            <a:r>
              <a:rPr lang="en-US" dirty="0"/>
              <a:t>notification </a:t>
            </a:r>
            <a:r>
              <a:rPr lang="en-US" dirty="0" smtClean="0"/>
              <a:t>which includes the key (MO-id) attribute name and value.</a:t>
            </a:r>
          </a:p>
          <a:p>
            <a:pPr lvl="1"/>
            <a:r>
              <a:rPr lang="en-US" dirty="0" smtClean="0"/>
              <a:t>No other attributes shall be included in the notification.</a:t>
            </a:r>
          </a:p>
        </p:txBody>
      </p:sp>
      <p:sp>
        <p:nvSpPr>
          <p:cNvPr id="3" name="Title 2"/>
          <p:cNvSpPr>
            <a:spLocks noGrp="1"/>
          </p:cNvSpPr>
          <p:nvPr>
            <p:ph type="title"/>
          </p:nvPr>
        </p:nvSpPr>
        <p:spPr/>
        <p:txBody>
          <a:bodyPr/>
          <a:lstStyle/>
          <a:p>
            <a:r>
              <a:rPr lang="en-US" dirty="0" smtClean="0"/>
              <a:t>What kind of notifications?</a:t>
            </a:r>
            <a:endParaRPr lang="en-US" dirty="0"/>
          </a:p>
        </p:txBody>
      </p:sp>
    </p:spTree>
    <p:extLst>
      <p:ext uri="{BB962C8B-B14F-4D97-AF65-F5344CB8AC3E}">
        <p14:creationId xmlns:p14="http://schemas.microsoft.com/office/powerpoint/2010/main" val="1373442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799999"/>
            <a:ext cx="8351839" cy="4561611"/>
          </a:xfrm>
        </p:spPr>
        <p:txBody>
          <a:bodyPr/>
          <a:lstStyle/>
          <a:p>
            <a:r>
              <a:rPr lang="en-US" dirty="0" smtClean="0"/>
              <a:t>AVC (Attribute Value Changed)</a:t>
            </a:r>
          </a:p>
          <a:p>
            <a:pPr lvl="1"/>
            <a:r>
              <a:rPr lang="en-US" dirty="0" smtClean="0"/>
              <a:t>When </a:t>
            </a:r>
            <a:r>
              <a:rPr lang="en-US" dirty="0"/>
              <a:t>an MO is modified, and </a:t>
            </a:r>
            <a:r>
              <a:rPr lang="en-US" dirty="0" smtClean="0"/>
              <a:t>n attribute </a:t>
            </a:r>
            <a:r>
              <a:rPr lang="en-US" dirty="0"/>
              <a:t>values are changed as part of the MO modification, </a:t>
            </a:r>
            <a:r>
              <a:rPr lang="en-US" dirty="0" smtClean="0"/>
              <a:t>the node shall </a:t>
            </a:r>
            <a:r>
              <a:rPr lang="en-US" dirty="0"/>
              <a:t>send </a:t>
            </a:r>
            <a:r>
              <a:rPr lang="en-US" dirty="0" smtClean="0"/>
              <a:t>a single </a:t>
            </a:r>
            <a:r>
              <a:rPr lang="en-US" dirty="0"/>
              <a:t>&lt;AVC&gt; notification which includes the name and value of </a:t>
            </a:r>
            <a:r>
              <a:rPr lang="en-US" dirty="0" smtClean="0"/>
              <a:t>each attribute </a:t>
            </a:r>
            <a:r>
              <a:rPr lang="en-US" dirty="0"/>
              <a:t>whose value has changed</a:t>
            </a:r>
            <a:r>
              <a:rPr lang="en-US" dirty="0" smtClean="0"/>
              <a:t>.</a:t>
            </a:r>
          </a:p>
          <a:p>
            <a:pPr lvl="1"/>
            <a:r>
              <a:rPr lang="en-US" dirty="0"/>
              <a:t>This applies to all attributes which are modelled as </a:t>
            </a:r>
            <a:r>
              <a:rPr lang="en-US" dirty="0" smtClean="0"/>
              <a:t>notifiable.</a:t>
            </a:r>
          </a:p>
          <a:p>
            <a:pPr lvl="1"/>
            <a:r>
              <a:rPr lang="en-US" dirty="0" smtClean="0"/>
              <a:t>An </a:t>
            </a:r>
            <a:r>
              <a:rPr lang="en-US" dirty="0"/>
              <a:t>attribute shall be included in the notification </a:t>
            </a:r>
            <a:r>
              <a:rPr lang="en-US" dirty="0" smtClean="0"/>
              <a:t>if </a:t>
            </a:r>
            <a:r>
              <a:rPr lang="en-US" dirty="0"/>
              <a:t>the attribute is assigned a new value, reset to its default value </a:t>
            </a:r>
            <a:r>
              <a:rPr lang="en-US" dirty="0" smtClean="0"/>
              <a:t>or unset</a:t>
            </a:r>
            <a:r>
              <a:rPr lang="en-US" dirty="0"/>
              <a:t>.</a:t>
            </a:r>
          </a:p>
        </p:txBody>
      </p:sp>
      <p:sp>
        <p:nvSpPr>
          <p:cNvPr id="3" name="Title 2"/>
          <p:cNvSpPr>
            <a:spLocks noGrp="1"/>
          </p:cNvSpPr>
          <p:nvPr>
            <p:ph type="title"/>
          </p:nvPr>
        </p:nvSpPr>
        <p:spPr/>
        <p:txBody>
          <a:bodyPr/>
          <a:lstStyle/>
          <a:p>
            <a:r>
              <a:rPr lang="en-US" dirty="0" smtClean="0"/>
              <a:t>What kind of notifications?</a:t>
            </a:r>
            <a:endParaRPr lang="en-US" dirty="0"/>
          </a:p>
        </p:txBody>
      </p:sp>
    </p:spTree>
    <p:extLst>
      <p:ext uri="{BB962C8B-B14F-4D97-AF65-F5344CB8AC3E}">
        <p14:creationId xmlns:p14="http://schemas.microsoft.com/office/powerpoint/2010/main" val="1143696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8" name="Rectangle 16"/>
          <p:cNvSpPr>
            <a:spLocks noGrp="1" noChangeArrowheads="1"/>
          </p:cNvSpPr>
          <p:nvPr>
            <p:ph type="title" idx="4294967295"/>
          </p:nvPr>
        </p:nvSpPr>
        <p:spPr/>
        <p:txBody>
          <a:bodyPr/>
          <a:lstStyle/>
          <a:p>
            <a:r>
              <a:rPr lang="en-US" smtClean="0"/>
              <a:t>Standard Netconf Notification Behaviour - RFC5277</a:t>
            </a:r>
          </a:p>
        </p:txBody>
      </p:sp>
      <p:sp>
        <p:nvSpPr>
          <p:cNvPr id="23569" name="Rectangle 17"/>
          <p:cNvSpPr>
            <a:spLocks noGrp="1" noChangeArrowheads="1"/>
          </p:cNvSpPr>
          <p:nvPr>
            <p:ph type="body" idx="4294967295"/>
          </p:nvPr>
        </p:nvSpPr>
        <p:spPr>
          <a:xfrm>
            <a:off x="396875" y="1800225"/>
            <a:ext cx="8351838" cy="4537075"/>
          </a:xfrm>
        </p:spPr>
        <p:txBody>
          <a:bodyPr/>
          <a:lstStyle/>
          <a:p>
            <a:pPr>
              <a:lnSpc>
                <a:spcPct val="90000"/>
              </a:lnSpc>
            </a:pPr>
            <a:r>
              <a:rPr lang="en-US" dirty="0" smtClean="0"/>
              <a:t>The Netconf Manager opens a session towards a Netconf agent</a:t>
            </a:r>
          </a:p>
          <a:p>
            <a:pPr lvl="1">
              <a:lnSpc>
                <a:spcPct val="90000"/>
              </a:lnSpc>
            </a:pPr>
            <a:r>
              <a:rPr lang="en-US" dirty="0" smtClean="0"/>
              <a:t>Netconf manager and agent exchange capabilities via &lt;hello&gt; messages</a:t>
            </a:r>
          </a:p>
          <a:p>
            <a:pPr lvl="1">
              <a:lnSpc>
                <a:spcPct val="90000"/>
              </a:lnSpc>
            </a:pPr>
            <a:r>
              <a:rPr lang="en-US" dirty="0" smtClean="0"/>
              <a:t>Support for notifications is indicated via the “notification” capability</a:t>
            </a:r>
          </a:p>
          <a:p>
            <a:pPr>
              <a:lnSpc>
                <a:spcPct val="90000"/>
              </a:lnSpc>
            </a:pPr>
            <a:r>
              <a:rPr lang="en-US" dirty="0" smtClean="0"/>
              <a:t>A notification event subscription is requested using a &lt;create-subscription&gt; operation.  Parameters include:</a:t>
            </a:r>
          </a:p>
          <a:p>
            <a:pPr lvl="1">
              <a:lnSpc>
                <a:spcPct val="90000"/>
              </a:lnSpc>
            </a:pPr>
            <a:r>
              <a:rPr lang="en-US" dirty="0" smtClean="0"/>
              <a:t>&lt;stream&gt; 	: which streams of events is of interest</a:t>
            </a:r>
          </a:p>
          <a:p>
            <a:pPr lvl="1">
              <a:lnSpc>
                <a:spcPct val="90000"/>
              </a:lnSpc>
            </a:pPr>
            <a:r>
              <a:rPr lang="en-US" dirty="0" smtClean="0"/>
              <a:t>&lt;filter&gt; 	: which subset of events is of interest</a:t>
            </a:r>
          </a:p>
          <a:p>
            <a:pPr lvl="1">
              <a:lnSpc>
                <a:spcPct val="90000"/>
              </a:lnSpc>
            </a:pPr>
            <a:r>
              <a:rPr lang="en-US" dirty="0" smtClean="0"/>
              <a:t>&lt;</a:t>
            </a:r>
            <a:r>
              <a:rPr lang="en-US" dirty="0" err="1" smtClean="0"/>
              <a:t>startTime</a:t>
            </a:r>
            <a:r>
              <a:rPr lang="en-US" dirty="0" smtClean="0"/>
              <a:t>&gt; : used if replay of past notifications is required</a:t>
            </a:r>
          </a:p>
          <a:p>
            <a:pPr lvl="1">
              <a:lnSpc>
                <a:spcPct val="90000"/>
              </a:lnSpc>
            </a:pPr>
            <a:r>
              <a:rPr lang="en-US" dirty="0" smtClean="0"/>
              <a:t>&lt;</a:t>
            </a:r>
            <a:r>
              <a:rPr lang="en-US" dirty="0" err="1" smtClean="0"/>
              <a:t>stopTime</a:t>
            </a:r>
            <a:r>
              <a:rPr lang="en-US" dirty="0" smtClean="0"/>
              <a:t>&gt; : used if subscription has a known end time, for example only replay of past notifications is required </a:t>
            </a:r>
          </a:p>
          <a:p>
            <a:pPr lvl="2">
              <a:lnSpc>
                <a:spcPct val="90000"/>
              </a:lnSpc>
            </a:pPr>
            <a:r>
              <a:rPr lang="en-US" dirty="0" smtClean="0"/>
              <a:t>This is generally not of interest to OSS as it typically wants a replay + any future notifications</a:t>
            </a:r>
          </a:p>
        </p:txBody>
      </p:sp>
    </p:spTree>
    <p:extLst>
      <p:ext uri="{BB962C8B-B14F-4D97-AF65-F5344CB8AC3E}">
        <p14:creationId xmlns:p14="http://schemas.microsoft.com/office/powerpoint/2010/main" val="2173083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8" name="Rectangle 16"/>
          <p:cNvSpPr>
            <a:spLocks noGrp="1" noChangeArrowheads="1"/>
          </p:cNvSpPr>
          <p:nvPr>
            <p:ph type="title" idx="4294967295"/>
          </p:nvPr>
        </p:nvSpPr>
        <p:spPr/>
        <p:txBody>
          <a:bodyPr/>
          <a:lstStyle/>
          <a:p>
            <a:r>
              <a:rPr lang="en-US" smtClean="0"/>
              <a:t>Standard Netconf Notification Behaviour - RFC5277</a:t>
            </a:r>
          </a:p>
        </p:txBody>
      </p:sp>
      <p:sp>
        <p:nvSpPr>
          <p:cNvPr id="23569" name="Rectangle 17"/>
          <p:cNvSpPr>
            <a:spLocks noGrp="1" noChangeArrowheads="1"/>
          </p:cNvSpPr>
          <p:nvPr>
            <p:ph type="body" idx="4294967295"/>
          </p:nvPr>
        </p:nvSpPr>
        <p:spPr>
          <a:xfrm>
            <a:off x="396875" y="1800225"/>
            <a:ext cx="8351838" cy="4537075"/>
          </a:xfrm>
        </p:spPr>
        <p:txBody>
          <a:bodyPr/>
          <a:lstStyle/>
          <a:p>
            <a:pPr>
              <a:lnSpc>
                <a:spcPct val="90000"/>
              </a:lnSpc>
            </a:pPr>
            <a:r>
              <a:rPr lang="en-US" b="1" dirty="0" smtClean="0">
                <a:solidFill>
                  <a:schemeClr val="accent2"/>
                </a:solidFill>
              </a:rPr>
              <a:t>The NETCONF session stays open for the lifetime of the subscription</a:t>
            </a:r>
          </a:p>
          <a:p>
            <a:pPr lvl="1">
              <a:lnSpc>
                <a:spcPct val="90000"/>
              </a:lnSpc>
            </a:pPr>
            <a:r>
              <a:rPr lang="en-US" dirty="0" smtClean="0"/>
              <a:t>This is potentially months or years</a:t>
            </a:r>
          </a:p>
          <a:p>
            <a:pPr lvl="1">
              <a:lnSpc>
                <a:spcPct val="90000"/>
              </a:lnSpc>
            </a:pPr>
            <a:r>
              <a:rPr lang="en-US" dirty="0" smtClean="0"/>
              <a:t>If the session is closed for any reason the subscription is deleted</a:t>
            </a:r>
          </a:p>
          <a:p>
            <a:pPr>
              <a:lnSpc>
                <a:spcPct val="90000"/>
              </a:lnSpc>
            </a:pPr>
            <a:r>
              <a:rPr lang="en-US" dirty="0" smtClean="0"/>
              <a:t>RFC 5277 also defines an interleave capability whereby notifications and operations may be “interleaved” on the same Netconf session</a:t>
            </a:r>
          </a:p>
          <a:p>
            <a:pPr lvl="1">
              <a:lnSpc>
                <a:spcPct val="90000"/>
              </a:lnSpc>
            </a:pPr>
            <a:r>
              <a:rPr lang="en-US" dirty="0" smtClean="0"/>
              <a:t>Not supported by COM or SGSN-MME</a:t>
            </a:r>
          </a:p>
          <a:p>
            <a:pPr lvl="1">
              <a:lnSpc>
                <a:spcPct val="90000"/>
              </a:lnSpc>
            </a:pPr>
            <a:r>
              <a:rPr lang="en-US" dirty="0" smtClean="0"/>
              <a:t>Not wanted by OSS</a:t>
            </a:r>
          </a:p>
        </p:txBody>
      </p:sp>
    </p:spTree>
    <p:extLst>
      <p:ext uri="{BB962C8B-B14F-4D97-AF65-F5344CB8AC3E}">
        <p14:creationId xmlns:p14="http://schemas.microsoft.com/office/powerpoint/2010/main" val="338104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Streams</a:t>
            </a:r>
          </a:p>
        </p:txBody>
      </p:sp>
      <p:sp>
        <p:nvSpPr>
          <p:cNvPr id="34819" name="Rectangle 3"/>
          <p:cNvSpPr>
            <a:spLocks noGrp="1" noChangeArrowheads="1"/>
          </p:cNvSpPr>
          <p:nvPr>
            <p:ph type="body" idx="1"/>
          </p:nvPr>
        </p:nvSpPr>
        <p:spPr>
          <a:xfrm>
            <a:off x="396875" y="1800225"/>
            <a:ext cx="8351838" cy="4422775"/>
          </a:xfrm>
        </p:spPr>
        <p:txBody>
          <a:bodyPr/>
          <a:lstStyle/>
          <a:p>
            <a:r>
              <a:rPr lang="en-US" dirty="0" smtClean="0"/>
              <a:t>An event stream is “a set of event notifications matching some forwarding criteria”</a:t>
            </a:r>
          </a:p>
          <a:p>
            <a:r>
              <a:rPr lang="en-US" dirty="0" smtClean="0"/>
              <a:t>Streams are predefined on a device</a:t>
            </a:r>
          </a:p>
          <a:p>
            <a:pPr lvl="1"/>
            <a:r>
              <a:rPr lang="en-US" dirty="0" smtClean="0"/>
              <a:t>Default stream is “NETCONF”</a:t>
            </a:r>
          </a:p>
          <a:p>
            <a:pPr lvl="1"/>
            <a:r>
              <a:rPr lang="en-US" dirty="0" smtClean="0"/>
              <a:t>This is the only stream supported by COM + SGSN-MME</a:t>
            </a:r>
          </a:p>
          <a:p>
            <a:r>
              <a:rPr lang="en-US" dirty="0" smtClean="0"/>
              <a:t>Streams may be discovered using a &lt;get&gt; operation with filter.  For each stream the response indicates:</a:t>
            </a:r>
          </a:p>
          <a:p>
            <a:pPr lvl="1"/>
            <a:r>
              <a:rPr lang="en-US" dirty="0" smtClean="0"/>
              <a:t>Name</a:t>
            </a:r>
          </a:p>
          <a:p>
            <a:pPr lvl="1"/>
            <a:r>
              <a:rPr lang="en-US" dirty="0" smtClean="0"/>
              <a:t>Description</a:t>
            </a:r>
          </a:p>
          <a:p>
            <a:pPr lvl="1"/>
            <a:r>
              <a:rPr lang="en-US" dirty="0" smtClean="0"/>
              <a:t>Replay Support (true or false)</a:t>
            </a:r>
          </a:p>
          <a:p>
            <a:pPr lvl="1"/>
            <a:r>
              <a:rPr lang="en-US" dirty="0" smtClean="0"/>
              <a:t>Replay log creation time (oldest available notification), if replay is supported.</a:t>
            </a:r>
          </a:p>
        </p:txBody>
      </p:sp>
    </p:spTree>
    <p:extLst>
      <p:ext uri="{BB962C8B-B14F-4D97-AF65-F5344CB8AC3E}">
        <p14:creationId xmlns:p14="http://schemas.microsoft.com/office/powerpoint/2010/main" val="988811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800000"/>
            <a:ext cx="8351839" cy="4477970"/>
          </a:xfrm>
        </p:spPr>
        <p:txBody>
          <a:bodyPr/>
          <a:lstStyle/>
          <a:p>
            <a:pPr eaLnBrk="1" hangingPunct="1"/>
            <a:r>
              <a:rPr lang="en-US" dirty="0" smtClean="0"/>
              <a:t>Standard (RFC5277 notification capability)</a:t>
            </a:r>
          </a:p>
          <a:p>
            <a:pPr lvl="1" eaLnBrk="1" hangingPunct="1"/>
            <a:r>
              <a:rPr lang="en-US" sz="1800" i="1" dirty="0" smtClean="0"/>
              <a:t>&lt;</a:t>
            </a:r>
            <a:r>
              <a:rPr lang="en-US" sz="1800" i="1" dirty="0" err="1" smtClean="0"/>
              <a:t>replayComplete</a:t>
            </a:r>
            <a:r>
              <a:rPr lang="en-US" sz="1800" i="1" dirty="0" smtClean="0"/>
              <a:t>&gt; </a:t>
            </a:r>
            <a:r>
              <a:rPr lang="en-US" sz="1800" dirty="0" smtClean="0"/>
              <a:t>: </a:t>
            </a:r>
            <a:r>
              <a:rPr lang="en-US" sz="1800" dirty="0"/>
              <a:t>replay of older notifications is </a:t>
            </a:r>
            <a:r>
              <a:rPr lang="en-US" sz="1800" dirty="0" smtClean="0"/>
              <a:t>completed </a:t>
            </a:r>
          </a:p>
          <a:p>
            <a:pPr lvl="1" eaLnBrk="1" hangingPunct="1"/>
            <a:r>
              <a:rPr lang="en-US" sz="1800" i="1" dirty="0" smtClean="0"/>
              <a:t>&lt;</a:t>
            </a:r>
            <a:r>
              <a:rPr lang="en-US" sz="1800" i="1" dirty="0" err="1"/>
              <a:t>notificationComplete</a:t>
            </a:r>
            <a:r>
              <a:rPr lang="en-US" sz="1800" i="1" dirty="0" smtClean="0"/>
              <a:t>&gt; </a:t>
            </a:r>
            <a:r>
              <a:rPr lang="en-US" sz="1800" dirty="0" smtClean="0"/>
              <a:t>: requested </a:t>
            </a:r>
            <a:r>
              <a:rPr lang="en-US" sz="1800" i="1" dirty="0" err="1" smtClean="0"/>
              <a:t>stopTime</a:t>
            </a:r>
            <a:r>
              <a:rPr lang="en-US" sz="1800" dirty="0" smtClean="0"/>
              <a:t> </a:t>
            </a:r>
            <a:r>
              <a:rPr lang="en-US" sz="1800" dirty="0"/>
              <a:t>has been reached</a:t>
            </a:r>
          </a:p>
          <a:p>
            <a:pPr eaLnBrk="1" hangingPunct="1"/>
            <a:r>
              <a:rPr lang="en-US" dirty="0" smtClean="0"/>
              <a:t>Proprietary </a:t>
            </a:r>
          </a:p>
          <a:p>
            <a:pPr lvl="1" eaLnBrk="1" hangingPunct="1"/>
            <a:r>
              <a:rPr lang="en-US" sz="1800" dirty="0" smtClean="0"/>
              <a:t>COM notification capability (also supported by SGSN-MME)</a:t>
            </a:r>
          </a:p>
          <a:p>
            <a:pPr lvl="2" eaLnBrk="1" hangingPunct="1"/>
            <a:r>
              <a:rPr lang="en-US" sz="1800" i="1" dirty="0" smtClean="0"/>
              <a:t>&lt;</a:t>
            </a:r>
            <a:r>
              <a:rPr lang="en-US" sz="1800" i="1" dirty="0" err="1"/>
              <a:t>replayTimeUnsupported</a:t>
            </a:r>
            <a:r>
              <a:rPr lang="en-US" sz="1800" i="1" dirty="0" smtClean="0"/>
              <a:t>&gt; </a:t>
            </a:r>
            <a:r>
              <a:rPr lang="en-US" sz="1800" dirty="0" smtClean="0"/>
              <a:t>: requested </a:t>
            </a:r>
            <a:r>
              <a:rPr lang="en-US" sz="1800" i="1" dirty="0" err="1" smtClean="0"/>
              <a:t>startTime</a:t>
            </a:r>
            <a:r>
              <a:rPr lang="en-US" sz="1800" dirty="0" smtClean="0"/>
              <a:t> </a:t>
            </a:r>
            <a:r>
              <a:rPr lang="en-US" sz="1800" dirty="0"/>
              <a:t>is earlier than oldest notification in replay buffer </a:t>
            </a:r>
            <a:endParaRPr lang="en-US" sz="1800" dirty="0" smtClean="0"/>
          </a:p>
          <a:p>
            <a:pPr lvl="3" eaLnBrk="1" hangingPunct="1"/>
            <a:r>
              <a:rPr lang="en-US" sz="1800" dirty="0" smtClean="0"/>
              <a:t>replay </a:t>
            </a:r>
            <a:r>
              <a:rPr lang="en-US" sz="1800" dirty="0"/>
              <a:t>will proceed with oldest available </a:t>
            </a:r>
            <a:r>
              <a:rPr lang="en-US" sz="1800" dirty="0" smtClean="0"/>
              <a:t>notification</a:t>
            </a:r>
            <a:endParaRPr lang="en-US" sz="1800" dirty="0"/>
          </a:p>
          <a:p>
            <a:pPr lvl="2" eaLnBrk="1" hangingPunct="1"/>
            <a:r>
              <a:rPr lang="en-US" sz="1800" i="1" dirty="0" smtClean="0"/>
              <a:t>&lt;</a:t>
            </a:r>
            <a:r>
              <a:rPr lang="en-US" sz="1800" i="1" dirty="0" err="1"/>
              <a:t>CMSychronizationRecommended</a:t>
            </a:r>
            <a:r>
              <a:rPr lang="en-US" sz="1800" i="1" dirty="0" smtClean="0"/>
              <a:t>&gt; </a:t>
            </a:r>
            <a:r>
              <a:rPr lang="en-US" sz="1800" dirty="0" smtClean="0"/>
              <a:t>: </a:t>
            </a:r>
            <a:r>
              <a:rPr lang="en-US" sz="1800" dirty="0"/>
              <a:t>due to restart of ME or notification buffer </a:t>
            </a:r>
            <a:r>
              <a:rPr lang="en-US" sz="1800" dirty="0" smtClean="0"/>
              <a:t>overflow</a:t>
            </a:r>
          </a:p>
          <a:p>
            <a:pPr lvl="2" eaLnBrk="1" hangingPunct="1"/>
            <a:r>
              <a:rPr lang="en-US" sz="1800" i="1" dirty="0"/>
              <a:t>&lt;</a:t>
            </a:r>
            <a:r>
              <a:rPr lang="en-US" sz="1800" i="1" dirty="0" err="1"/>
              <a:t>objectCreated</a:t>
            </a:r>
            <a:r>
              <a:rPr lang="en-US" sz="1800" i="1" dirty="0" smtClean="0"/>
              <a:t>&gt; </a:t>
            </a:r>
            <a:r>
              <a:rPr lang="en-US" sz="1800" dirty="0" smtClean="0"/>
              <a:t>, </a:t>
            </a:r>
            <a:r>
              <a:rPr lang="en-US" sz="1800" i="1" dirty="0"/>
              <a:t>&lt;</a:t>
            </a:r>
            <a:r>
              <a:rPr lang="en-US" sz="1800" i="1" dirty="0" err="1"/>
              <a:t>objectDeleted</a:t>
            </a:r>
            <a:r>
              <a:rPr lang="en-US" sz="1800" i="1" dirty="0" smtClean="0"/>
              <a:t>&gt; </a:t>
            </a:r>
            <a:r>
              <a:rPr lang="en-US" sz="1800" dirty="0" smtClean="0"/>
              <a:t>, </a:t>
            </a:r>
            <a:r>
              <a:rPr lang="en-US" sz="1800" i="1" dirty="0"/>
              <a:t>&lt;AVC</a:t>
            </a:r>
            <a:r>
              <a:rPr lang="en-US" sz="1800" i="1" dirty="0" smtClean="0"/>
              <a:t>&gt; </a:t>
            </a:r>
            <a:r>
              <a:rPr lang="en-US" sz="1800" dirty="0" smtClean="0"/>
              <a:t>: CM change notifications</a:t>
            </a:r>
          </a:p>
          <a:p>
            <a:pPr lvl="1" eaLnBrk="1" hangingPunct="1"/>
            <a:r>
              <a:rPr lang="en-US" sz="1800" dirty="0" smtClean="0"/>
              <a:t>SGSN-MME heartbeat capability</a:t>
            </a:r>
          </a:p>
          <a:p>
            <a:pPr lvl="2" eaLnBrk="1" hangingPunct="1"/>
            <a:r>
              <a:rPr lang="en-US" sz="1800" i="1" dirty="0" smtClean="0"/>
              <a:t>&lt;heartbeat&gt; </a:t>
            </a:r>
            <a:r>
              <a:rPr lang="en-US" sz="1800" dirty="0" smtClean="0"/>
              <a:t>: indicates that notification subscription is still active</a:t>
            </a:r>
            <a:endParaRPr lang="en-US" sz="1800" dirty="0"/>
          </a:p>
          <a:p>
            <a:pPr lvl="1" eaLnBrk="1" hangingPunct="1"/>
            <a:endParaRPr lang="en-US" sz="1800" dirty="0"/>
          </a:p>
          <a:p>
            <a:endParaRPr lang="en-US" dirty="0"/>
          </a:p>
        </p:txBody>
      </p:sp>
      <p:sp>
        <p:nvSpPr>
          <p:cNvPr id="3" name="Title 2"/>
          <p:cNvSpPr>
            <a:spLocks noGrp="1"/>
          </p:cNvSpPr>
          <p:nvPr>
            <p:ph type="title"/>
          </p:nvPr>
        </p:nvSpPr>
        <p:spPr/>
        <p:txBody>
          <a:bodyPr/>
          <a:lstStyle/>
          <a:p>
            <a:r>
              <a:rPr lang="en-US" dirty="0" smtClean="0"/>
              <a:t>Supported notifications</a:t>
            </a:r>
            <a:endParaRPr lang="en-US" dirty="0"/>
          </a:p>
        </p:txBody>
      </p:sp>
    </p:spTree>
    <p:extLst>
      <p:ext uri="{BB962C8B-B14F-4D97-AF65-F5344CB8AC3E}">
        <p14:creationId xmlns:p14="http://schemas.microsoft.com/office/powerpoint/2010/main" val="418317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idx="4294967295"/>
          </p:nvPr>
        </p:nvSpPr>
        <p:spPr/>
        <p:txBody>
          <a:bodyPr/>
          <a:lstStyle/>
          <a:p>
            <a:pPr eaLnBrk="1" hangingPunct="1"/>
            <a:endParaRPr lang="en-US" dirty="0" smtClean="0"/>
          </a:p>
        </p:txBody>
      </p:sp>
      <p:sp>
        <p:nvSpPr>
          <p:cNvPr id="4099" name="Rectangle 17"/>
          <p:cNvSpPr>
            <a:spLocks noGrp="1" noChangeArrowheads="1"/>
          </p:cNvSpPr>
          <p:nvPr>
            <p:ph type="body" idx="4294967295"/>
          </p:nvPr>
        </p:nvSpPr>
        <p:spPr>
          <a:xfrm>
            <a:off x="396875" y="1800225"/>
            <a:ext cx="8351838" cy="4600575"/>
          </a:xfrm>
        </p:spPr>
        <p:txBody>
          <a:bodyPr/>
          <a:lstStyle/>
          <a:p>
            <a:pPr eaLnBrk="1" hangingPunct="1"/>
            <a:r>
              <a:rPr lang="en-US" dirty="0" smtClean="0"/>
              <a:t>Background to Netconf</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Overview of Netconf</a:t>
            </a:r>
          </a:p>
          <a:p>
            <a:pPr eaLnBrk="1" hangingPunct="1"/>
            <a:r>
              <a:rPr lang="en-US" dirty="0">
                <a:solidFill>
                  <a:schemeClr val="bg2">
                    <a:lumMod val="20000"/>
                    <a:lumOff val="80000"/>
                  </a:schemeClr>
                </a:solidFill>
                <a:effectLst>
                  <a:outerShdw blurRad="38100" dist="38100" dir="2700000" algn="tl">
                    <a:srgbClr val="000000">
                      <a:alpha val="43137"/>
                    </a:srgbClr>
                  </a:outerShdw>
                </a:effectLst>
              </a:rPr>
              <a:t>Netconf </a:t>
            </a:r>
            <a:r>
              <a:rPr lang="en-US" dirty="0" smtClean="0">
                <a:solidFill>
                  <a:schemeClr val="bg2">
                    <a:lumMod val="20000"/>
                    <a:lumOff val="80000"/>
                  </a:schemeClr>
                </a:solidFill>
                <a:effectLst>
                  <a:outerShdw blurRad="38100" dist="38100" dir="2700000" algn="tl">
                    <a:srgbClr val="000000">
                      <a:alpha val="43137"/>
                    </a:srgbClr>
                  </a:outerShdw>
                </a:effectLst>
              </a:rPr>
              <a:t>Standards</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Data Classification and Data Stores</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Notifications</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COM / SGSN-MME support for Netconf</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Further Information</a:t>
            </a:r>
          </a:p>
          <a:p>
            <a:pPr marL="355600" lvl="1" indent="0" eaLnBrk="1" hangingPunct="1">
              <a:buNone/>
            </a:pPr>
            <a:endParaRPr lang="en-US" dirty="0" smtClean="0"/>
          </a:p>
        </p:txBody>
      </p:sp>
    </p:spTree>
    <p:extLst>
      <p:ext uri="{BB962C8B-B14F-4D97-AF65-F5344CB8AC3E}">
        <p14:creationId xmlns:p14="http://schemas.microsoft.com/office/powerpoint/2010/main" val="1600791180"/>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Netconf Notifications –</a:t>
            </a:r>
            <a:br>
              <a:rPr lang="en-US" smtClean="0"/>
            </a:br>
            <a:r>
              <a:rPr lang="en-US" smtClean="0"/>
              <a:t>Support in COM</a:t>
            </a:r>
          </a:p>
        </p:txBody>
      </p:sp>
      <p:sp>
        <p:nvSpPr>
          <p:cNvPr id="22531" name="Rectangle 3"/>
          <p:cNvSpPr>
            <a:spLocks noGrp="1" noChangeArrowheads="1"/>
          </p:cNvSpPr>
          <p:nvPr>
            <p:ph type="body" idx="1"/>
          </p:nvPr>
        </p:nvSpPr>
        <p:spPr>
          <a:xfrm>
            <a:off x="396875" y="1800225"/>
            <a:ext cx="8351838" cy="4587875"/>
          </a:xfrm>
        </p:spPr>
        <p:txBody>
          <a:bodyPr/>
          <a:lstStyle/>
          <a:p>
            <a:pPr eaLnBrk="1" hangingPunct="1"/>
            <a:r>
              <a:rPr lang="en-US" dirty="0" smtClean="0"/>
              <a:t>Supported since COM 2.2 (sort of)</a:t>
            </a:r>
          </a:p>
          <a:p>
            <a:pPr lvl="1" eaLnBrk="1" hangingPunct="1"/>
            <a:r>
              <a:rPr lang="en-US" dirty="0" smtClean="0"/>
              <a:t>Netconf + CLI requests intercepted by COM + notifications sent</a:t>
            </a:r>
          </a:p>
          <a:p>
            <a:pPr lvl="2" eaLnBrk="1" hangingPunct="1"/>
            <a:r>
              <a:rPr lang="en-US" dirty="0" smtClean="0"/>
              <a:t>Changes made via other NBIs, or by the ME itself not notified</a:t>
            </a:r>
          </a:p>
          <a:p>
            <a:pPr lvl="1" eaLnBrk="1" hangingPunct="1"/>
            <a:r>
              <a:rPr lang="en-US" dirty="0" smtClean="0"/>
              <a:t>COM 3.1 introduced an SPI for </a:t>
            </a:r>
            <a:r>
              <a:rPr lang="en-US" dirty="0" err="1" smtClean="0"/>
              <a:t>middlewares</a:t>
            </a:r>
            <a:r>
              <a:rPr lang="en-US" dirty="0" smtClean="0"/>
              <a:t> to report notifications</a:t>
            </a:r>
          </a:p>
          <a:p>
            <a:pPr lvl="2" eaLnBrk="1" hangingPunct="1"/>
            <a:r>
              <a:rPr lang="en-US" dirty="0" smtClean="0"/>
              <a:t>Supported by </a:t>
            </a:r>
            <a:r>
              <a:rPr lang="en-US" dirty="0" err="1" smtClean="0"/>
              <a:t>pRBS</a:t>
            </a:r>
            <a:r>
              <a:rPr lang="en-US" dirty="0" smtClean="0"/>
              <a:t> 13B (O13B)</a:t>
            </a:r>
          </a:p>
          <a:p>
            <a:pPr lvl="2" eaLnBrk="1" hangingPunct="1"/>
            <a:r>
              <a:rPr lang="en-US" dirty="0" smtClean="0"/>
              <a:t>Support by G2 / TCU 14B (O14B.1)</a:t>
            </a:r>
          </a:p>
          <a:p>
            <a:pPr lvl="2" eaLnBrk="1" hangingPunct="1"/>
            <a:r>
              <a:rPr lang="en-US" dirty="0" smtClean="0"/>
              <a:t>Supported by COM-SA 3.2 + CMW 3.2 (O14A)</a:t>
            </a:r>
          </a:p>
          <a:p>
            <a:pPr lvl="3" eaLnBrk="1" hangingPunct="1"/>
            <a:r>
              <a:rPr lang="en-US" dirty="0" smtClean="0"/>
              <a:t>But notification support in “CBA based nodes” like DSC, WCG etc. is not complete / trustworthy until 15A</a:t>
            </a:r>
          </a:p>
          <a:p>
            <a:pPr lvl="4" eaLnBrk="1" hangingPunct="1"/>
            <a:r>
              <a:rPr lang="en-US" dirty="0" smtClean="0"/>
              <a:t>Audit of notification support in CBA planned for week 24</a:t>
            </a:r>
          </a:p>
          <a:p>
            <a:pPr eaLnBrk="1" hangingPunct="1"/>
            <a:r>
              <a:rPr lang="en-US" dirty="0" smtClean="0"/>
              <a:t>Supported in SGSN-MME since 14A</a:t>
            </a:r>
          </a:p>
          <a:p>
            <a:pPr lvl="1" eaLnBrk="1" hangingPunct="1"/>
            <a:endParaRPr lang="en-US" sz="1800" dirty="0" smtClean="0"/>
          </a:p>
        </p:txBody>
      </p:sp>
    </p:spTree>
    <p:extLst>
      <p:ext uri="{BB962C8B-B14F-4D97-AF65-F5344CB8AC3E}">
        <p14:creationId xmlns:p14="http://schemas.microsoft.com/office/powerpoint/2010/main" val="567077192"/>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idx="4294967295"/>
          </p:nvPr>
        </p:nvSpPr>
        <p:spPr/>
        <p:txBody>
          <a:bodyPr/>
          <a:lstStyle/>
          <a:p>
            <a:pPr eaLnBrk="1" hangingPunct="1"/>
            <a:endParaRPr lang="en-US" dirty="0" smtClean="0"/>
          </a:p>
        </p:txBody>
      </p:sp>
      <p:sp>
        <p:nvSpPr>
          <p:cNvPr id="4099" name="Rectangle 17"/>
          <p:cNvSpPr>
            <a:spLocks noGrp="1" noChangeArrowheads="1"/>
          </p:cNvSpPr>
          <p:nvPr>
            <p:ph type="body" idx="4294967295"/>
          </p:nvPr>
        </p:nvSpPr>
        <p:spPr>
          <a:xfrm>
            <a:off x="396875" y="1800225"/>
            <a:ext cx="8351838" cy="4600575"/>
          </a:xfrm>
        </p:spPr>
        <p:txBody>
          <a:bodyPr/>
          <a:lstStyle/>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Background to Netconf</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Overview of Netconf</a:t>
            </a:r>
          </a:p>
          <a:p>
            <a:pPr eaLnBrk="1" hangingPunct="1"/>
            <a:r>
              <a:rPr lang="en-US" dirty="0">
                <a:solidFill>
                  <a:schemeClr val="bg2">
                    <a:lumMod val="20000"/>
                    <a:lumOff val="80000"/>
                  </a:schemeClr>
                </a:solidFill>
                <a:effectLst>
                  <a:outerShdw blurRad="38100" dist="38100" dir="2700000" algn="tl">
                    <a:srgbClr val="000000">
                      <a:alpha val="43137"/>
                    </a:srgbClr>
                  </a:outerShdw>
                </a:effectLst>
              </a:rPr>
              <a:t>Netconf </a:t>
            </a:r>
            <a:r>
              <a:rPr lang="en-US" dirty="0" smtClean="0">
                <a:solidFill>
                  <a:schemeClr val="bg2">
                    <a:lumMod val="20000"/>
                    <a:lumOff val="80000"/>
                  </a:schemeClr>
                </a:solidFill>
                <a:effectLst>
                  <a:outerShdw blurRad="38100" dist="38100" dir="2700000" algn="tl">
                    <a:srgbClr val="000000">
                      <a:alpha val="43137"/>
                    </a:srgbClr>
                  </a:outerShdw>
                </a:effectLst>
              </a:rPr>
              <a:t>Standards</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Data Classification and Data Stores</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Notifications</a:t>
            </a:r>
          </a:p>
          <a:p>
            <a:pPr eaLnBrk="1" hangingPunct="1"/>
            <a:r>
              <a:rPr lang="en-US" dirty="0" smtClean="0"/>
              <a:t>COM / SGSN-MME support for Netconf</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Further Information</a:t>
            </a:r>
          </a:p>
          <a:p>
            <a:pPr marL="355600" lvl="1" indent="0" eaLnBrk="1" hangingPunct="1">
              <a:buNone/>
            </a:pPr>
            <a:endParaRPr lang="en-US" dirty="0" smtClean="0"/>
          </a:p>
        </p:txBody>
      </p:sp>
    </p:spTree>
    <p:extLst>
      <p:ext uri="{BB962C8B-B14F-4D97-AF65-F5344CB8AC3E}">
        <p14:creationId xmlns:p14="http://schemas.microsoft.com/office/powerpoint/2010/main" val="1361637311"/>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Netconf protocol standards</a:t>
            </a:r>
          </a:p>
        </p:txBody>
      </p:sp>
      <p:graphicFrame>
        <p:nvGraphicFramePr>
          <p:cNvPr id="4" name="Content Placeholder 3"/>
          <p:cNvGraphicFramePr>
            <a:graphicFrameLocks noGrp="1"/>
          </p:cNvGraphicFramePr>
          <p:nvPr>
            <p:ph idx="1"/>
          </p:nvPr>
        </p:nvGraphicFramePr>
        <p:xfrm>
          <a:off x="396875" y="1187450"/>
          <a:ext cx="8351838" cy="4430711"/>
        </p:xfrm>
        <a:graphic>
          <a:graphicData uri="http://schemas.openxmlformats.org/drawingml/2006/table">
            <a:tbl>
              <a:tblPr firstRow="1" bandRow="1">
                <a:tableStyleId>{5C22544A-7EE6-4342-B048-85BDC9FD1C3A}</a:tableStyleId>
              </a:tblPr>
              <a:tblGrid>
                <a:gridCol w="1943962"/>
                <a:gridCol w="1547970"/>
                <a:gridCol w="935982"/>
                <a:gridCol w="935982"/>
                <a:gridCol w="2987942"/>
              </a:tblGrid>
              <a:tr h="579245">
                <a:tc>
                  <a:txBody>
                    <a:bodyPr/>
                    <a:lstStyle/>
                    <a:p>
                      <a:r>
                        <a:rPr lang="en-US" sz="1600" dirty="0" smtClean="0"/>
                        <a:t>RFC Standard</a:t>
                      </a:r>
                      <a:endParaRPr lang="en-US" sz="1600" dirty="0"/>
                    </a:p>
                  </a:txBody>
                  <a:tcPr marL="91438" marR="91438" marT="45730" marB="45730"/>
                </a:tc>
                <a:tc>
                  <a:txBody>
                    <a:bodyPr/>
                    <a:lstStyle/>
                    <a:p>
                      <a:r>
                        <a:rPr lang="en-US" sz="1600" dirty="0" smtClean="0"/>
                        <a:t>EAG</a:t>
                      </a:r>
                      <a:endParaRPr lang="en-US" sz="1600" dirty="0"/>
                    </a:p>
                  </a:txBody>
                  <a:tcPr marL="91438" marR="91438" marT="45730" marB="45730"/>
                </a:tc>
                <a:tc>
                  <a:txBody>
                    <a:bodyPr/>
                    <a:lstStyle/>
                    <a:p>
                      <a:r>
                        <a:rPr lang="en-US" sz="1600" dirty="0" smtClean="0"/>
                        <a:t>COM</a:t>
                      </a:r>
                      <a:endParaRPr lang="en-US" sz="1600" dirty="0"/>
                    </a:p>
                  </a:txBody>
                  <a:tcPr marL="91438" marR="91438" marT="45730" marB="45730"/>
                </a:tc>
                <a:tc>
                  <a:txBody>
                    <a:bodyPr/>
                    <a:lstStyle/>
                    <a:p>
                      <a:r>
                        <a:rPr lang="en-US" sz="1600" dirty="0" smtClean="0"/>
                        <a:t>SGSN-MME</a:t>
                      </a:r>
                      <a:endParaRPr lang="en-US" sz="1600" dirty="0"/>
                    </a:p>
                  </a:txBody>
                  <a:tcPr marL="91438" marR="91438" marT="45730" marB="45730"/>
                </a:tc>
                <a:tc>
                  <a:txBody>
                    <a:bodyPr/>
                    <a:lstStyle/>
                    <a:p>
                      <a:r>
                        <a:rPr lang="en-US" sz="1600" dirty="0" smtClean="0"/>
                        <a:t>Comment</a:t>
                      </a:r>
                      <a:endParaRPr lang="en-US" sz="1600" dirty="0"/>
                    </a:p>
                  </a:txBody>
                  <a:tcPr marL="91438" marR="91438" marT="45730" marB="45730"/>
                </a:tc>
              </a:tr>
              <a:tr h="518271">
                <a:tc>
                  <a:txBody>
                    <a:bodyPr/>
                    <a:lstStyle/>
                    <a:p>
                      <a:r>
                        <a:rPr lang="en-US" sz="1400" dirty="0" smtClean="0"/>
                        <a:t>4741 Netconf</a:t>
                      </a:r>
                      <a:endParaRPr lang="en-US" sz="1400" dirty="0"/>
                    </a:p>
                  </a:txBody>
                  <a:tcPr marL="91438" marR="91438" marT="45730" marB="45730"/>
                </a:tc>
                <a:tc>
                  <a:txBody>
                    <a:bodyPr/>
                    <a:lstStyle/>
                    <a:p>
                      <a:r>
                        <a:rPr lang="en-US" sz="1400" dirty="0" smtClean="0"/>
                        <a:t>Required*</a:t>
                      </a:r>
                      <a:endParaRPr lang="en-US" sz="1400" dirty="0"/>
                    </a:p>
                  </a:txBody>
                  <a:tcPr marL="91438" marR="91438" marT="45730" marB="45730"/>
                </a:tc>
                <a:tc>
                  <a:txBody>
                    <a:bodyPr/>
                    <a:lstStyle/>
                    <a:p>
                      <a:r>
                        <a:rPr lang="en-US" sz="1400" dirty="0" smtClean="0"/>
                        <a:t>PC</a:t>
                      </a:r>
                      <a:endParaRPr lang="en-US" sz="1400" dirty="0"/>
                    </a:p>
                  </a:txBody>
                  <a:tcPr marL="91438" marR="91438"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PC</a:t>
                      </a:r>
                      <a:endParaRPr lang="en-US" sz="1400" dirty="0"/>
                    </a:p>
                  </a:txBody>
                  <a:tcPr marL="91438" marR="91438" marT="45730" marB="45730"/>
                </a:tc>
                <a:tc>
                  <a:txBody>
                    <a:bodyPr/>
                    <a:lstStyle/>
                    <a:p>
                      <a:r>
                        <a:rPr lang="en-US" sz="1400" dirty="0" smtClean="0"/>
                        <a:t>Minimum support</a:t>
                      </a:r>
                      <a:r>
                        <a:rPr lang="en-US" sz="1400" baseline="0" dirty="0" smtClean="0"/>
                        <a:t> allowed is </a:t>
                      </a:r>
                      <a:r>
                        <a:rPr lang="en-US" sz="1400" dirty="0" smtClean="0"/>
                        <a:t>Base + Writable Running</a:t>
                      </a:r>
                      <a:r>
                        <a:rPr lang="en-US" sz="1400" baseline="0" dirty="0" smtClean="0"/>
                        <a:t> or Candidate</a:t>
                      </a:r>
                      <a:endParaRPr lang="en-US" sz="1400" dirty="0"/>
                    </a:p>
                  </a:txBody>
                  <a:tcPr marL="91438" marR="91438" marT="45730" marB="45730"/>
                </a:tc>
              </a:tr>
              <a:tr h="518271">
                <a:tc>
                  <a:txBody>
                    <a:bodyPr/>
                    <a:lstStyle/>
                    <a:p>
                      <a:r>
                        <a:rPr lang="en-US" sz="1400" dirty="0" smtClean="0"/>
                        <a:t>6241 Netconf</a:t>
                      </a:r>
                      <a:endParaRPr lang="en-US" sz="1400" dirty="0"/>
                    </a:p>
                  </a:txBody>
                  <a:tcPr marL="91438" marR="91438"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Required*</a:t>
                      </a:r>
                      <a:endParaRPr lang="en-US" sz="1400" dirty="0"/>
                    </a:p>
                  </a:txBody>
                  <a:tcPr marL="91438" marR="91438" marT="45730" marB="45730"/>
                </a:tc>
                <a:tc>
                  <a:txBody>
                    <a:bodyPr/>
                    <a:lstStyle/>
                    <a:p>
                      <a:r>
                        <a:rPr lang="en-US" sz="1400" dirty="0" smtClean="0"/>
                        <a:t>NC</a:t>
                      </a:r>
                      <a:endParaRPr lang="en-US" sz="1400" dirty="0"/>
                    </a:p>
                  </a:txBody>
                  <a:tcPr marL="91438" marR="91438" marT="45730" marB="45730"/>
                </a:tc>
                <a:tc>
                  <a:txBody>
                    <a:bodyPr/>
                    <a:lstStyle/>
                    <a:p>
                      <a:r>
                        <a:rPr lang="en-US" sz="1400" dirty="0" smtClean="0"/>
                        <a:t>NC</a:t>
                      </a:r>
                      <a:endParaRPr lang="en-US" sz="1400" dirty="0"/>
                    </a:p>
                  </a:txBody>
                  <a:tcPr marL="91438" marR="91438" marT="45730" marB="45730"/>
                </a:tc>
                <a:tc>
                  <a:txBody>
                    <a:bodyPr/>
                    <a:lstStyle/>
                    <a:p>
                      <a:r>
                        <a:rPr lang="en-US" sz="1400" dirty="0" err="1" smtClean="0"/>
                        <a:t>Obseletes</a:t>
                      </a:r>
                      <a:r>
                        <a:rPr lang="en-US" sz="1400" baseline="0" dirty="0" smtClean="0"/>
                        <a:t> 4741, new features not supported in COM or SGSN-MME</a:t>
                      </a:r>
                      <a:endParaRPr lang="en-US" sz="1400" dirty="0"/>
                    </a:p>
                  </a:txBody>
                  <a:tcPr marL="91438" marR="91438" marT="45730" marB="45730"/>
                </a:tc>
              </a:tr>
              <a:tr h="518271">
                <a:tc>
                  <a:txBody>
                    <a:bodyPr/>
                    <a:lstStyle/>
                    <a:p>
                      <a:r>
                        <a:rPr lang="en-US" sz="1400" dirty="0" smtClean="0"/>
                        <a:t>4742 Netconf over</a:t>
                      </a:r>
                      <a:r>
                        <a:rPr lang="en-US" sz="1400" baseline="0" dirty="0" smtClean="0"/>
                        <a:t> </a:t>
                      </a:r>
                      <a:r>
                        <a:rPr lang="en-US" sz="1400" dirty="0" smtClean="0"/>
                        <a:t>SSH</a:t>
                      </a:r>
                      <a:endParaRPr lang="en-US" sz="1400" dirty="0"/>
                    </a:p>
                  </a:txBody>
                  <a:tcPr marL="91438" marR="91438"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Required*</a:t>
                      </a:r>
                      <a:endParaRPr lang="en-US" sz="1400" dirty="0"/>
                    </a:p>
                  </a:txBody>
                  <a:tcPr marL="91438" marR="91438" marT="45730" marB="45730"/>
                </a:tc>
                <a:tc>
                  <a:txBody>
                    <a:bodyPr/>
                    <a:lstStyle/>
                    <a:p>
                      <a:r>
                        <a:rPr lang="en-US" sz="1400" dirty="0" smtClean="0"/>
                        <a:t>C</a:t>
                      </a:r>
                      <a:endParaRPr lang="en-US" sz="1400" dirty="0"/>
                    </a:p>
                  </a:txBody>
                  <a:tcPr marL="91438" marR="91438" marT="45730" marB="45730"/>
                </a:tc>
                <a:tc>
                  <a:txBody>
                    <a:bodyPr/>
                    <a:lstStyle/>
                    <a:p>
                      <a:r>
                        <a:rPr lang="en-US" sz="1400" dirty="0" smtClean="0"/>
                        <a:t>C</a:t>
                      </a:r>
                      <a:endParaRPr lang="en-US" sz="1400" dirty="0"/>
                    </a:p>
                  </a:txBody>
                  <a:tcPr marL="91438" marR="91438" marT="45730" marB="45730"/>
                </a:tc>
                <a:tc>
                  <a:txBody>
                    <a:bodyPr/>
                    <a:lstStyle/>
                    <a:p>
                      <a:endParaRPr lang="en-US" sz="1400" dirty="0"/>
                    </a:p>
                  </a:txBody>
                  <a:tcPr marL="91438" marR="91438" marT="45730" marB="45730"/>
                </a:tc>
              </a:tr>
              <a:tr h="5182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6242 Netconf over</a:t>
                      </a:r>
                      <a:r>
                        <a:rPr lang="en-US" sz="1400" baseline="0" dirty="0" smtClean="0"/>
                        <a:t> </a:t>
                      </a:r>
                      <a:r>
                        <a:rPr lang="en-US" sz="1400" dirty="0" smtClean="0"/>
                        <a:t>SSH</a:t>
                      </a:r>
                      <a:endParaRPr lang="en-US" sz="1400" dirty="0"/>
                    </a:p>
                  </a:txBody>
                  <a:tcPr marL="91438" marR="91438"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Required*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marL="91438" marR="91438" marT="45730" marB="45730"/>
                </a:tc>
                <a:tc>
                  <a:txBody>
                    <a:bodyPr/>
                    <a:lstStyle/>
                    <a:p>
                      <a:r>
                        <a:rPr lang="en-US" sz="1400" dirty="0" smtClean="0"/>
                        <a:t>NC</a:t>
                      </a:r>
                      <a:endParaRPr lang="en-US" sz="1400" dirty="0"/>
                    </a:p>
                  </a:txBody>
                  <a:tcPr marL="91438" marR="91438" marT="45730" marB="45730"/>
                </a:tc>
                <a:tc>
                  <a:txBody>
                    <a:bodyPr/>
                    <a:lstStyle/>
                    <a:p>
                      <a:r>
                        <a:rPr lang="en-US" sz="1400" dirty="0" smtClean="0"/>
                        <a:t>NC</a:t>
                      </a:r>
                      <a:endParaRPr lang="en-US" sz="1400" dirty="0"/>
                    </a:p>
                  </a:txBody>
                  <a:tcPr marL="91438" marR="91438" marT="45730" marB="4573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Obseletes</a:t>
                      </a:r>
                      <a:r>
                        <a:rPr lang="en-US" sz="1400" baseline="0" dirty="0" smtClean="0"/>
                        <a:t> 4742, new features not supported in COM or SGSN-MME</a:t>
                      </a:r>
                      <a:endParaRPr lang="en-US" sz="1400" dirty="0"/>
                    </a:p>
                  </a:txBody>
                  <a:tcPr marL="91438" marR="91438" marT="45730" marB="45730"/>
                </a:tc>
              </a:tr>
              <a:tr h="5182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5539 Netconf over TLS</a:t>
                      </a:r>
                      <a:endParaRPr lang="en-US" sz="1400" dirty="0"/>
                    </a:p>
                  </a:txBody>
                  <a:tcPr marL="91438" marR="91438" marT="45730" marB="45730"/>
                </a:tc>
                <a:tc>
                  <a:txBody>
                    <a:bodyPr/>
                    <a:lstStyle/>
                    <a:p>
                      <a:r>
                        <a:rPr lang="en-US" sz="1400" dirty="0" smtClean="0"/>
                        <a:t>Allowed</a:t>
                      </a:r>
                      <a:endParaRPr lang="en-US" sz="1400" dirty="0"/>
                    </a:p>
                  </a:txBody>
                  <a:tcPr marL="91438" marR="91438" marT="45730" marB="45730"/>
                </a:tc>
                <a:tc>
                  <a:txBody>
                    <a:bodyPr/>
                    <a:lstStyle/>
                    <a:p>
                      <a:r>
                        <a:rPr lang="en-US" sz="1400" dirty="0" smtClean="0"/>
                        <a:t>C</a:t>
                      </a:r>
                      <a:endParaRPr lang="en-US" sz="1400" dirty="0"/>
                    </a:p>
                  </a:txBody>
                  <a:tcPr marL="91438" marR="91438" marT="45730" marB="45730"/>
                </a:tc>
                <a:tc>
                  <a:txBody>
                    <a:bodyPr/>
                    <a:lstStyle/>
                    <a:p>
                      <a:r>
                        <a:rPr lang="en-US" sz="1400" dirty="0" smtClean="0"/>
                        <a:t>NC</a:t>
                      </a:r>
                      <a:endParaRPr lang="en-US" sz="1400" dirty="0"/>
                    </a:p>
                  </a:txBody>
                  <a:tcPr marL="91438" marR="91438" marT="45730" marB="45730"/>
                </a:tc>
                <a:tc>
                  <a:txBody>
                    <a:bodyPr/>
                    <a:lstStyle/>
                    <a:p>
                      <a:endParaRPr lang="en-US" sz="1400" dirty="0"/>
                    </a:p>
                  </a:txBody>
                  <a:tcPr marL="91438" marR="91438" marT="45730" marB="45730"/>
                </a:tc>
              </a:tr>
              <a:tr h="370920">
                <a:tc>
                  <a:txBody>
                    <a:bodyPr/>
                    <a:lstStyle/>
                    <a:p>
                      <a:r>
                        <a:rPr lang="en-US" sz="1400" dirty="0" smtClean="0"/>
                        <a:t>5277 Notifications</a:t>
                      </a:r>
                      <a:endParaRPr lang="en-US" sz="1400" dirty="0"/>
                    </a:p>
                  </a:txBody>
                  <a:tcPr marL="91438" marR="91438" marT="45730" marB="45730"/>
                </a:tc>
                <a:tc>
                  <a:txBody>
                    <a:bodyPr/>
                    <a:lstStyle/>
                    <a:p>
                      <a:r>
                        <a:rPr lang="en-US" sz="1400" dirty="0" smtClean="0"/>
                        <a:t>Required</a:t>
                      </a:r>
                      <a:endParaRPr lang="en-US" sz="1400" dirty="0"/>
                    </a:p>
                  </a:txBody>
                  <a:tcPr marL="91438" marR="91438" marT="45730" marB="45730"/>
                </a:tc>
                <a:tc>
                  <a:txBody>
                    <a:bodyPr/>
                    <a:lstStyle/>
                    <a:p>
                      <a:r>
                        <a:rPr lang="en-US" sz="1400" dirty="0" smtClean="0"/>
                        <a:t>PC</a:t>
                      </a:r>
                      <a:endParaRPr lang="en-US" sz="1400" dirty="0"/>
                    </a:p>
                  </a:txBody>
                  <a:tcPr marL="91438" marR="91438" marT="45730" marB="45730"/>
                </a:tc>
                <a:tc>
                  <a:txBody>
                    <a:bodyPr/>
                    <a:lstStyle/>
                    <a:p>
                      <a:r>
                        <a:rPr lang="en-US" sz="1400" dirty="0" smtClean="0"/>
                        <a:t>C</a:t>
                      </a:r>
                      <a:endParaRPr lang="en-US" sz="1400" dirty="0"/>
                    </a:p>
                  </a:txBody>
                  <a:tcPr marL="91438" marR="91438" marT="45730" marB="45730"/>
                </a:tc>
                <a:tc>
                  <a:txBody>
                    <a:bodyPr/>
                    <a:lstStyle/>
                    <a:p>
                      <a:r>
                        <a:rPr lang="en-US" sz="1400" dirty="0" smtClean="0"/>
                        <a:t>COM does not support interleave</a:t>
                      </a:r>
                      <a:endParaRPr lang="en-US" sz="1400" dirty="0"/>
                    </a:p>
                  </a:txBody>
                  <a:tcPr marL="91438" marR="91438" marT="45730" marB="45730"/>
                </a:tc>
              </a:tr>
              <a:tr h="370920">
                <a:tc>
                  <a:txBody>
                    <a:bodyPr/>
                    <a:lstStyle/>
                    <a:p>
                      <a:r>
                        <a:rPr lang="en-US" sz="1400" dirty="0" smtClean="0"/>
                        <a:t>5717 Partial</a:t>
                      </a:r>
                      <a:r>
                        <a:rPr lang="en-US" sz="1400" baseline="0" dirty="0" smtClean="0"/>
                        <a:t> Lock</a:t>
                      </a:r>
                      <a:endParaRPr lang="en-US" sz="1400" dirty="0"/>
                    </a:p>
                  </a:txBody>
                  <a:tcPr marL="91438" marR="91438" marT="45730" marB="45730"/>
                </a:tc>
                <a:tc>
                  <a:txBody>
                    <a:bodyPr/>
                    <a:lstStyle/>
                    <a:p>
                      <a:r>
                        <a:rPr lang="en-US" sz="1400" dirty="0" smtClean="0"/>
                        <a:t>Allowed</a:t>
                      </a:r>
                      <a:endParaRPr lang="en-US" sz="1400" dirty="0"/>
                    </a:p>
                  </a:txBody>
                  <a:tcPr marL="91438" marR="91438" marT="45730" marB="45730"/>
                </a:tc>
                <a:tc>
                  <a:txBody>
                    <a:bodyPr/>
                    <a:lstStyle/>
                    <a:p>
                      <a:r>
                        <a:rPr lang="en-US" sz="1400" dirty="0" smtClean="0"/>
                        <a:t>NC</a:t>
                      </a:r>
                      <a:endParaRPr lang="en-US" sz="1400" dirty="0"/>
                    </a:p>
                  </a:txBody>
                  <a:tcPr marL="91438" marR="91438" marT="45730" marB="45730"/>
                </a:tc>
                <a:tc>
                  <a:txBody>
                    <a:bodyPr/>
                    <a:lstStyle/>
                    <a:p>
                      <a:r>
                        <a:rPr lang="en-US" sz="1400" dirty="0" smtClean="0"/>
                        <a:t>NC</a:t>
                      </a:r>
                      <a:endParaRPr lang="en-US" sz="1400" dirty="0"/>
                    </a:p>
                  </a:txBody>
                  <a:tcPr marL="91438" marR="91438" marT="45730" marB="45730"/>
                </a:tc>
                <a:tc>
                  <a:txBody>
                    <a:bodyPr/>
                    <a:lstStyle/>
                    <a:p>
                      <a:r>
                        <a:rPr lang="en-US" sz="1400" dirty="0" smtClean="0"/>
                        <a:t>Enables fine grained locking</a:t>
                      </a:r>
                      <a:endParaRPr lang="en-US" sz="1400" dirty="0"/>
                    </a:p>
                  </a:txBody>
                  <a:tcPr marL="91438" marR="91438" marT="45730" marB="45730"/>
                </a:tc>
              </a:tr>
              <a:tr h="518271">
                <a:tc>
                  <a:txBody>
                    <a:bodyPr/>
                    <a:lstStyle/>
                    <a:p>
                      <a:r>
                        <a:rPr lang="en-US" sz="1400" dirty="0" smtClean="0"/>
                        <a:t>6243 With defaults</a:t>
                      </a:r>
                      <a:endParaRPr lang="en-US" sz="1400" dirty="0"/>
                    </a:p>
                  </a:txBody>
                  <a:tcPr marL="91438" marR="91438" marT="45730" marB="45730"/>
                </a:tc>
                <a:tc>
                  <a:txBody>
                    <a:bodyPr/>
                    <a:lstStyle/>
                    <a:p>
                      <a:r>
                        <a:rPr lang="en-US" sz="1400" dirty="0" smtClean="0"/>
                        <a:t>Allowed</a:t>
                      </a:r>
                      <a:endParaRPr lang="en-US" sz="1400" dirty="0"/>
                    </a:p>
                  </a:txBody>
                  <a:tcPr marL="91438" marR="91438" marT="45730" marB="45730"/>
                </a:tc>
                <a:tc>
                  <a:txBody>
                    <a:bodyPr/>
                    <a:lstStyle/>
                    <a:p>
                      <a:r>
                        <a:rPr lang="en-US" sz="1400" dirty="0" smtClean="0"/>
                        <a:t>NC</a:t>
                      </a:r>
                      <a:endParaRPr lang="en-US" sz="1400" dirty="0"/>
                    </a:p>
                  </a:txBody>
                  <a:tcPr marL="91438" marR="91438" marT="45730" marB="45730"/>
                </a:tc>
                <a:tc>
                  <a:txBody>
                    <a:bodyPr/>
                    <a:lstStyle/>
                    <a:p>
                      <a:r>
                        <a:rPr lang="en-US" sz="1400" dirty="0" smtClean="0"/>
                        <a:t>NC</a:t>
                      </a:r>
                      <a:endParaRPr lang="en-US" sz="1400" dirty="0"/>
                    </a:p>
                  </a:txBody>
                  <a:tcPr marL="91438" marR="91438" marT="45730" marB="45730"/>
                </a:tc>
                <a:tc>
                  <a:txBody>
                    <a:bodyPr/>
                    <a:lstStyle/>
                    <a:p>
                      <a:r>
                        <a:rPr lang="en-US" sz="1400" dirty="0" smtClean="0"/>
                        <a:t>Unambiguous handling of default attributes</a:t>
                      </a:r>
                      <a:endParaRPr lang="en-US" sz="1400" dirty="0"/>
                    </a:p>
                  </a:txBody>
                  <a:tcPr marL="91438" marR="91438" marT="45730" marB="45730"/>
                </a:tc>
              </a:tr>
            </a:tbl>
          </a:graphicData>
        </a:graphic>
      </p:graphicFrame>
      <p:sp>
        <p:nvSpPr>
          <p:cNvPr id="5" name="TextBox 4"/>
          <p:cNvSpPr txBox="1"/>
          <p:nvPr/>
        </p:nvSpPr>
        <p:spPr>
          <a:xfrm>
            <a:off x="434975" y="5887684"/>
            <a:ext cx="4490332" cy="307777"/>
          </a:xfrm>
          <a:prstGeom prst="rect">
            <a:avLst/>
          </a:prstGeom>
          <a:noFill/>
        </p:spPr>
        <p:txBody>
          <a:bodyPr wrap="none">
            <a:spAutoFit/>
          </a:bodyPr>
          <a:lstStyle/>
          <a:p>
            <a:pPr algn="l">
              <a:defRPr/>
            </a:pPr>
            <a:r>
              <a:rPr lang="en-US" sz="1400" dirty="0"/>
              <a:t>* 4741 or 6241 and 4742 or 6242 are required by </a:t>
            </a:r>
            <a:r>
              <a:rPr lang="en-US" sz="1400" dirty="0" smtClean="0"/>
              <a:t>EAG</a:t>
            </a:r>
            <a:endParaRPr lang="en-US" sz="1400" dirty="0"/>
          </a:p>
        </p:txBody>
      </p:sp>
    </p:spTree>
    <p:extLst>
      <p:ext uri="{BB962C8B-B14F-4D97-AF65-F5344CB8AC3E}">
        <p14:creationId xmlns:p14="http://schemas.microsoft.com/office/powerpoint/2010/main" val="710470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RFC 4741/6241 Capabilities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1838857"/>
              </p:ext>
            </p:extLst>
          </p:nvPr>
        </p:nvGraphicFramePr>
        <p:xfrm>
          <a:off x="396875" y="1187450"/>
          <a:ext cx="8351838" cy="5324473"/>
        </p:xfrm>
        <a:graphic>
          <a:graphicData uri="http://schemas.openxmlformats.org/drawingml/2006/table">
            <a:tbl>
              <a:tblPr firstRow="1" bandRow="1">
                <a:tableStyleId>{5C22544A-7EE6-4342-B048-85BDC9FD1C3A}</a:tableStyleId>
              </a:tblPr>
              <a:tblGrid>
                <a:gridCol w="1943962"/>
                <a:gridCol w="1547970"/>
                <a:gridCol w="935982"/>
                <a:gridCol w="935982"/>
                <a:gridCol w="2987942"/>
              </a:tblGrid>
              <a:tr h="579189">
                <a:tc>
                  <a:txBody>
                    <a:bodyPr/>
                    <a:lstStyle/>
                    <a:p>
                      <a:r>
                        <a:rPr lang="en-US" sz="1600" dirty="0" smtClean="0"/>
                        <a:t>Capability</a:t>
                      </a:r>
                      <a:endParaRPr lang="en-US" sz="1600" dirty="0"/>
                    </a:p>
                  </a:txBody>
                  <a:tcPr marL="91438" marR="91438" marT="45725" marB="45725"/>
                </a:tc>
                <a:tc>
                  <a:txBody>
                    <a:bodyPr/>
                    <a:lstStyle/>
                    <a:p>
                      <a:r>
                        <a:rPr lang="en-US" sz="1600" dirty="0" smtClean="0"/>
                        <a:t>EAG</a:t>
                      </a:r>
                      <a:endParaRPr lang="en-US" sz="1600" dirty="0"/>
                    </a:p>
                  </a:txBody>
                  <a:tcPr marL="91438" marR="91438" marT="45725" marB="45725"/>
                </a:tc>
                <a:tc>
                  <a:txBody>
                    <a:bodyPr/>
                    <a:lstStyle/>
                    <a:p>
                      <a:r>
                        <a:rPr lang="en-US" sz="1600" dirty="0" smtClean="0"/>
                        <a:t>COM</a:t>
                      </a:r>
                      <a:endParaRPr lang="en-US" sz="1600" dirty="0"/>
                    </a:p>
                  </a:txBody>
                  <a:tcPr marL="91438" marR="91438" marT="45725" marB="45725"/>
                </a:tc>
                <a:tc>
                  <a:txBody>
                    <a:bodyPr/>
                    <a:lstStyle/>
                    <a:p>
                      <a:r>
                        <a:rPr lang="en-US" sz="1600" dirty="0" smtClean="0"/>
                        <a:t>SGSN-MME</a:t>
                      </a:r>
                      <a:endParaRPr lang="en-US" sz="1600" dirty="0"/>
                    </a:p>
                  </a:txBody>
                  <a:tcPr marL="91438" marR="91438" marT="45725" marB="45725"/>
                </a:tc>
                <a:tc>
                  <a:txBody>
                    <a:bodyPr/>
                    <a:lstStyle/>
                    <a:p>
                      <a:r>
                        <a:rPr lang="en-US" sz="1600" dirty="0" smtClean="0"/>
                        <a:t>Comment</a:t>
                      </a:r>
                      <a:endParaRPr lang="en-US" sz="1600" dirty="0"/>
                    </a:p>
                  </a:txBody>
                  <a:tcPr marL="91438" marR="91438" marT="45725" marB="45725"/>
                </a:tc>
              </a:tr>
              <a:tr h="518222">
                <a:tc>
                  <a:txBody>
                    <a:bodyPr/>
                    <a:lstStyle/>
                    <a:p>
                      <a:r>
                        <a:rPr lang="en-US" sz="1400" dirty="0" smtClean="0"/>
                        <a:t>Base 1.0 (4741)</a:t>
                      </a:r>
                      <a:endParaRPr lang="en-US" sz="1400" dirty="0"/>
                    </a:p>
                  </a:txBody>
                  <a:tcPr marL="91438" marR="91438" marT="45725" marB="45725"/>
                </a:tc>
                <a:tc rowSpan="2">
                  <a:txBody>
                    <a:bodyPr/>
                    <a:lstStyle/>
                    <a:p>
                      <a:r>
                        <a:rPr lang="en-US" sz="1400" dirty="0" smtClean="0"/>
                        <a:t>Required</a:t>
                      </a:r>
                      <a:endParaRPr lang="en-US" sz="1400" dirty="0"/>
                    </a:p>
                  </a:txBody>
                  <a:tcPr marL="91438" marR="91438" marT="45725" marB="45725">
                    <a:solidFill>
                      <a:schemeClr val="accent2">
                        <a:lumMod val="20000"/>
                        <a:lumOff val="80000"/>
                      </a:schemeClr>
                    </a:solidFill>
                  </a:tcPr>
                </a:tc>
                <a:tc>
                  <a:txBody>
                    <a:bodyPr/>
                    <a:lstStyle/>
                    <a:p>
                      <a:r>
                        <a:rPr lang="en-US" sz="1400" dirty="0" smtClean="0"/>
                        <a:t>PC</a:t>
                      </a:r>
                      <a:endParaRPr lang="en-US" sz="1400" dirty="0"/>
                    </a:p>
                  </a:txBody>
                  <a:tcPr marL="91438" marR="91438"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PC</a:t>
                      </a:r>
                      <a:endParaRPr lang="en-US" sz="1400" dirty="0"/>
                    </a:p>
                  </a:txBody>
                  <a:tcPr marL="91438" marR="91438" marT="45725" marB="45725"/>
                </a:tc>
                <a:tc>
                  <a:txBody>
                    <a:bodyPr/>
                    <a:lstStyle/>
                    <a:p>
                      <a:r>
                        <a:rPr lang="en-US" sz="1400" dirty="0" smtClean="0"/>
                        <a:t>Session handling, locking, reading, editing</a:t>
                      </a:r>
                      <a:endParaRPr lang="en-US" sz="1400" dirty="0"/>
                    </a:p>
                  </a:txBody>
                  <a:tcPr marL="91438" marR="91438" marT="45725" marB="45725"/>
                </a:tc>
              </a:tr>
              <a:tr h="370884">
                <a:tc>
                  <a:txBody>
                    <a:bodyPr/>
                    <a:lstStyle/>
                    <a:p>
                      <a:r>
                        <a:rPr lang="en-US" sz="1400" dirty="0" smtClean="0"/>
                        <a:t>Base</a:t>
                      </a:r>
                      <a:r>
                        <a:rPr lang="en-US" sz="1400" baseline="0" dirty="0" smtClean="0"/>
                        <a:t> 1.1 (6241)</a:t>
                      </a:r>
                      <a:endParaRPr lang="en-US" sz="1400" dirty="0"/>
                    </a:p>
                  </a:txBody>
                  <a:tcPr marL="91438" marR="91438" marT="45725" marB="45725"/>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r>
                        <a:rPr lang="en-US" sz="1400" dirty="0" smtClean="0"/>
                        <a:t>NC</a:t>
                      </a:r>
                      <a:endParaRPr lang="en-US" sz="1400" dirty="0"/>
                    </a:p>
                  </a:txBody>
                  <a:tcPr marL="91438" marR="91438" marT="45725" marB="45725"/>
                </a:tc>
                <a:tc>
                  <a:txBody>
                    <a:bodyPr/>
                    <a:lstStyle/>
                    <a:p>
                      <a:r>
                        <a:rPr lang="en-US" sz="1400" dirty="0" smtClean="0"/>
                        <a:t>NC</a:t>
                      </a:r>
                      <a:endParaRPr lang="en-US" sz="1400" dirty="0"/>
                    </a:p>
                  </a:txBody>
                  <a:tcPr marL="91438" marR="91438" marT="45725" marB="45725"/>
                </a:tc>
                <a:tc>
                  <a:txBody>
                    <a:bodyPr/>
                    <a:lstStyle/>
                    <a:p>
                      <a:endParaRPr lang="en-US" sz="1400" dirty="0"/>
                    </a:p>
                  </a:txBody>
                  <a:tcPr marL="91438" marR="91438" marT="45725" marB="45725"/>
                </a:tc>
              </a:tr>
              <a:tr h="370884">
                <a:tc>
                  <a:txBody>
                    <a:bodyPr/>
                    <a:lstStyle/>
                    <a:p>
                      <a:r>
                        <a:rPr lang="en-US" sz="1400" dirty="0" smtClean="0"/>
                        <a:t>Writable Running 1.0</a:t>
                      </a:r>
                      <a:endParaRPr lang="en-US" sz="1400" dirty="0"/>
                    </a:p>
                  </a:txBody>
                  <a:tcPr marL="91438" marR="91438" marT="45725" marB="45725"/>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Writable Running or Candidate is required</a:t>
                      </a:r>
                      <a:endParaRPr lang="en-US" sz="1400" dirty="0"/>
                    </a:p>
                  </a:txBody>
                  <a:tcPr marL="91438" marR="91438" marT="45725" marB="45725">
                    <a:solidFill>
                      <a:schemeClr val="accent2">
                        <a:lumMod val="40000"/>
                        <a:lumOff val="60000"/>
                      </a:schemeClr>
                    </a:solidFill>
                  </a:tcPr>
                </a:tc>
                <a:tc>
                  <a:txBody>
                    <a:bodyPr/>
                    <a:lstStyle/>
                    <a:p>
                      <a:r>
                        <a:rPr lang="en-US" sz="1400" dirty="0" smtClean="0"/>
                        <a:t>C</a:t>
                      </a:r>
                      <a:endParaRPr lang="en-US" sz="1400" dirty="0"/>
                    </a:p>
                  </a:txBody>
                  <a:tcPr marL="91438" marR="91438" marT="45725" marB="45725"/>
                </a:tc>
                <a:tc>
                  <a:txBody>
                    <a:bodyPr/>
                    <a:lstStyle/>
                    <a:p>
                      <a:r>
                        <a:rPr lang="en-US" sz="1400" dirty="0" smtClean="0"/>
                        <a:t>NC</a:t>
                      </a:r>
                      <a:endParaRPr lang="en-US" sz="1400" dirty="0"/>
                    </a:p>
                  </a:txBody>
                  <a:tcPr marL="91438" marR="91438" marT="45725" marB="45725"/>
                </a:tc>
                <a:tc>
                  <a:txBody>
                    <a:bodyPr/>
                    <a:lstStyle/>
                    <a:p>
                      <a:endParaRPr lang="en-US" sz="1400" dirty="0"/>
                    </a:p>
                  </a:txBody>
                  <a:tcPr marL="91438" marR="91438" marT="45725" marB="45725"/>
                </a:tc>
              </a:tr>
              <a:tr h="518222">
                <a:tc>
                  <a:txBody>
                    <a:bodyPr/>
                    <a:lstStyle/>
                    <a:p>
                      <a:r>
                        <a:rPr lang="en-US" sz="1400" dirty="0" smtClean="0"/>
                        <a:t>Candidate 1.0</a:t>
                      </a:r>
                      <a:endParaRPr lang="en-US" sz="1400" dirty="0"/>
                    </a:p>
                  </a:txBody>
                  <a:tcPr marL="91438" marR="91438" marT="45725" marB="45725"/>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r>
                        <a:rPr lang="en-US" sz="1400" dirty="0" smtClean="0"/>
                        <a:t>NC</a:t>
                      </a:r>
                      <a:endParaRPr lang="en-US" sz="1400" dirty="0"/>
                    </a:p>
                  </a:txBody>
                  <a:tcPr marL="91438" marR="91438" marT="45725" marB="45725"/>
                </a:tc>
                <a:tc>
                  <a:txBody>
                    <a:bodyPr/>
                    <a:lstStyle/>
                    <a:p>
                      <a:r>
                        <a:rPr lang="en-US" sz="1400" dirty="0" smtClean="0"/>
                        <a:t>C</a:t>
                      </a:r>
                      <a:endParaRPr lang="en-US" sz="1400" dirty="0"/>
                    </a:p>
                  </a:txBody>
                  <a:tcPr marL="91438" marR="91438" marT="45725" marB="45725"/>
                </a:tc>
                <a:tc>
                  <a:txBody>
                    <a:bodyPr/>
                    <a:lstStyle/>
                    <a:p>
                      <a:r>
                        <a:rPr lang="en-US" sz="1400" dirty="0" smtClean="0"/>
                        <a:t>A “planned area” on the node, PEST study ongoing</a:t>
                      </a:r>
                      <a:endParaRPr lang="en-US" sz="1400" dirty="0"/>
                    </a:p>
                  </a:txBody>
                  <a:tcPr marL="91438" marR="91438" marT="45725" marB="45725"/>
                </a:tc>
              </a:tr>
              <a:tr h="3708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Confirmed commit</a:t>
                      </a:r>
                      <a:r>
                        <a:rPr lang="en-US" sz="1400" baseline="0" dirty="0" smtClean="0"/>
                        <a:t> </a:t>
                      </a:r>
                      <a:r>
                        <a:rPr lang="en-US" sz="1400" dirty="0" smtClean="0"/>
                        <a:t>1.0</a:t>
                      </a:r>
                      <a:endParaRPr lang="en-US" sz="1400" dirty="0"/>
                    </a:p>
                  </a:txBody>
                  <a:tcPr marL="91438" marR="91438"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Allowed</a:t>
                      </a:r>
                      <a:endParaRPr lang="en-US" sz="1400" dirty="0"/>
                    </a:p>
                  </a:txBody>
                  <a:tcPr marL="91438" marR="91438" marT="45725" marB="45725"/>
                </a:tc>
                <a:tc>
                  <a:txBody>
                    <a:bodyPr/>
                    <a:lstStyle/>
                    <a:p>
                      <a:r>
                        <a:rPr lang="en-US" sz="1400" dirty="0" smtClean="0"/>
                        <a:t>NC</a:t>
                      </a:r>
                      <a:endParaRPr lang="en-US" sz="1400" dirty="0"/>
                    </a:p>
                  </a:txBody>
                  <a:tcPr marL="91438" marR="91438" marT="45725" marB="45725"/>
                </a:tc>
                <a:tc>
                  <a:txBody>
                    <a:bodyPr/>
                    <a:lstStyle/>
                    <a:p>
                      <a:r>
                        <a:rPr lang="en-US" sz="1400" dirty="0" smtClean="0"/>
                        <a:t>NC</a:t>
                      </a:r>
                      <a:endParaRPr lang="en-US" sz="1400" dirty="0"/>
                    </a:p>
                  </a:txBody>
                  <a:tcPr marL="91438" marR="91438"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marL="91438" marR="91438" marT="45725" marB="45725"/>
                </a:tc>
              </a:tr>
              <a:tr h="3708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Confirmed commit</a:t>
                      </a:r>
                      <a:r>
                        <a:rPr lang="en-US" sz="1400" baseline="0" dirty="0" smtClean="0"/>
                        <a:t> </a:t>
                      </a:r>
                      <a:r>
                        <a:rPr lang="en-US" sz="1400" dirty="0" smtClean="0"/>
                        <a:t>1.1</a:t>
                      </a:r>
                      <a:endParaRPr lang="en-US" sz="1400" dirty="0"/>
                    </a:p>
                  </a:txBody>
                  <a:tcPr marL="91438" marR="91438"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Allowed</a:t>
                      </a:r>
                      <a:endParaRPr lang="en-US" sz="1400" dirty="0"/>
                    </a:p>
                  </a:txBody>
                  <a:tcPr marL="91438" marR="91438" marT="45725" marB="45725"/>
                </a:tc>
                <a:tc>
                  <a:txBody>
                    <a:bodyPr/>
                    <a:lstStyle/>
                    <a:p>
                      <a:r>
                        <a:rPr lang="en-US" sz="1400" dirty="0" smtClean="0"/>
                        <a:t>NC</a:t>
                      </a:r>
                      <a:endParaRPr lang="en-US" sz="1400" dirty="0"/>
                    </a:p>
                  </a:txBody>
                  <a:tcPr marL="91438" marR="91438" marT="45725" marB="45725"/>
                </a:tc>
                <a:tc>
                  <a:txBody>
                    <a:bodyPr/>
                    <a:lstStyle/>
                    <a:p>
                      <a:r>
                        <a:rPr lang="en-US" sz="1400" dirty="0" smtClean="0"/>
                        <a:t>NC</a:t>
                      </a:r>
                      <a:endParaRPr lang="en-US" sz="1400" dirty="0"/>
                    </a:p>
                  </a:txBody>
                  <a:tcPr marL="91438" marR="91438" marT="45725" marB="45725"/>
                </a:tc>
                <a:tc>
                  <a:txBody>
                    <a:bodyPr/>
                    <a:lstStyle/>
                    <a:p>
                      <a:endParaRPr lang="en-US" sz="1400" dirty="0"/>
                    </a:p>
                  </a:txBody>
                  <a:tcPr marL="91438" marR="91438" marT="45725" marB="45725"/>
                </a:tc>
              </a:tr>
              <a:tr h="3708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Rollback on error 1.0</a:t>
                      </a:r>
                      <a:endParaRPr lang="en-US" sz="1400" dirty="0"/>
                    </a:p>
                  </a:txBody>
                  <a:tcPr marL="91438" marR="91438" marT="45725" marB="45725"/>
                </a:tc>
                <a:tc>
                  <a:txBody>
                    <a:bodyPr/>
                    <a:lstStyle/>
                    <a:p>
                      <a:r>
                        <a:rPr lang="en-US" sz="1400" dirty="0" smtClean="0"/>
                        <a:t>Allowed</a:t>
                      </a:r>
                      <a:endParaRPr lang="en-US" sz="1400" dirty="0"/>
                    </a:p>
                  </a:txBody>
                  <a:tcPr marL="91438" marR="91438" marT="45725" marB="45725"/>
                </a:tc>
                <a:tc>
                  <a:txBody>
                    <a:bodyPr/>
                    <a:lstStyle/>
                    <a:p>
                      <a:r>
                        <a:rPr lang="en-US" sz="1400" dirty="0" smtClean="0"/>
                        <a:t>C</a:t>
                      </a:r>
                      <a:endParaRPr lang="en-US" sz="1400" dirty="0"/>
                    </a:p>
                  </a:txBody>
                  <a:tcPr marL="91438" marR="91438" marT="45725" marB="45725"/>
                </a:tc>
                <a:tc>
                  <a:txBody>
                    <a:bodyPr/>
                    <a:lstStyle/>
                    <a:p>
                      <a:r>
                        <a:rPr lang="en-US" sz="1400" dirty="0" smtClean="0"/>
                        <a:t>NC</a:t>
                      </a:r>
                      <a:endParaRPr lang="en-US" sz="1400" dirty="0"/>
                    </a:p>
                  </a:txBody>
                  <a:tcPr marL="91438" marR="91438" marT="45725" marB="45725"/>
                </a:tc>
                <a:tc>
                  <a:txBody>
                    <a:bodyPr/>
                    <a:lstStyle/>
                    <a:p>
                      <a:endParaRPr lang="en-US" sz="1400" dirty="0"/>
                    </a:p>
                  </a:txBody>
                  <a:tcPr marL="91438" marR="91438" marT="45725" marB="45725"/>
                </a:tc>
              </a:tr>
              <a:tr h="370884">
                <a:tc>
                  <a:txBody>
                    <a:bodyPr/>
                    <a:lstStyle/>
                    <a:p>
                      <a:r>
                        <a:rPr lang="en-US" sz="1400" dirty="0" smtClean="0"/>
                        <a:t>Validate 1.0</a:t>
                      </a:r>
                      <a:endParaRPr lang="en-US" sz="1400" dirty="0"/>
                    </a:p>
                  </a:txBody>
                  <a:tcPr marL="91438" marR="91438" marT="45725" marB="45725"/>
                </a:tc>
                <a:tc>
                  <a:txBody>
                    <a:bodyPr/>
                    <a:lstStyle/>
                    <a:p>
                      <a:r>
                        <a:rPr lang="en-US" sz="1400" dirty="0" smtClean="0"/>
                        <a:t>Allowed</a:t>
                      </a:r>
                      <a:endParaRPr lang="en-US" sz="1400" dirty="0"/>
                    </a:p>
                  </a:txBody>
                  <a:tcPr marL="91438" marR="91438" marT="45725" marB="45725"/>
                </a:tc>
                <a:tc>
                  <a:txBody>
                    <a:bodyPr/>
                    <a:lstStyle/>
                    <a:p>
                      <a:r>
                        <a:rPr lang="en-US" sz="1400" dirty="0" smtClean="0"/>
                        <a:t>NC</a:t>
                      </a:r>
                      <a:endParaRPr lang="en-US" sz="1400" dirty="0"/>
                    </a:p>
                  </a:txBody>
                  <a:tcPr marL="91438" marR="91438" marT="45725" marB="45725"/>
                </a:tc>
                <a:tc>
                  <a:txBody>
                    <a:bodyPr/>
                    <a:lstStyle/>
                    <a:p>
                      <a:r>
                        <a:rPr lang="en-US" sz="1400" dirty="0" smtClean="0"/>
                        <a:t>C</a:t>
                      </a:r>
                      <a:endParaRPr lang="en-US" sz="1400" dirty="0"/>
                    </a:p>
                  </a:txBody>
                  <a:tcPr marL="91438" marR="91438" marT="45725" marB="45725"/>
                </a:tc>
                <a:tc>
                  <a:txBody>
                    <a:bodyPr/>
                    <a:lstStyle/>
                    <a:p>
                      <a:endParaRPr lang="en-US" sz="1400" dirty="0"/>
                    </a:p>
                  </a:txBody>
                  <a:tcPr marL="91438" marR="91438" marT="45725" marB="45725"/>
                </a:tc>
              </a:tr>
              <a:tr h="370884">
                <a:tc>
                  <a:txBody>
                    <a:bodyPr/>
                    <a:lstStyle/>
                    <a:p>
                      <a:r>
                        <a:rPr lang="en-US" sz="1400" dirty="0" smtClean="0"/>
                        <a:t>Validate 1.1</a:t>
                      </a:r>
                      <a:endParaRPr lang="en-US" sz="1400" dirty="0"/>
                    </a:p>
                  </a:txBody>
                  <a:tcPr marL="91438" marR="91438" marT="45725" marB="45725"/>
                </a:tc>
                <a:tc>
                  <a:txBody>
                    <a:bodyPr/>
                    <a:lstStyle/>
                    <a:p>
                      <a:r>
                        <a:rPr lang="en-US" sz="1400" dirty="0" smtClean="0"/>
                        <a:t>Allowed</a:t>
                      </a:r>
                      <a:endParaRPr lang="en-US" sz="1400" dirty="0"/>
                    </a:p>
                  </a:txBody>
                  <a:tcPr marL="91438" marR="91438" marT="45725" marB="45725"/>
                </a:tc>
                <a:tc>
                  <a:txBody>
                    <a:bodyPr/>
                    <a:lstStyle/>
                    <a:p>
                      <a:r>
                        <a:rPr lang="en-US" sz="1400" dirty="0" smtClean="0"/>
                        <a:t>NC</a:t>
                      </a:r>
                      <a:endParaRPr lang="en-US" sz="1400" dirty="0"/>
                    </a:p>
                  </a:txBody>
                  <a:tcPr marL="91438" marR="91438" marT="45725" marB="45725"/>
                </a:tc>
                <a:tc>
                  <a:txBody>
                    <a:bodyPr/>
                    <a:lstStyle/>
                    <a:p>
                      <a:r>
                        <a:rPr lang="en-US" sz="1400" dirty="0" smtClean="0"/>
                        <a:t>NC</a:t>
                      </a:r>
                      <a:endParaRPr lang="en-US" sz="1400" dirty="0"/>
                    </a:p>
                  </a:txBody>
                  <a:tcPr marL="91438" marR="91438" marT="45725" marB="45725"/>
                </a:tc>
                <a:tc>
                  <a:txBody>
                    <a:bodyPr/>
                    <a:lstStyle/>
                    <a:p>
                      <a:endParaRPr lang="en-US" sz="1400" dirty="0"/>
                    </a:p>
                  </a:txBody>
                  <a:tcPr marL="91438" marR="91438" marT="45725" marB="45725"/>
                </a:tc>
              </a:tr>
              <a:tr h="370884">
                <a:tc>
                  <a:txBody>
                    <a:bodyPr/>
                    <a:lstStyle/>
                    <a:p>
                      <a:r>
                        <a:rPr lang="en-US" sz="1400" dirty="0" smtClean="0"/>
                        <a:t>Start-up 1.0</a:t>
                      </a:r>
                      <a:endParaRPr lang="en-US" sz="1400" dirty="0"/>
                    </a:p>
                  </a:txBody>
                  <a:tcPr marL="91438" marR="91438" marT="45725" marB="45725"/>
                </a:tc>
                <a:tc>
                  <a:txBody>
                    <a:bodyPr/>
                    <a:lstStyle/>
                    <a:p>
                      <a:r>
                        <a:rPr lang="en-US" sz="1400" dirty="0" smtClean="0"/>
                        <a:t>Allowed</a:t>
                      </a:r>
                      <a:endParaRPr lang="en-US" sz="1400" dirty="0"/>
                    </a:p>
                  </a:txBody>
                  <a:tcPr marL="91438" marR="91438" marT="45725" marB="45725"/>
                </a:tc>
                <a:tc>
                  <a:txBody>
                    <a:bodyPr/>
                    <a:lstStyle/>
                    <a:p>
                      <a:r>
                        <a:rPr lang="en-US" sz="1400" dirty="0" smtClean="0"/>
                        <a:t>NC</a:t>
                      </a:r>
                      <a:endParaRPr lang="en-US" sz="1400" dirty="0"/>
                    </a:p>
                  </a:txBody>
                  <a:tcPr marL="91438" marR="91438" marT="45725" marB="45725"/>
                </a:tc>
                <a:tc>
                  <a:txBody>
                    <a:bodyPr/>
                    <a:lstStyle/>
                    <a:p>
                      <a:r>
                        <a:rPr lang="en-US" sz="1400" dirty="0" smtClean="0"/>
                        <a:t>NC</a:t>
                      </a:r>
                      <a:endParaRPr lang="en-US" sz="1400" dirty="0"/>
                    </a:p>
                  </a:txBody>
                  <a:tcPr marL="91438" marR="91438"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PEST study ongoing</a:t>
                      </a:r>
                      <a:endParaRPr lang="en-US" sz="1400" dirty="0"/>
                    </a:p>
                  </a:txBody>
                  <a:tcPr marL="91438" marR="91438" marT="45725" marB="45725"/>
                </a:tc>
              </a:tr>
              <a:tr h="370884">
                <a:tc>
                  <a:txBody>
                    <a:bodyPr/>
                    <a:lstStyle/>
                    <a:p>
                      <a:r>
                        <a:rPr lang="en-US" sz="1400" dirty="0" smtClean="0"/>
                        <a:t>URL 1.0</a:t>
                      </a:r>
                      <a:endParaRPr lang="en-US" sz="1400" dirty="0"/>
                    </a:p>
                  </a:txBody>
                  <a:tcPr marL="91438" marR="91438" marT="45725" marB="45725"/>
                </a:tc>
                <a:tc>
                  <a:txBody>
                    <a:bodyPr/>
                    <a:lstStyle/>
                    <a:p>
                      <a:r>
                        <a:rPr lang="en-US" sz="1400" dirty="0" smtClean="0"/>
                        <a:t>Allowed</a:t>
                      </a:r>
                      <a:endParaRPr lang="en-US" sz="1400" dirty="0"/>
                    </a:p>
                  </a:txBody>
                  <a:tcPr marL="91438" marR="91438" marT="45725" marB="45725"/>
                </a:tc>
                <a:tc>
                  <a:txBody>
                    <a:bodyPr/>
                    <a:lstStyle/>
                    <a:p>
                      <a:r>
                        <a:rPr lang="en-US" sz="1400" dirty="0" smtClean="0"/>
                        <a:t>NC</a:t>
                      </a:r>
                      <a:endParaRPr lang="en-US" sz="1400" dirty="0"/>
                    </a:p>
                  </a:txBody>
                  <a:tcPr marL="91438" marR="91438" marT="45725" marB="45725"/>
                </a:tc>
                <a:tc>
                  <a:txBody>
                    <a:bodyPr/>
                    <a:lstStyle/>
                    <a:p>
                      <a:r>
                        <a:rPr lang="en-US" sz="1400" dirty="0" smtClean="0"/>
                        <a:t>NC</a:t>
                      </a:r>
                      <a:endParaRPr lang="en-US" sz="1400" dirty="0"/>
                    </a:p>
                  </a:txBody>
                  <a:tcPr marL="91438" marR="91438" marT="45725" marB="45725"/>
                </a:tc>
                <a:tc>
                  <a:txBody>
                    <a:bodyPr/>
                    <a:lstStyle/>
                    <a:p>
                      <a:endParaRPr lang="en-US" sz="1400" dirty="0"/>
                    </a:p>
                  </a:txBody>
                  <a:tcPr marL="91438" marR="91438" marT="45725" marB="45725"/>
                </a:tc>
              </a:tr>
              <a:tr h="370884">
                <a:tc>
                  <a:txBody>
                    <a:bodyPr/>
                    <a:lstStyle/>
                    <a:p>
                      <a:r>
                        <a:rPr lang="en-US" sz="1400" dirty="0" smtClean="0"/>
                        <a:t>XPATH 1.0</a:t>
                      </a:r>
                      <a:endParaRPr lang="en-US" sz="1400" dirty="0"/>
                    </a:p>
                  </a:txBody>
                  <a:tcPr marL="91438" marR="91438" marT="45725" marB="45725"/>
                </a:tc>
                <a:tc>
                  <a:txBody>
                    <a:bodyPr/>
                    <a:lstStyle/>
                    <a:p>
                      <a:r>
                        <a:rPr lang="en-US" sz="1400" dirty="0" smtClean="0"/>
                        <a:t>Allowed</a:t>
                      </a:r>
                      <a:endParaRPr lang="en-US" sz="1400" dirty="0"/>
                    </a:p>
                  </a:txBody>
                  <a:tcPr marL="91438" marR="91438" marT="45725" marB="45725"/>
                </a:tc>
                <a:tc>
                  <a:txBody>
                    <a:bodyPr/>
                    <a:lstStyle/>
                    <a:p>
                      <a:r>
                        <a:rPr lang="en-US" sz="1400" dirty="0" smtClean="0"/>
                        <a:t>NC</a:t>
                      </a:r>
                      <a:endParaRPr lang="en-US" sz="1400" dirty="0"/>
                    </a:p>
                  </a:txBody>
                  <a:tcPr marL="91438" marR="91438" marT="45725" marB="45725"/>
                </a:tc>
                <a:tc>
                  <a:txBody>
                    <a:bodyPr/>
                    <a:lstStyle/>
                    <a:p>
                      <a:r>
                        <a:rPr lang="en-US" sz="1400" dirty="0" smtClean="0"/>
                        <a:t>NC</a:t>
                      </a:r>
                      <a:endParaRPr lang="en-US" sz="1400" dirty="0"/>
                    </a:p>
                  </a:txBody>
                  <a:tcPr marL="91438" marR="91438" marT="45725" marB="45725"/>
                </a:tc>
                <a:tc>
                  <a:txBody>
                    <a:bodyPr/>
                    <a:lstStyle/>
                    <a:p>
                      <a:endParaRPr lang="en-US" sz="1400" dirty="0"/>
                    </a:p>
                  </a:txBody>
                  <a:tcPr marL="91438" marR="91438" marT="45725" marB="45725"/>
                </a:tc>
              </a:tr>
            </a:tbl>
          </a:graphicData>
        </a:graphic>
      </p:graphicFrame>
    </p:spTree>
    <p:extLst>
      <p:ext uri="{BB962C8B-B14F-4D97-AF65-F5344CB8AC3E}">
        <p14:creationId xmlns:p14="http://schemas.microsoft.com/office/powerpoint/2010/main" val="3069400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COM + SGSN-MME Support for Netconf</a:t>
            </a:r>
          </a:p>
        </p:txBody>
      </p:sp>
      <p:sp>
        <p:nvSpPr>
          <p:cNvPr id="17411" name="Rectangle 3"/>
          <p:cNvSpPr>
            <a:spLocks noGrp="1" noChangeArrowheads="1"/>
          </p:cNvSpPr>
          <p:nvPr>
            <p:ph type="body" idx="1"/>
          </p:nvPr>
        </p:nvSpPr>
        <p:spPr>
          <a:xfrm>
            <a:off x="396875" y="1800225"/>
            <a:ext cx="8351838" cy="4473575"/>
          </a:xfrm>
        </p:spPr>
        <p:txBody>
          <a:bodyPr/>
          <a:lstStyle/>
          <a:p>
            <a:pPr eaLnBrk="1" hangingPunct="1"/>
            <a:r>
              <a:rPr lang="en-US" dirty="0"/>
              <a:t>S</a:t>
            </a:r>
            <a:r>
              <a:rPr lang="en-US" dirty="0" smtClean="0"/>
              <a:t>upport for Netconf is based on RFC 4741</a:t>
            </a:r>
          </a:p>
          <a:p>
            <a:pPr lvl="1" eaLnBrk="1" hangingPunct="1"/>
            <a:r>
              <a:rPr lang="en-US" dirty="0" smtClean="0"/>
              <a:t>This is </a:t>
            </a:r>
            <a:r>
              <a:rPr lang="en-US" dirty="0" err="1" smtClean="0"/>
              <a:t>superceded</a:t>
            </a:r>
            <a:r>
              <a:rPr lang="en-US" dirty="0" smtClean="0"/>
              <a:t> by RFC 6241 which has some small enhancements</a:t>
            </a:r>
          </a:p>
          <a:p>
            <a:pPr eaLnBrk="1" hangingPunct="1"/>
            <a:r>
              <a:rPr lang="en-US" dirty="0" smtClean="0"/>
              <a:t>Support for Netconf over SSH is based on RFC 4742</a:t>
            </a:r>
          </a:p>
          <a:p>
            <a:pPr lvl="1" eaLnBrk="1" hangingPunct="1"/>
            <a:r>
              <a:rPr lang="en-US" dirty="0" smtClean="0"/>
              <a:t>This is </a:t>
            </a:r>
            <a:r>
              <a:rPr lang="en-US" dirty="0" err="1" smtClean="0"/>
              <a:t>superceded</a:t>
            </a:r>
            <a:r>
              <a:rPr lang="en-US" dirty="0" smtClean="0"/>
              <a:t> by RFC 6242 which has some small enhancements</a:t>
            </a:r>
          </a:p>
          <a:p>
            <a:pPr eaLnBrk="1" hangingPunct="1"/>
            <a:r>
              <a:rPr lang="en-US" dirty="0" smtClean="0"/>
              <a:t>Support for Netconf Notifications is based on RFC 5277</a:t>
            </a:r>
          </a:p>
          <a:p>
            <a:pPr eaLnBrk="1" hangingPunct="1"/>
            <a:r>
              <a:rPr lang="en-US" dirty="0" smtClean="0"/>
              <a:t>Support for Netconf over TLS (COM only) is based on RFC 5539</a:t>
            </a:r>
          </a:p>
          <a:p>
            <a:pPr eaLnBrk="1" hangingPunct="1"/>
            <a:r>
              <a:rPr lang="en-US" dirty="0" smtClean="0"/>
              <a:t>COM + SGSN-MME also provide some proprietary extensions / capabilities to support MO actions, ECIM as data layer …</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Capability exchange + data models</a:t>
            </a:r>
          </a:p>
        </p:txBody>
      </p:sp>
      <p:sp>
        <p:nvSpPr>
          <p:cNvPr id="18435" name="Rectangle 3"/>
          <p:cNvSpPr>
            <a:spLocks noGrp="1" noChangeArrowheads="1"/>
          </p:cNvSpPr>
          <p:nvPr>
            <p:ph type="body" idx="1"/>
          </p:nvPr>
        </p:nvSpPr>
        <p:spPr>
          <a:xfrm>
            <a:off x="396875" y="1800225"/>
            <a:ext cx="8351838" cy="4537075"/>
          </a:xfrm>
        </p:spPr>
        <p:txBody>
          <a:bodyPr/>
          <a:lstStyle/>
          <a:p>
            <a:pPr eaLnBrk="1" hangingPunct="1">
              <a:lnSpc>
                <a:spcPct val="90000"/>
              </a:lnSpc>
            </a:pPr>
            <a:r>
              <a:rPr lang="en-US" dirty="0" smtClean="0"/>
              <a:t>COM supports the &lt;hello&gt; message method for advertising its capabilities</a:t>
            </a:r>
          </a:p>
          <a:p>
            <a:pPr lvl="1" eaLnBrk="1" hangingPunct="1">
              <a:lnSpc>
                <a:spcPct val="90000"/>
              </a:lnSpc>
            </a:pPr>
            <a:r>
              <a:rPr lang="en-US" dirty="0" smtClean="0"/>
              <a:t>In theory this should include the MIMs supported by an ME</a:t>
            </a:r>
          </a:p>
          <a:p>
            <a:pPr lvl="1" eaLnBrk="1" hangingPunct="1">
              <a:lnSpc>
                <a:spcPct val="90000"/>
              </a:lnSpc>
            </a:pPr>
            <a:r>
              <a:rPr lang="en-US" dirty="0" smtClean="0"/>
              <a:t>This is achieved instead by retrieving the instances of the </a:t>
            </a:r>
            <a:r>
              <a:rPr lang="en-US" dirty="0" err="1" smtClean="0"/>
              <a:t>SysM</a:t>
            </a:r>
            <a:r>
              <a:rPr lang="en-US" dirty="0" smtClean="0"/>
              <a:t> Schema MOC which indicate per MIM fragment</a:t>
            </a:r>
          </a:p>
          <a:p>
            <a:pPr lvl="2" eaLnBrk="1" hangingPunct="1">
              <a:lnSpc>
                <a:spcPct val="90000"/>
              </a:lnSpc>
            </a:pPr>
            <a:r>
              <a:rPr lang="en-US" dirty="0" smtClean="0"/>
              <a:t>The fragment name + version</a:t>
            </a:r>
          </a:p>
          <a:p>
            <a:pPr lvl="2" eaLnBrk="1" hangingPunct="1">
              <a:lnSpc>
                <a:spcPct val="90000"/>
              </a:lnSpc>
            </a:pPr>
            <a:r>
              <a:rPr lang="en-US" dirty="0" smtClean="0"/>
              <a:t>The ECIM reference model it is derived from (if applicable)</a:t>
            </a:r>
          </a:p>
          <a:p>
            <a:pPr lvl="2" eaLnBrk="1" hangingPunct="1">
              <a:lnSpc>
                <a:spcPct val="90000"/>
              </a:lnSpc>
            </a:pPr>
            <a:r>
              <a:rPr lang="en-US" dirty="0" smtClean="0"/>
              <a:t>A means to access the mp.dtd based XML MIM file </a:t>
            </a:r>
          </a:p>
          <a:p>
            <a:pPr lvl="1" eaLnBrk="1" hangingPunct="1">
              <a:lnSpc>
                <a:spcPct val="90000"/>
              </a:lnSpc>
            </a:pPr>
            <a:r>
              <a:rPr lang="en-US" dirty="0" smtClean="0"/>
              <a:t>From OSS-RC perspective we like this approach</a:t>
            </a:r>
          </a:p>
          <a:p>
            <a:pPr lvl="2" eaLnBrk="1" hangingPunct="1">
              <a:lnSpc>
                <a:spcPct val="90000"/>
              </a:lnSpc>
            </a:pPr>
            <a:r>
              <a:rPr lang="en-US" dirty="0" smtClean="0"/>
              <a:t>The set of Schema MO’s is used to determine the fragments supported by a given ME (this is not hard-coded at design time)</a:t>
            </a:r>
          </a:p>
          <a:p>
            <a:pPr lvl="2" eaLnBrk="1" hangingPunct="1">
              <a:lnSpc>
                <a:spcPct val="90000"/>
              </a:lnSpc>
            </a:pPr>
            <a:r>
              <a:rPr lang="en-US" dirty="0" smtClean="0"/>
              <a:t>This is a key enabler for treated-as support</a:t>
            </a:r>
          </a:p>
          <a:p>
            <a:pPr lvl="2" eaLnBrk="1" hangingPunct="1">
              <a:lnSpc>
                <a:spcPct val="90000"/>
              </a:lnSpc>
            </a:pPr>
            <a:r>
              <a:rPr lang="en-US" dirty="0" smtClean="0"/>
              <a:t>It is also an enabler for model driven CM</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Handling</a:t>
            </a:r>
            <a:endParaRPr lang="en-US" dirty="0"/>
          </a:p>
        </p:txBody>
      </p:sp>
      <p:sp>
        <p:nvSpPr>
          <p:cNvPr id="3" name="Content Placeholder 2"/>
          <p:cNvSpPr>
            <a:spLocks noGrp="1"/>
          </p:cNvSpPr>
          <p:nvPr>
            <p:ph idx="1"/>
          </p:nvPr>
        </p:nvSpPr>
        <p:spPr>
          <a:xfrm>
            <a:off x="396875" y="1800225"/>
            <a:ext cx="8351838" cy="4559632"/>
          </a:xfrm>
        </p:spPr>
        <p:txBody>
          <a:bodyPr/>
          <a:lstStyle/>
          <a:p>
            <a:r>
              <a:rPr lang="en-US" dirty="0" smtClean="0"/>
              <a:t>In COM releases up to 3.3</a:t>
            </a:r>
          </a:p>
          <a:p>
            <a:pPr lvl="1"/>
            <a:r>
              <a:rPr lang="en-US" dirty="0" smtClean="0"/>
              <a:t>A Netconf session is equivalent to a transaction</a:t>
            </a:r>
          </a:p>
          <a:p>
            <a:pPr lvl="1"/>
            <a:r>
              <a:rPr lang="en-US" dirty="0" smtClean="0"/>
              <a:t>Update ME configuration via 1 or more &lt;edit-config&gt; operations</a:t>
            </a:r>
          </a:p>
          <a:p>
            <a:pPr lvl="1"/>
            <a:r>
              <a:rPr lang="en-US" dirty="0" smtClean="0"/>
              <a:t>Close the session via &lt;close-session&gt; operation</a:t>
            </a:r>
          </a:p>
          <a:p>
            <a:pPr lvl="1"/>
            <a:r>
              <a:rPr lang="en-US" dirty="0" smtClean="0"/>
              <a:t>Unless all configuration changes succeed all changes are deleted (due to rollback-on-error capability)</a:t>
            </a:r>
          </a:p>
          <a:p>
            <a:pPr lvl="1"/>
            <a:r>
              <a:rPr lang="en-US" dirty="0" smtClean="0"/>
              <a:t>This violates RFC 4741 where a single &lt;edit-config&gt; operation is a single transaction + closing the session is not needed</a:t>
            </a:r>
          </a:p>
          <a:p>
            <a:r>
              <a:rPr lang="en-US" dirty="0" smtClean="0"/>
              <a:t>In COM 4.0 RFC compliant transaction handling is introduced (more on next slide)</a:t>
            </a:r>
          </a:p>
          <a:p>
            <a:r>
              <a:rPr lang="en-US" dirty="0" smtClean="0"/>
              <a:t>In SGSN-MME an &lt;edit-config&gt; operation is a transaction but only towards the candidate configuration datastore</a:t>
            </a:r>
          </a:p>
          <a:p>
            <a:endParaRPr lang="en-US" dirty="0" smtClean="0"/>
          </a:p>
        </p:txBody>
      </p:sp>
    </p:spTree>
    <p:extLst>
      <p:ext uri="{BB962C8B-B14F-4D97-AF65-F5344CB8AC3E}">
        <p14:creationId xmlns:p14="http://schemas.microsoft.com/office/powerpoint/2010/main" val="2059760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Handling</a:t>
            </a:r>
          </a:p>
        </p:txBody>
      </p:sp>
      <p:sp>
        <p:nvSpPr>
          <p:cNvPr id="3" name="Content Placeholder 2"/>
          <p:cNvSpPr>
            <a:spLocks noGrp="1"/>
          </p:cNvSpPr>
          <p:nvPr>
            <p:ph idx="1"/>
          </p:nvPr>
        </p:nvSpPr>
        <p:spPr>
          <a:xfrm>
            <a:off x="396875" y="1800225"/>
            <a:ext cx="8351838" cy="4777996"/>
          </a:xfrm>
        </p:spPr>
        <p:txBody>
          <a:bodyPr/>
          <a:lstStyle/>
          <a:p>
            <a:r>
              <a:rPr lang="en-US" dirty="0" smtClean="0"/>
              <a:t>In COM 4.0 there are 2 Netconf ports per transport protocol</a:t>
            </a:r>
          </a:p>
          <a:p>
            <a:pPr lvl="1"/>
            <a:r>
              <a:rPr lang="en-US" dirty="0" smtClean="0"/>
              <a:t>SSH ports 830 + 1 other port (for use by Ericsson OSS)</a:t>
            </a:r>
          </a:p>
          <a:p>
            <a:pPr lvl="1"/>
            <a:r>
              <a:rPr lang="en-US" dirty="0" smtClean="0"/>
              <a:t>TLS ports 6513 + 1 other port (for use by 3PP OSS)</a:t>
            </a:r>
          </a:p>
          <a:p>
            <a:r>
              <a:rPr lang="en-US" dirty="0" smtClean="0"/>
              <a:t>On ports 830 + 6513 the meaning of the base 1.0 capability is the COM 3.3 level of support for base 1.0</a:t>
            </a:r>
          </a:p>
          <a:p>
            <a:pPr lvl="1"/>
            <a:r>
              <a:rPr lang="en-US" dirty="0" smtClean="0"/>
              <a:t>Additional support is indicated by the </a:t>
            </a:r>
            <a:r>
              <a:rPr lang="en-US" dirty="0" err="1" smtClean="0"/>
              <a:t>ebase</a:t>
            </a:r>
            <a:r>
              <a:rPr lang="en-US" dirty="0" smtClean="0"/>
              <a:t> capability</a:t>
            </a:r>
          </a:p>
          <a:p>
            <a:pPr lvl="1"/>
            <a:r>
              <a:rPr lang="en-US" dirty="0" smtClean="0"/>
              <a:t>If OSS + COM both support </a:t>
            </a:r>
            <a:r>
              <a:rPr lang="en-US" dirty="0" err="1" smtClean="0"/>
              <a:t>ebase</a:t>
            </a:r>
            <a:r>
              <a:rPr lang="en-US" dirty="0" smtClean="0"/>
              <a:t> 1.0 (or later) then each &lt;edit-config&gt; is handled as a separate transaction</a:t>
            </a:r>
          </a:p>
          <a:p>
            <a:pPr lvl="1"/>
            <a:r>
              <a:rPr lang="en-US" dirty="0" smtClean="0"/>
              <a:t>If OSS or COM does not support </a:t>
            </a:r>
            <a:r>
              <a:rPr lang="en-US" dirty="0" err="1"/>
              <a:t>ebase</a:t>
            </a:r>
            <a:r>
              <a:rPr lang="en-US" dirty="0"/>
              <a:t> 1.0 (or later) </a:t>
            </a:r>
            <a:r>
              <a:rPr lang="en-US" dirty="0" smtClean="0"/>
              <a:t>then the old transaction handling </a:t>
            </a:r>
            <a:r>
              <a:rPr lang="en-US" dirty="0" err="1" smtClean="0"/>
              <a:t>behaviour</a:t>
            </a:r>
            <a:r>
              <a:rPr lang="en-US" dirty="0" smtClean="0"/>
              <a:t> is supported</a:t>
            </a:r>
          </a:p>
          <a:p>
            <a:r>
              <a:rPr lang="en-US" dirty="0" smtClean="0"/>
              <a:t>On the second SSH or TLS ports the meaning of </a:t>
            </a:r>
            <a:r>
              <a:rPr lang="en-US" dirty="0"/>
              <a:t>the base 1.0 capability is the </a:t>
            </a:r>
            <a:r>
              <a:rPr lang="en-US" dirty="0" smtClean="0"/>
              <a:t>RFC 4741 definition of base 1.0 (almost)</a:t>
            </a:r>
            <a:endParaRPr lang="en-US" dirty="0"/>
          </a:p>
          <a:p>
            <a:endParaRPr lang="en-US" dirty="0"/>
          </a:p>
        </p:txBody>
      </p:sp>
    </p:spTree>
    <p:extLst>
      <p:ext uri="{BB962C8B-B14F-4D97-AF65-F5344CB8AC3E}">
        <p14:creationId xmlns:p14="http://schemas.microsoft.com/office/powerpoint/2010/main" val="2899998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 support for Netconf</a:t>
            </a:r>
            <a:endParaRPr lang="en-US" dirty="0"/>
          </a:p>
        </p:txBody>
      </p:sp>
      <p:sp>
        <p:nvSpPr>
          <p:cNvPr id="3" name="Content Placeholder 2"/>
          <p:cNvSpPr>
            <a:spLocks noGrp="1"/>
          </p:cNvSpPr>
          <p:nvPr>
            <p:ph idx="1"/>
          </p:nvPr>
        </p:nvSpPr>
        <p:spPr>
          <a:xfrm>
            <a:off x="396875" y="1800225"/>
            <a:ext cx="8351838" cy="4627871"/>
          </a:xfrm>
        </p:spPr>
        <p:txBody>
          <a:bodyPr/>
          <a:lstStyle/>
          <a:p>
            <a:r>
              <a:rPr lang="en-US" dirty="0" smtClean="0"/>
              <a:t>3.1</a:t>
            </a:r>
          </a:p>
          <a:p>
            <a:pPr lvl="1"/>
            <a:r>
              <a:rPr lang="en-US" dirty="0" smtClean="0"/>
              <a:t>Netconf over TLS</a:t>
            </a:r>
          </a:p>
          <a:p>
            <a:pPr lvl="1"/>
            <a:r>
              <a:rPr lang="en-US" dirty="0" smtClean="0"/>
              <a:t>SPI for middleware to report notifications</a:t>
            </a:r>
          </a:p>
          <a:p>
            <a:r>
              <a:rPr lang="en-US" dirty="0" smtClean="0"/>
              <a:t>3.3</a:t>
            </a:r>
          </a:p>
          <a:p>
            <a:pPr lvl="1"/>
            <a:r>
              <a:rPr lang="en-US" dirty="0" smtClean="0"/>
              <a:t>Netconf extensions (not relevant)</a:t>
            </a:r>
            <a:endParaRPr lang="en-US" dirty="0"/>
          </a:p>
          <a:p>
            <a:r>
              <a:rPr lang="en-US" dirty="0" smtClean="0"/>
              <a:t>4.0 (TCU 14B, Pico RBS 14B)</a:t>
            </a:r>
          </a:p>
          <a:p>
            <a:pPr lvl="1"/>
            <a:r>
              <a:rPr lang="en-US" dirty="0" smtClean="0"/>
              <a:t>Transaction handling</a:t>
            </a:r>
          </a:p>
          <a:p>
            <a:pPr lvl="1"/>
            <a:r>
              <a:rPr lang="en-US" dirty="0" smtClean="0"/>
              <a:t>Improved filter support in &lt;get&gt;, &lt;get-config&gt; + &lt;create-subscription&gt; operations</a:t>
            </a:r>
          </a:p>
          <a:p>
            <a:pPr lvl="1"/>
            <a:r>
              <a:rPr lang="en-US" dirty="0" smtClean="0"/>
              <a:t>Improved error handling for unsupported operations &lt;lock&gt;, &lt;unlock&gt;, &lt;copy-config&gt;, &lt;delete-config&gt;</a:t>
            </a:r>
            <a:endParaRPr lang="en-US" dirty="0"/>
          </a:p>
        </p:txBody>
      </p:sp>
    </p:spTree>
    <p:extLst>
      <p:ext uri="{BB962C8B-B14F-4D97-AF65-F5344CB8AC3E}">
        <p14:creationId xmlns:p14="http://schemas.microsoft.com/office/powerpoint/2010/main" val="4206138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SGSN-MME support for Netconf</a:t>
            </a:r>
            <a:endParaRPr lang="en-US" dirty="0"/>
          </a:p>
        </p:txBody>
      </p:sp>
      <p:sp>
        <p:nvSpPr>
          <p:cNvPr id="3" name="Content Placeholder 2"/>
          <p:cNvSpPr>
            <a:spLocks noGrp="1"/>
          </p:cNvSpPr>
          <p:nvPr>
            <p:ph idx="1"/>
          </p:nvPr>
        </p:nvSpPr>
        <p:spPr/>
        <p:txBody>
          <a:bodyPr/>
          <a:lstStyle/>
          <a:p>
            <a:r>
              <a:rPr lang="en-US" dirty="0" smtClean="0"/>
              <a:t>Has supported Netconf with proprietary data model / data representation for several releases</a:t>
            </a:r>
          </a:p>
          <a:p>
            <a:r>
              <a:rPr lang="en-US" dirty="0" smtClean="0"/>
              <a:t>Support for ECIM introduced in 13B</a:t>
            </a:r>
          </a:p>
          <a:p>
            <a:pPr lvl="1"/>
            <a:r>
              <a:rPr lang="en-US" dirty="0" smtClean="0"/>
              <a:t>ECIM Top, </a:t>
            </a:r>
            <a:r>
              <a:rPr lang="en-US" dirty="0" err="1" smtClean="0"/>
              <a:t>SysM</a:t>
            </a:r>
            <a:r>
              <a:rPr lang="en-US" dirty="0" smtClean="0"/>
              <a:t> + Application data models only</a:t>
            </a:r>
          </a:p>
          <a:p>
            <a:r>
              <a:rPr lang="en-US" dirty="0" smtClean="0"/>
              <a:t>Support for Netconf notifications in 14A</a:t>
            </a:r>
          </a:p>
          <a:p>
            <a:r>
              <a:rPr lang="en-US" dirty="0" smtClean="0"/>
              <a:t>Other ECIM support</a:t>
            </a:r>
          </a:p>
          <a:p>
            <a:pPr lvl="1"/>
            <a:r>
              <a:rPr lang="en-US" dirty="0" err="1" smtClean="0"/>
              <a:t>SwIM</a:t>
            </a:r>
            <a:r>
              <a:rPr lang="en-US" dirty="0" smtClean="0"/>
              <a:t> in 14A</a:t>
            </a:r>
          </a:p>
          <a:p>
            <a:pPr lvl="1"/>
            <a:r>
              <a:rPr lang="en-US" dirty="0" err="1" smtClean="0"/>
              <a:t>SwM</a:t>
            </a:r>
            <a:r>
              <a:rPr lang="en-US" dirty="0" smtClean="0"/>
              <a:t> in 14B</a:t>
            </a:r>
          </a:p>
          <a:p>
            <a:pPr lvl="1"/>
            <a:r>
              <a:rPr lang="en-US" dirty="0" err="1" smtClean="0"/>
              <a:t>PMEventM</a:t>
            </a:r>
            <a:r>
              <a:rPr lang="en-US" dirty="0" smtClean="0"/>
              <a:t>, PM, </a:t>
            </a:r>
            <a:r>
              <a:rPr lang="en-US" dirty="0" err="1" smtClean="0"/>
              <a:t>BrM</a:t>
            </a:r>
            <a:r>
              <a:rPr lang="en-US" dirty="0" smtClean="0"/>
              <a:t> … in the roadmap</a:t>
            </a:r>
            <a:endParaRPr lang="en-US" dirty="0"/>
          </a:p>
        </p:txBody>
      </p:sp>
    </p:spTree>
    <p:extLst>
      <p:ext uri="{BB962C8B-B14F-4D97-AF65-F5344CB8AC3E}">
        <p14:creationId xmlns:p14="http://schemas.microsoft.com/office/powerpoint/2010/main" val="2177313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Why Netconf? 1(2)</a:t>
            </a:r>
          </a:p>
        </p:txBody>
      </p:sp>
      <p:sp>
        <p:nvSpPr>
          <p:cNvPr id="6147" name="Rectangle 3"/>
          <p:cNvSpPr>
            <a:spLocks noGrp="1" noChangeArrowheads="1"/>
          </p:cNvSpPr>
          <p:nvPr>
            <p:ph type="body" idx="1"/>
          </p:nvPr>
        </p:nvSpPr>
        <p:spPr>
          <a:xfrm>
            <a:off x="396875" y="1800225"/>
            <a:ext cx="8351838" cy="4638675"/>
          </a:xfrm>
        </p:spPr>
        <p:txBody>
          <a:bodyPr/>
          <a:lstStyle/>
          <a:p>
            <a:pPr eaLnBrk="1" hangingPunct="1"/>
            <a:r>
              <a:rPr lang="en-GB" dirty="0" smtClean="0"/>
              <a:t>The first version of SNMP, SMI and MIB were released in 1988</a:t>
            </a:r>
            <a:r>
              <a:rPr lang="en-US" dirty="0" smtClean="0"/>
              <a:t> as short term (draft) solutions for network management in the internet domain</a:t>
            </a:r>
          </a:p>
          <a:p>
            <a:pPr eaLnBrk="1" hangingPunct="1"/>
            <a:r>
              <a:rPr lang="en-US" dirty="0" smtClean="0"/>
              <a:t>It was anticipated that the long term solution would be CMOT (CMIP over TCP/IP) in order to converge with TMN standards</a:t>
            </a:r>
          </a:p>
          <a:p>
            <a:pPr eaLnBrk="1" hangingPunct="1"/>
            <a:r>
              <a:rPr lang="en-US" dirty="0" smtClean="0"/>
              <a:t>TMN + CMIP were regarded as technically superior to SNMP, but</a:t>
            </a:r>
          </a:p>
          <a:p>
            <a:pPr lvl="1" eaLnBrk="1" hangingPunct="1"/>
            <a:r>
              <a:rPr lang="en-GB" dirty="0" smtClean="0"/>
              <a:t>CMIP was complex, expensive to implement and resource hungry</a:t>
            </a:r>
            <a:r>
              <a:rPr lang="en-US" dirty="0" smtClean="0"/>
              <a:t> </a:t>
            </a:r>
          </a:p>
          <a:p>
            <a:pPr lvl="1" eaLnBrk="1" hangingPunct="1"/>
            <a:r>
              <a:rPr lang="en-GB" dirty="0" smtClean="0"/>
              <a:t>SNMP was simple to understand and easy to implement</a:t>
            </a:r>
            <a:endParaRPr lang="en-US" dirty="0" smtClean="0"/>
          </a:p>
          <a:p>
            <a:pPr eaLnBrk="1" hangingPunct="1"/>
            <a:r>
              <a:rPr lang="en-US" dirty="0" smtClean="0"/>
              <a:t>Thus SNMP was widely accepted / implemented + formally approved as standards, while CMOT failed.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idx="4294967295"/>
          </p:nvPr>
        </p:nvSpPr>
        <p:spPr/>
        <p:txBody>
          <a:bodyPr/>
          <a:lstStyle/>
          <a:p>
            <a:pPr eaLnBrk="1" hangingPunct="1"/>
            <a:endParaRPr lang="en-US" dirty="0" smtClean="0"/>
          </a:p>
        </p:txBody>
      </p:sp>
      <p:sp>
        <p:nvSpPr>
          <p:cNvPr id="4099" name="Rectangle 17"/>
          <p:cNvSpPr>
            <a:spLocks noGrp="1" noChangeArrowheads="1"/>
          </p:cNvSpPr>
          <p:nvPr>
            <p:ph type="body" idx="4294967295"/>
          </p:nvPr>
        </p:nvSpPr>
        <p:spPr>
          <a:xfrm>
            <a:off x="396875" y="1800225"/>
            <a:ext cx="8351838" cy="4600575"/>
          </a:xfrm>
        </p:spPr>
        <p:txBody>
          <a:bodyPr/>
          <a:lstStyle/>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Background to Netconf</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Overview of Netconf</a:t>
            </a:r>
          </a:p>
          <a:p>
            <a:pPr eaLnBrk="1" hangingPunct="1"/>
            <a:r>
              <a:rPr lang="en-US" dirty="0">
                <a:solidFill>
                  <a:schemeClr val="bg2">
                    <a:lumMod val="20000"/>
                    <a:lumOff val="80000"/>
                  </a:schemeClr>
                </a:solidFill>
                <a:effectLst>
                  <a:outerShdw blurRad="38100" dist="38100" dir="2700000" algn="tl">
                    <a:srgbClr val="000000">
                      <a:alpha val="43137"/>
                    </a:srgbClr>
                  </a:outerShdw>
                </a:effectLst>
              </a:rPr>
              <a:t>Netconf </a:t>
            </a:r>
            <a:r>
              <a:rPr lang="en-US" dirty="0" smtClean="0">
                <a:solidFill>
                  <a:schemeClr val="bg2">
                    <a:lumMod val="20000"/>
                    <a:lumOff val="80000"/>
                  </a:schemeClr>
                </a:solidFill>
                <a:effectLst>
                  <a:outerShdw blurRad="38100" dist="38100" dir="2700000" algn="tl">
                    <a:srgbClr val="000000">
                      <a:alpha val="43137"/>
                    </a:srgbClr>
                  </a:outerShdw>
                </a:effectLst>
              </a:rPr>
              <a:t>Standards</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Data Classification and Data Stores</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Notifications</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COM / SGSN-MME support for Netconf</a:t>
            </a:r>
          </a:p>
          <a:p>
            <a:pPr eaLnBrk="1" hangingPunct="1"/>
            <a:r>
              <a:rPr lang="en-US" dirty="0" smtClean="0"/>
              <a:t>Further Information</a:t>
            </a:r>
          </a:p>
          <a:p>
            <a:pPr marL="355600" lvl="1" indent="0" eaLnBrk="1" hangingPunct="1">
              <a:buNone/>
            </a:pPr>
            <a:endParaRPr lang="en-US" dirty="0" smtClean="0"/>
          </a:p>
        </p:txBody>
      </p:sp>
    </p:spTree>
    <p:extLst>
      <p:ext uri="{BB962C8B-B14F-4D97-AF65-F5344CB8AC3E}">
        <p14:creationId xmlns:p14="http://schemas.microsoft.com/office/powerpoint/2010/main" val="856395735"/>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information</a:t>
            </a:r>
            <a:endParaRPr lang="en-US" dirty="0"/>
          </a:p>
        </p:txBody>
      </p:sp>
      <p:sp>
        <p:nvSpPr>
          <p:cNvPr id="3" name="Content Placeholder 2"/>
          <p:cNvSpPr>
            <a:spLocks noGrp="1"/>
          </p:cNvSpPr>
          <p:nvPr>
            <p:ph idx="1"/>
          </p:nvPr>
        </p:nvSpPr>
        <p:spPr/>
        <p:txBody>
          <a:bodyPr/>
          <a:lstStyle/>
          <a:p>
            <a:r>
              <a:rPr lang="en-US" dirty="0" smtClean="0"/>
              <a:t>Netconf standards: </a:t>
            </a:r>
            <a:r>
              <a:rPr lang="en-US" dirty="0" smtClean="0">
                <a:hlinkClick r:id="rId3"/>
              </a:rPr>
              <a:t>search by RFC number or keyword</a:t>
            </a:r>
            <a:endParaRPr lang="en-US" dirty="0" smtClean="0"/>
          </a:p>
          <a:p>
            <a:r>
              <a:rPr lang="en-US" dirty="0" smtClean="0"/>
              <a:t>COM Netconf IWD: </a:t>
            </a:r>
            <a:r>
              <a:rPr lang="en-US" dirty="0" err="1" smtClean="0">
                <a:hlinkClick r:id="rId4"/>
              </a:rPr>
              <a:t>calstore</a:t>
            </a:r>
            <a:r>
              <a:rPr lang="en-US" dirty="0" smtClean="0">
                <a:hlinkClick r:id="rId4"/>
              </a:rPr>
              <a:t> CPI library</a:t>
            </a:r>
            <a:endParaRPr lang="en-US" dirty="0" smtClean="0"/>
          </a:p>
          <a:p>
            <a:pPr lvl="1"/>
            <a:r>
              <a:rPr lang="en-US" dirty="0" smtClean="0"/>
              <a:t>Select CBA Common Components and RDA -&gt; COM -&gt; COM x86_64 -&gt; &lt;COM release&gt; -&gt; &lt;latest shipment&gt;</a:t>
            </a:r>
          </a:p>
          <a:p>
            <a:pPr lvl="1"/>
            <a:r>
              <a:rPr lang="en-US" dirty="0" smtClean="0"/>
              <a:t>Select Interface + then COM Netconf Interface Base document</a:t>
            </a:r>
          </a:p>
          <a:p>
            <a:r>
              <a:rPr lang="en-US" dirty="0" smtClean="0">
                <a:hlinkClick r:id="rId5"/>
              </a:rPr>
              <a:t>CBA roadmap</a:t>
            </a:r>
            <a:r>
              <a:rPr lang="en-US" dirty="0" smtClean="0"/>
              <a:t> (refer to COM section)</a:t>
            </a:r>
          </a:p>
          <a:p>
            <a:r>
              <a:rPr lang="en-US" dirty="0" smtClean="0"/>
              <a:t>SGSN-MME Netconf IWD: </a:t>
            </a:r>
            <a:r>
              <a:rPr lang="en-US" dirty="0" smtClean="0">
                <a:hlinkClick r:id="rId6"/>
              </a:rPr>
              <a:t>4/155 19-CXC 132 0854 </a:t>
            </a:r>
            <a:endParaRPr lang="en-US" dirty="0" smtClean="0"/>
          </a:p>
          <a:p>
            <a:pPr lvl="1"/>
            <a:r>
              <a:rPr lang="en-US" dirty="0" smtClean="0"/>
              <a:t>(Check which version is relevant for which node release)</a:t>
            </a:r>
            <a:endParaRPr lang="en-US" dirty="0"/>
          </a:p>
        </p:txBody>
      </p:sp>
    </p:spTree>
    <p:extLst>
      <p:ext uri="{BB962C8B-B14F-4D97-AF65-F5344CB8AC3E}">
        <p14:creationId xmlns:p14="http://schemas.microsoft.com/office/powerpoint/2010/main" val="120485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22" name="Logo_ChapterSlide_Normal"/>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Why Netconf? 2(2)</a:t>
            </a:r>
          </a:p>
        </p:txBody>
      </p:sp>
      <p:sp>
        <p:nvSpPr>
          <p:cNvPr id="7171" name="Rectangle 3"/>
          <p:cNvSpPr>
            <a:spLocks noGrp="1" noChangeArrowheads="1"/>
          </p:cNvSpPr>
          <p:nvPr>
            <p:ph type="body" idx="1"/>
          </p:nvPr>
        </p:nvSpPr>
        <p:spPr/>
        <p:txBody>
          <a:bodyPr/>
          <a:lstStyle/>
          <a:p>
            <a:pPr eaLnBrk="1" hangingPunct="1"/>
            <a:r>
              <a:rPr lang="en-US" dirty="0" smtClean="0"/>
              <a:t>But … </a:t>
            </a:r>
            <a:r>
              <a:rPr lang="en-GB" dirty="0" smtClean="0"/>
              <a:t>SNMP regarded as insecure and thus easy to hack</a:t>
            </a:r>
            <a:endParaRPr lang="en-US" dirty="0" smtClean="0"/>
          </a:p>
          <a:p>
            <a:pPr lvl="1" eaLnBrk="1" hangingPunct="1"/>
            <a:r>
              <a:rPr lang="en-US" dirty="0" smtClean="0"/>
              <a:t>It became widely used for </a:t>
            </a:r>
            <a:r>
              <a:rPr lang="en-GB" dirty="0" smtClean="0"/>
              <a:t>for monitoring of alarms (based on notifications) and performance data (based on reading data)</a:t>
            </a:r>
          </a:p>
          <a:p>
            <a:pPr lvl="1" eaLnBrk="1" hangingPunct="1"/>
            <a:r>
              <a:rPr lang="en-GB" dirty="0" smtClean="0"/>
              <a:t>But limited use for configuration management</a:t>
            </a:r>
            <a:endParaRPr lang="en-US" dirty="0" smtClean="0"/>
          </a:p>
          <a:p>
            <a:pPr lvl="2" eaLnBrk="1" hangingPunct="1"/>
            <a:r>
              <a:rPr lang="en-US" dirty="0" smtClean="0"/>
              <a:t>Leading to a proliferation of </a:t>
            </a:r>
            <a:r>
              <a:rPr lang="en-GB" dirty="0" smtClean="0"/>
              <a:t>proprietary CLI’s for CM</a:t>
            </a:r>
          </a:p>
          <a:p>
            <a:pPr eaLnBrk="1" hangingPunct="1"/>
            <a:r>
              <a:rPr lang="en-US" dirty="0" smtClean="0"/>
              <a:t>Following an IAB workshop in 2002, where several operators complained that IETF was not meeting their needs for CM, work was initiated which led to the Netconf standard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idx="4294967295"/>
          </p:nvPr>
        </p:nvSpPr>
        <p:spPr/>
        <p:txBody>
          <a:bodyPr/>
          <a:lstStyle/>
          <a:p>
            <a:pPr eaLnBrk="1" hangingPunct="1"/>
            <a:endParaRPr lang="en-US" dirty="0" smtClean="0"/>
          </a:p>
        </p:txBody>
      </p:sp>
      <p:sp>
        <p:nvSpPr>
          <p:cNvPr id="4099" name="Rectangle 17"/>
          <p:cNvSpPr>
            <a:spLocks noGrp="1" noChangeArrowheads="1"/>
          </p:cNvSpPr>
          <p:nvPr>
            <p:ph type="body" idx="4294967295"/>
          </p:nvPr>
        </p:nvSpPr>
        <p:spPr>
          <a:xfrm>
            <a:off x="396875" y="1800225"/>
            <a:ext cx="8351838" cy="4600575"/>
          </a:xfrm>
        </p:spPr>
        <p:txBody>
          <a:bodyPr/>
          <a:lstStyle/>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Background to Netconf</a:t>
            </a:r>
          </a:p>
          <a:p>
            <a:pPr eaLnBrk="1" hangingPunct="1"/>
            <a:r>
              <a:rPr lang="en-US" dirty="0" smtClean="0"/>
              <a:t>Overview of Netconf</a:t>
            </a:r>
          </a:p>
          <a:p>
            <a:pPr eaLnBrk="1" hangingPunct="1"/>
            <a:r>
              <a:rPr lang="en-US" dirty="0">
                <a:solidFill>
                  <a:schemeClr val="bg2">
                    <a:lumMod val="20000"/>
                    <a:lumOff val="80000"/>
                  </a:schemeClr>
                </a:solidFill>
                <a:effectLst>
                  <a:outerShdw blurRad="38100" dist="38100" dir="2700000" algn="tl">
                    <a:srgbClr val="000000">
                      <a:alpha val="43137"/>
                    </a:srgbClr>
                  </a:outerShdw>
                </a:effectLst>
              </a:rPr>
              <a:t>Netconf </a:t>
            </a:r>
            <a:r>
              <a:rPr lang="en-US" dirty="0" smtClean="0">
                <a:solidFill>
                  <a:schemeClr val="bg2">
                    <a:lumMod val="20000"/>
                    <a:lumOff val="80000"/>
                  </a:schemeClr>
                </a:solidFill>
                <a:effectLst>
                  <a:outerShdw blurRad="38100" dist="38100" dir="2700000" algn="tl">
                    <a:srgbClr val="000000">
                      <a:alpha val="43137"/>
                    </a:srgbClr>
                  </a:outerShdw>
                </a:effectLst>
              </a:rPr>
              <a:t>Standards</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Data Classification and Data Stores</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Notifications</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COM / SGSN-MME support for Netconf</a:t>
            </a:r>
          </a:p>
          <a:p>
            <a:pPr eaLnBrk="1" hangingPunct="1"/>
            <a:r>
              <a:rPr lang="en-US" dirty="0" smtClean="0">
                <a:solidFill>
                  <a:schemeClr val="bg2">
                    <a:lumMod val="20000"/>
                    <a:lumOff val="80000"/>
                  </a:schemeClr>
                </a:solidFill>
                <a:effectLst>
                  <a:outerShdw blurRad="38100" dist="38100" dir="2700000" algn="tl">
                    <a:srgbClr val="000000">
                      <a:alpha val="43137"/>
                    </a:srgbClr>
                  </a:outerShdw>
                </a:effectLst>
              </a:rPr>
              <a:t>Further Information</a:t>
            </a:r>
          </a:p>
          <a:p>
            <a:pPr marL="355600" lvl="1" indent="0" eaLnBrk="1" hangingPunct="1">
              <a:buNone/>
            </a:pPr>
            <a:endParaRPr lang="en-US" dirty="0" smtClean="0"/>
          </a:p>
        </p:txBody>
      </p:sp>
    </p:spTree>
    <p:extLst>
      <p:ext uri="{BB962C8B-B14F-4D97-AF65-F5344CB8AC3E}">
        <p14:creationId xmlns:p14="http://schemas.microsoft.com/office/powerpoint/2010/main" val="1838668057"/>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Overview of Netconf</a:t>
            </a:r>
          </a:p>
        </p:txBody>
      </p:sp>
      <p:sp>
        <p:nvSpPr>
          <p:cNvPr id="9219" name="Rectangle 21"/>
          <p:cNvSpPr>
            <a:spLocks noGrp="1" noChangeArrowheads="1"/>
          </p:cNvSpPr>
          <p:nvPr>
            <p:ph type="body" sz="half" idx="1"/>
          </p:nvPr>
        </p:nvSpPr>
        <p:spPr>
          <a:xfrm>
            <a:off x="396875" y="1381125"/>
            <a:ext cx="4098925" cy="4994275"/>
          </a:xfrm>
        </p:spPr>
        <p:txBody>
          <a:bodyPr/>
          <a:lstStyle/>
          <a:p>
            <a:pPr eaLnBrk="1" hangingPunct="1"/>
            <a:r>
              <a:rPr lang="en-US" sz="2000" dirty="0" smtClean="0"/>
              <a:t>Netconf protocol stack has 4 logical layers</a:t>
            </a:r>
          </a:p>
          <a:p>
            <a:pPr eaLnBrk="1" hangingPunct="1"/>
            <a:r>
              <a:rPr lang="en-US" sz="2000" dirty="0" smtClean="0"/>
              <a:t>Secure transport – not strictly part of Netconf but Netconf puts requirements on the transport layer, e.g. SSH or TLS</a:t>
            </a:r>
          </a:p>
          <a:p>
            <a:pPr eaLnBrk="1" hangingPunct="1"/>
            <a:r>
              <a:rPr lang="en-US" sz="2000" dirty="0" smtClean="0"/>
              <a:t>Messages – remote procedure calls (&lt;rpc&gt;, &lt;rpc-reply&gt;)</a:t>
            </a:r>
          </a:p>
          <a:p>
            <a:pPr eaLnBrk="1" hangingPunct="1"/>
            <a:r>
              <a:rPr lang="en-US" sz="2000" dirty="0" smtClean="0"/>
              <a:t>Operations – Netconf operations to read data (&lt;get&gt; or &lt;get-config&gt;, write data (&lt;edit-config&gt;), notifications etc.</a:t>
            </a:r>
          </a:p>
          <a:p>
            <a:pPr eaLnBrk="1" hangingPunct="1"/>
            <a:r>
              <a:rPr lang="en-US" sz="2000" dirty="0" smtClean="0"/>
              <a:t>Content – not strictly part of Netconf, e.g. ECIM or YANG models</a:t>
            </a:r>
          </a:p>
        </p:txBody>
      </p:sp>
      <p:sp>
        <p:nvSpPr>
          <p:cNvPr id="25" name="Rectangle 24"/>
          <p:cNvSpPr/>
          <p:nvPr/>
        </p:nvSpPr>
        <p:spPr bwMode="auto">
          <a:xfrm>
            <a:off x="4832350" y="3460235"/>
            <a:ext cx="1593850" cy="448129"/>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wrap="none" lIns="72000" rIns="72000" anchor="ctr"/>
          <a:lstStyle/>
          <a:p>
            <a:pPr>
              <a:defRPr/>
            </a:pPr>
            <a:r>
              <a:rPr lang="en-US" sz="1400" dirty="0"/>
              <a:t>Secure Transport</a:t>
            </a:r>
          </a:p>
        </p:txBody>
      </p:sp>
      <p:sp>
        <p:nvSpPr>
          <p:cNvPr id="26" name="Rectangle 25"/>
          <p:cNvSpPr/>
          <p:nvPr/>
        </p:nvSpPr>
        <p:spPr bwMode="auto">
          <a:xfrm>
            <a:off x="4832350" y="3000314"/>
            <a:ext cx="1593850" cy="448129"/>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lIns="72000" rIns="72000" anchor="ctr"/>
          <a:lstStyle/>
          <a:p>
            <a:pPr>
              <a:defRPr/>
            </a:pPr>
            <a:r>
              <a:rPr lang="en-US" sz="1400" dirty="0"/>
              <a:t>Messages</a:t>
            </a:r>
          </a:p>
        </p:txBody>
      </p:sp>
      <p:sp>
        <p:nvSpPr>
          <p:cNvPr id="27" name="Rectangle 26"/>
          <p:cNvSpPr/>
          <p:nvPr/>
        </p:nvSpPr>
        <p:spPr bwMode="auto">
          <a:xfrm>
            <a:off x="4832350" y="2552185"/>
            <a:ext cx="1593850" cy="448129"/>
          </a:xfrm>
          <a:prstGeom prst="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wrap="none" lIns="72000" rIns="72000" anchor="ctr"/>
          <a:lstStyle/>
          <a:p>
            <a:pPr>
              <a:defRPr/>
            </a:pPr>
            <a:r>
              <a:rPr lang="en-US" sz="1400" dirty="0"/>
              <a:t>Operations</a:t>
            </a:r>
          </a:p>
        </p:txBody>
      </p:sp>
      <p:sp>
        <p:nvSpPr>
          <p:cNvPr id="28" name="Rectangle 27"/>
          <p:cNvSpPr/>
          <p:nvPr/>
        </p:nvSpPr>
        <p:spPr bwMode="auto">
          <a:xfrm>
            <a:off x="4832350" y="2092264"/>
            <a:ext cx="1593850" cy="44812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wrap="none" lIns="72000" rIns="72000" anchor="ctr"/>
          <a:lstStyle/>
          <a:p>
            <a:pPr>
              <a:defRPr/>
            </a:pPr>
            <a:r>
              <a:rPr lang="en-US" sz="1400" dirty="0"/>
              <a:t>Content</a:t>
            </a:r>
          </a:p>
        </p:txBody>
      </p:sp>
      <p:sp>
        <p:nvSpPr>
          <p:cNvPr id="2" name="TextBox 1"/>
          <p:cNvSpPr txBox="1"/>
          <p:nvPr/>
        </p:nvSpPr>
        <p:spPr>
          <a:xfrm>
            <a:off x="4953928" y="1546164"/>
            <a:ext cx="1313180" cy="338554"/>
          </a:xfrm>
          <a:prstGeom prst="rect">
            <a:avLst/>
          </a:prstGeom>
        </p:spPr>
        <p:style>
          <a:lnRef idx="1">
            <a:schemeClr val="accent3"/>
          </a:lnRef>
          <a:fillRef idx="2">
            <a:schemeClr val="accent3"/>
          </a:fillRef>
          <a:effectRef idx="1">
            <a:schemeClr val="accent3"/>
          </a:effectRef>
          <a:fontRef idx="minor">
            <a:schemeClr val="dk1"/>
          </a:fontRef>
        </p:style>
        <p:txBody>
          <a:bodyPr wrap="none" rtlCol="0" anchor="ctr">
            <a:spAutoFit/>
          </a:bodyPr>
          <a:lstStyle/>
          <a:p>
            <a:r>
              <a:rPr lang="en-US" sz="1600" i="1" dirty="0" smtClean="0"/>
              <a:t>Stack model</a:t>
            </a:r>
            <a:endParaRPr lang="en-US" sz="1600" i="1" dirty="0"/>
          </a:p>
        </p:txBody>
      </p:sp>
      <p:sp>
        <p:nvSpPr>
          <p:cNvPr id="30" name="Rectangle 29"/>
          <p:cNvSpPr/>
          <p:nvPr/>
        </p:nvSpPr>
        <p:spPr bwMode="auto">
          <a:xfrm>
            <a:off x="7080250" y="3460235"/>
            <a:ext cx="1593850" cy="448129"/>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wrap="none" lIns="72000" rIns="72000" anchor="ctr"/>
          <a:lstStyle/>
          <a:p>
            <a:pPr>
              <a:defRPr/>
            </a:pPr>
            <a:r>
              <a:rPr lang="en-US" sz="1400" dirty="0" smtClean="0"/>
              <a:t>SSH</a:t>
            </a:r>
            <a:endParaRPr lang="en-US" sz="1400" dirty="0"/>
          </a:p>
        </p:txBody>
      </p:sp>
      <p:sp>
        <p:nvSpPr>
          <p:cNvPr id="31" name="Rectangle 30"/>
          <p:cNvSpPr/>
          <p:nvPr/>
        </p:nvSpPr>
        <p:spPr bwMode="auto">
          <a:xfrm>
            <a:off x="7080250" y="3000314"/>
            <a:ext cx="1593850" cy="448129"/>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lIns="72000" rIns="72000" anchor="ctr"/>
          <a:lstStyle/>
          <a:p>
            <a:pPr>
              <a:defRPr/>
            </a:pPr>
            <a:r>
              <a:rPr lang="en-US" sz="1400" dirty="0" smtClean="0"/>
              <a:t>&lt;rpc&gt;</a:t>
            </a:r>
            <a:endParaRPr lang="en-US" sz="1400" dirty="0"/>
          </a:p>
        </p:txBody>
      </p:sp>
      <p:sp>
        <p:nvSpPr>
          <p:cNvPr id="32" name="Rectangle 31"/>
          <p:cNvSpPr/>
          <p:nvPr/>
        </p:nvSpPr>
        <p:spPr bwMode="auto">
          <a:xfrm>
            <a:off x="7080250" y="2552185"/>
            <a:ext cx="1593850" cy="448129"/>
          </a:xfrm>
          <a:prstGeom prst="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wrap="none" lIns="72000" rIns="72000" anchor="ctr"/>
          <a:lstStyle/>
          <a:p>
            <a:pPr>
              <a:defRPr/>
            </a:pPr>
            <a:r>
              <a:rPr lang="en-US" sz="1400" dirty="0" smtClean="0"/>
              <a:t>&lt;get&gt;</a:t>
            </a:r>
            <a:endParaRPr lang="en-US" sz="1400" dirty="0"/>
          </a:p>
        </p:txBody>
      </p:sp>
      <p:sp>
        <p:nvSpPr>
          <p:cNvPr id="33" name="Rectangle 32"/>
          <p:cNvSpPr/>
          <p:nvPr/>
        </p:nvSpPr>
        <p:spPr bwMode="auto">
          <a:xfrm>
            <a:off x="7080250" y="2092264"/>
            <a:ext cx="1593850" cy="44812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wrap="none" lIns="72000" rIns="72000" anchor="ctr"/>
          <a:lstStyle/>
          <a:p>
            <a:pPr>
              <a:defRPr/>
            </a:pPr>
            <a:r>
              <a:rPr lang="en-US" sz="1400" dirty="0" smtClean="0"/>
              <a:t>data</a:t>
            </a:r>
            <a:endParaRPr lang="en-US" sz="1400" dirty="0"/>
          </a:p>
        </p:txBody>
      </p:sp>
      <p:sp>
        <p:nvSpPr>
          <p:cNvPr id="35" name="TextBox 34"/>
          <p:cNvSpPr txBox="1"/>
          <p:nvPr/>
        </p:nvSpPr>
        <p:spPr>
          <a:xfrm>
            <a:off x="7144425" y="1558864"/>
            <a:ext cx="1529586" cy="338554"/>
          </a:xfrm>
          <a:prstGeom prst="rect">
            <a:avLst/>
          </a:prstGeom>
        </p:spPr>
        <p:style>
          <a:lnRef idx="1">
            <a:schemeClr val="accent3"/>
          </a:lnRef>
          <a:fillRef idx="2">
            <a:schemeClr val="accent3"/>
          </a:fillRef>
          <a:effectRef idx="1">
            <a:schemeClr val="accent3"/>
          </a:effectRef>
          <a:fontRef idx="minor">
            <a:schemeClr val="dk1"/>
          </a:fontRef>
        </p:style>
        <p:txBody>
          <a:bodyPr wrap="none" rtlCol="0" anchor="ctr">
            <a:spAutoFit/>
          </a:bodyPr>
          <a:lstStyle/>
          <a:p>
            <a:r>
              <a:rPr lang="en-US" sz="1600" i="1" dirty="0" smtClean="0"/>
              <a:t>Stack example</a:t>
            </a:r>
            <a:endParaRPr lang="en-US" sz="1600" i="1" dirty="0"/>
          </a:p>
        </p:txBody>
      </p:sp>
      <p:sp>
        <p:nvSpPr>
          <p:cNvPr id="16" name="Rectangle 21"/>
          <p:cNvSpPr txBox="1">
            <a:spLocks noChangeArrowheads="1"/>
          </p:cNvSpPr>
          <p:nvPr/>
        </p:nvSpPr>
        <p:spPr bwMode="auto">
          <a:xfrm>
            <a:off x="4777758" y="4604265"/>
            <a:ext cx="4098925" cy="1796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lvl1pPr marL="176213" indent="-176213" algn="l" rtl="0" eaLnBrk="0" fontAlgn="base" hangingPunct="0">
              <a:spcBef>
                <a:spcPct val="20000"/>
              </a:spcBef>
              <a:spcAft>
                <a:spcPct val="0"/>
              </a:spcAft>
              <a:buClr>
                <a:srgbClr val="00A9D4"/>
              </a:buClr>
              <a:buFont typeface="Arial" charset="0"/>
              <a:buChar char="›"/>
              <a:defRPr sz="28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4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18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18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18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18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18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1800">
                <a:solidFill>
                  <a:schemeClr val="tx1"/>
                </a:solidFill>
                <a:latin typeface="+mn-lt"/>
              </a:defRPr>
            </a:lvl9pPr>
          </a:lstStyle>
          <a:p>
            <a:pPr eaLnBrk="1" hangingPunct="1"/>
            <a:r>
              <a:rPr lang="en-US" sz="2000" dirty="0" smtClean="0"/>
              <a:t>All Netconf messages are complete XML documents</a:t>
            </a:r>
          </a:p>
          <a:p>
            <a:pPr eaLnBrk="1" hangingPunct="1"/>
            <a:r>
              <a:rPr lang="en-US" sz="2000" dirty="0" smtClean="0"/>
              <a:t>Standard encoding is UTF-8</a:t>
            </a:r>
          </a:p>
          <a:p>
            <a:pPr lvl="1" eaLnBrk="1" hangingPunct="1"/>
            <a:r>
              <a:rPr lang="en-US" sz="1600" dirty="0" smtClean="0"/>
              <a:t>OSS-RC supports US-ASCII only</a:t>
            </a:r>
          </a:p>
          <a:p>
            <a:pPr lvl="1" eaLnBrk="1" hangingPunct="1"/>
            <a:r>
              <a:rPr lang="en-US" sz="1600" dirty="0" smtClean="0"/>
              <a:t>ENM will support UTF-8</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9">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219">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 grpId="0" animBg="1"/>
      <p:bldP spid="30" grpId="0" animBg="1"/>
      <p:bldP spid="31" grpId="0" animBg="1"/>
      <p:bldP spid="32" grpId="0" animBg="1"/>
      <p:bldP spid="33"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Transport Layer</a:t>
            </a:r>
          </a:p>
        </p:txBody>
      </p:sp>
      <p:sp>
        <p:nvSpPr>
          <p:cNvPr id="10243" name="Rectangle 3"/>
          <p:cNvSpPr>
            <a:spLocks noGrp="1" noChangeArrowheads="1"/>
          </p:cNvSpPr>
          <p:nvPr>
            <p:ph type="body" idx="1"/>
          </p:nvPr>
        </p:nvSpPr>
        <p:spPr>
          <a:xfrm>
            <a:off x="396875" y="1800225"/>
            <a:ext cx="8351838" cy="4791644"/>
          </a:xfrm>
        </p:spPr>
        <p:txBody>
          <a:bodyPr/>
          <a:lstStyle/>
          <a:p>
            <a:pPr eaLnBrk="1" hangingPunct="1"/>
            <a:r>
              <a:rPr lang="en-IE" sz="2000" dirty="0" smtClean="0"/>
              <a:t>Any transport protocol which supports the Netconf requirements may be used.  </a:t>
            </a:r>
          </a:p>
          <a:p>
            <a:pPr lvl="1" eaLnBrk="1" hangingPunct="1"/>
            <a:r>
              <a:rPr lang="en-IE" sz="1600" dirty="0" smtClean="0"/>
              <a:t>The requirements include that it should be connection oriented, secure, support long-lived sessions …</a:t>
            </a:r>
          </a:p>
          <a:p>
            <a:pPr eaLnBrk="1" hangingPunct="1"/>
            <a:r>
              <a:rPr lang="en-IE" sz="2000" dirty="0" smtClean="0"/>
              <a:t>RFCs exist for Netconf over SSH, TLS, BEEP + SOAP</a:t>
            </a:r>
          </a:p>
          <a:p>
            <a:pPr lvl="1" eaLnBrk="1" hangingPunct="1"/>
            <a:r>
              <a:rPr lang="en-US" sz="1800" dirty="0" smtClean="0"/>
              <a:t>BEEP + SOAP RFCs are now at historic status due to lack of interest</a:t>
            </a:r>
          </a:p>
          <a:p>
            <a:pPr eaLnBrk="1" hangingPunct="1"/>
            <a:r>
              <a:rPr lang="en-US" sz="2000" dirty="0" smtClean="0"/>
              <a:t>COM supports SSH transport from the beginning</a:t>
            </a:r>
          </a:p>
          <a:p>
            <a:pPr eaLnBrk="1" hangingPunct="1"/>
            <a:r>
              <a:rPr lang="en-US" sz="2000" dirty="0" smtClean="0"/>
              <a:t>COM 3.1 introduced support for TLS transport</a:t>
            </a:r>
          </a:p>
          <a:p>
            <a:pPr lvl="1" eaLnBrk="1" hangingPunct="1"/>
            <a:r>
              <a:rPr lang="en-US" sz="1800" dirty="0" smtClean="0"/>
              <a:t>Current practice is that SSH is used by core nodes whereas TLS is used by radio nodes (Pico RBS + DUS Gen 2)</a:t>
            </a:r>
          </a:p>
          <a:p>
            <a:pPr eaLnBrk="1" hangingPunct="1"/>
            <a:r>
              <a:rPr lang="en-US" sz="2200" dirty="0" smtClean="0"/>
              <a:t>OSS-RC does not support changing of transport from SSH to TLS for a given node at runtime (requested by Pico RBS)</a:t>
            </a:r>
          </a:p>
          <a:p>
            <a:pPr lvl="1" eaLnBrk="1" hangingPunct="1"/>
            <a:r>
              <a:rPr lang="en-US" sz="1800" dirty="0" smtClean="0"/>
              <a:t>Major impact on OSS, major reconfiguration of node, no business case</a:t>
            </a:r>
          </a:p>
          <a:p>
            <a:pPr lvl="1" eaLnBrk="1" hangingPunct="1"/>
            <a:r>
              <a:rPr lang="en-US" sz="1800" dirty="0" smtClean="0"/>
              <a:t>ENM should consider supporting this (now also wanted by G2)</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396875" y="1800225"/>
            <a:ext cx="8351838" cy="2374900"/>
          </a:xfrm>
        </p:spPr>
        <p:txBody>
          <a:bodyPr/>
          <a:lstStyle/>
          <a:p>
            <a:r>
              <a:rPr lang="en-US" dirty="0" smtClean="0"/>
              <a:t>The level of Netconf support by a client or server is indicated by means of capabilities.</a:t>
            </a:r>
          </a:p>
          <a:p>
            <a:r>
              <a:rPr lang="en-US" dirty="0" smtClean="0"/>
              <a:t>When a Netconf session is established the client and server “advertise” their capabilities in &lt;hello&gt; messages</a:t>
            </a:r>
          </a:p>
          <a:p>
            <a:r>
              <a:rPr lang="en-US" dirty="0" smtClean="0"/>
              <a:t>Only capabilities, + capability versions, supported by both client and server may be used during the session</a:t>
            </a:r>
          </a:p>
        </p:txBody>
      </p:sp>
      <p:sp>
        <p:nvSpPr>
          <p:cNvPr id="12291" name="Title 1"/>
          <p:cNvSpPr>
            <a:spLocks noGrp="1"/>
          </p:cNvSpPr>
          <p:nvPr>
            <p:ph type="title"/>
          </p:nvPr>
        </p:nvSpPr>
        <p:spPr>
          <a:xfrm>
            <a:off x="393699" y="239713"/>
            <a:ext cx="7685775" cy="1085850"/>
          </a:xfrm>
        </p:spPr>
        <p:txBody>
          <a:bodyPr/>
          <a:lstStyle/>
          <a:p>
            <a:r>
              <a:rPr lang="en-US" dirty="0" smtClean="0"/>
              <a:t>Messages Layer - Capabilities</a:t>
            </a:r>
          </a:p>
        </p:txBody>
      </p:sp>
      <p:graphicFrame>
        <p:nvGraphicFramePr>
          <p:cNvPr id="5" name="Group 13"/>
          <p:cNvGraphicFramePr>
            <a:graphicFrameLocks noGrp="1"/>
          </p:cNvGraphicFramePr>
          <p:nvPr/>
        </p:nvGraphicFramePr>
        <p:xfrm>
          <a:off x="393700" y="4264025"/>
          <a:ext cx="8305800" cy="2098675"/>
        </p:xfrm>
        <a:graphic>
          <a:graphicData uri="http://schemas.openxmlformats.org/drawingml/2006/table">
            <a:tbl>
              <a:tblPr/>
              <a:tblGrid>
                <a:gridCol w="8305800"/>
              </a:tblGrid>
              <a:tr h="2098675">
                <a:tc>
                  <a:txBody>
                    <a:bodyPr/>
                    <a:lstStyle/>
                    <a:p>
                      <a:r>
                        <a:rPr lang="en-IE" sz="1600" kern="1200" dirty="0" smtClean="0">
                          <a:solidFill>
                            <a:schemeClr val="tx1"/>
                          </a:solidFill>
                          <a:effectLst/>
                          <a:latin typeface="+mn-lt"/>
                          <a:ea typeface="+mn-ea"/>
                          <a:cs typeface="+mn-cs"/>
                        </a:rPr>
                        <a:t>   &lt;hello xmlns=” urn:ietf:params:xml:ns:NETCONF:base:1.0”&gt;</a:t>
                      </a:r>
                    </a:p>
                    <a:p>
                      <a:r>
                        <a:rPr lang="en-IE" sz="1600" kern="1200" dirty="0" smtClean="0">
                          <a:solidFill>
                            <a:schemeClr val="tx1"/>
                          </a:solidFill>
                          <a:effectLst/>
                          <a:latin typeface="+mn-lt"/>
                          <a:ea typeface="+mn-ea"/>
                          <a:cs typeface="+mn-cs"/>
                        </a:rPr>
                        <a:t>      &lt;capabilities&gt;</a:t>
                      </a:r>
                    </a:p>
                    <a:p>
                      <a:r>
                        <a:rPr lang="en-IE" sz="1600" kern="1200" dirty="0" smtClean="0">
                          <a:solidFill>
                            <a:schemeClr val="tx1"/>
                          </a:solidFill>
                          <a:effectLst/>
                          <a:latin typeface="+mn-lt"/>
                          <a:ea typeface="+mn-ea"/>
                          <a:cs typeface="+mn-cs"/>
                        </a:rPr>
                        <a:t>         &lt;capability&gt;urn:ietf:params:NETCONF:capability:base:1.0&lt;/capability&gt;</a:t>
                      </a:r>
                    </a:p>
                    <a:p>
                      <a:r>
                        <a:rPr lang="en-IE" sz="1600" kern="1200" dirty="0" smtClean="0">
                          <a:solidFill>
                            <a:schemeClr val="tx1"/>
                          </a:solidFill>
                          <a:effectLst/>
                          <a:latin typeface="+mn-lt"/>
                          <a:ea typeface="+mn-ea"/>
                          <a:cs typeface="+mn-cs"/>
                        </a:rPr>
                        <a:t>         &lt;capability&gt;urn:ietf:params:NETCONF:capability:writable-running:1.0&lt;/capability&gt;</a:t>
                      </a:r>
                    </a:p>
                    <a:p>
                      <a:r>
                        <a:rPr lang="en-IE" sz="1600" kern="1200" dirty="0" smtClean="0">
                          <a:solidFill>
                            <a:schemeClr val="tx1"/>
                          </a:solidFill>
                          <a:effectLst/>
                          <a:latin typeface="+mn-lt"/>
                          <a:ea typeface="+mn-ea"/>
                          <a:cs typeface="+mn-cs"/>
                        </a:rPr>
                        <a:t>         &lt;capability&gt;http://mycompany.com/mydevice/my-capability/2.5&lt;/capability&gt;</a:t>
                      </a:r>
                    </a:p>
                    <a:p>
                      <a:r>
                        <a:rPr lang="en-IE" sz="1600" kern="1200" dirty="0" smtClean="0">
                          <a:solidFill>
                            <a:schemeClr val="tx1"/>
                          </a:solidFill>
                          <a:effectLst/>
                          <a:latin typeface="+mn-lt"/>
                          <a:ea typeface="+mn-ea"/>
                          <a:cs typeface="+mn-cs"/>
                        </a:rPr>
                        <a:t>      &lt;/capabilities&gt;</a:t>
                      </a:r>
                    </a:p>
                    <a:p>
                      <a:r>
                        <a:rPr lang="en-IE" sz="1600" kern="1200" dirty="0" smtClean="0">
                          <a:solidFill>
                            <a:schemeClr val="tx1"/>
                          </a:solidFill>
                          <a:effectLst/>
                          <a:latin typeface="+mn-lt"/>
                          <a:ea typeface="+mn-ea"/>
                          <a:cs typeface="+mn-cs"/>
                        </a:rPr>
                        <a:t>      &lt;session-id&gt;387&lt;/session-id&gt;</a:t>
                      </a:r>
                    </a:p>
                    <a:p>
                      <a:r>
                        <a:rPr lang="en-GB" sz="1600" kern="1200" dirty="0" smtClean="0">
                          <a:solidFill>
                            <a:schemeClr val="tx1"/>
                          </a:solidFill>
                          <a:effectLst/>
                          <a:latin typeface="+mn-lt"/>
                          <a:ea typeface="+mn-ea"/>
                          <a:cs typeface="+mn-cs"/>
                        </a:rPr>
                        <a:t>   &lt;/hello&gt;</a:t>
                      </a:r>
                      <a:endParaRPr kumimoji="0" lang="en-IE" sz="1600" b="0"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Tree>
    <p:extLst>
      <p:ext uri="{BB962C8B-B14F-4D97-AF65-F5344CB8AC3E}">
        <p14:creationId xmlns:p14="http://schemas.microsoft.com/office/powerpoint/2010/main" val="4115876939"/>
      </p:ext>
    </p:ext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16584</TotalTime>
  <Words>3688</Words>
  <Application>Microsoft Office PowerPoint</Application>
  <PresentationFormat>On-screen Show (4:3)</PresentationFormat>
  <Paragraphs>677</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PresentationTemplate2011</vt:lpstr>
      <vt:lpstr>Overview of NETCONF protocol</vt:lpstr>
      <vt:lpstr>Contents</vt:lpstr>
      <vt:lpstr>PowerPoint Presentation</vt:lpstr>
      <vt:lpstr>Why Netconf? 1(2)</vt:lpstr>
      <vt:lpstr>Why Netconf? 2(2)</vt:lpstr>
      <vt:lpstr>PowerPoint Presentation</vt:lpstr>
      <vt:lpstr>Overview of Netconf</vt:lpstr>
      <vt:lpstr>Transport Layer</vt:lpstr>
      <vt:lpstr>Messages Layer - Capabilities</vt:lpstr>
      <vt:lpstr>Messages Layer - RPCs</vt:lpstr>
      <vt:lpstr>Operations Layer</vt:lpstr>
      <vt:lpstr>Messages + Operations example</vt:lpstr>
      <vt:lpstr>Data Layer</vt:lpstr>
      <vt:lpstr>PowerPoint Presentation</vt:lpstr>
      <vt:lpstr>Netconf + Yang Standards</vt:lpstr>
      <vt:lpstr>PowerPoint Presentation</vt:lpstr>
      <vt:lpstr>Configuration vs state data</vt:lpstr>
      <vt:lpstr>Configuration Data Stores</vt:lpstr>
      <vt:lpstr>Writable-Running / persistent (Pico RBS + “CBA” nodes - WCG, DSC …)</vt:lpstr>
      <vt:lpstr>Writable-Running / non-persistent (EPG, SSR)</vt:lpstr>
      <vt:lpstr>Candidate / non-persistent (SGSN-MME)</vt:lpstr>
      <vt:lpstr>PowerPoint Presentation</vt:lpstr>
      <vt:lpstr>Why are notifications needed?</vt:lpstr>
      <vt:lpstr>What kind of notifications?</vt:lpstr>
      <vt:lpstr>What kind of notifications?</vt:lpstr>
      <vt:lpstr>Standard Netconf Notification Behaviour - RFC5277</vt:lpstr>
      <vt:lpstr>Standard Netconf Notification Behaviour - RFC5277</vt:lpstr>
      <vt:lpstr>Streams</vt:lpstr>
      <vt:lpstr>Supported notifications</vt:lpstr>
      <vt:lpstr>Netconf Notifications – Support in COM</vt:lpstr>
      <vt:lpstr>PowerPoint Presentation</vt:lpstr>
      <vt:lpstr>Netconf protocol standards</vt:lpstr>
      <vt:lpstr>RFC 4741/6241 Capabilities</vt:lpstr>
      <vt:lpstr>COM + SGSN-MME Support for Netconf</vt:lpstr>
      <vt:lpstr>Capability exchange + data models</vt:lpstr>
      <vt:lpstr>Transaction Handling</vt:lpstr>
      <vt:lpstr>Transaction Handling</vt:lpstr>
      <vt:lpstr>COM support for Netconf</vt:lpstr>
      <vt:lpstr>SGSN-MME support for Netconf</vt:lpstr>
      <vt:lpstr>PowerPoint Presentation</vt:lpstr>
      <vt:lpstr>Further information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Netconf Protocol</dc:title>
  <dc:subject>Overview of Netconf Protocol</dc:subject>
  <dc:creator>LMI/LXR/SAC Roy Finlay</dc:creator>
  <cp:keywords/>
  <dc:description>LMI-14:001480 Uen_x000d_
Rev A</dc:description>
  <cp:lastModifiedBy>PAM WHIP</cp:lastModifiedBy>
  <cp:revision>229</cp:revision>
  <dcterms:created xsi:type="dcterms:W3CDTF">2011-05-24T09:22:48Z</dcterms:created>
  <dcterms:modified xsi:type="dcterms:W3CDTF">2014-05-29T09:04:09Z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2731/11</vt:lpwstr>
  </property>
  <property fmtid="{D5CDD505-2E9C-101B-9397-08002B2CF9AE}" pid="4" name="TemplateVersion">
    <vt:lpwstr>R1A</vt:lpwstr>
  </property>
  <property fmtid="{D5CDD505-2E9C-101B-9397-08002B2CF9AE}" pid="5" name="EmbeddedFonts">
    <vt:bool>false</vt:bool>
  </property>
  <property fmtid="{D5CDD505-2E9C-101B-9397-08002B2CF9AE}" pid="6" name="FooterType">
    <vt:lpwstr>PresTemp</vt:lpwstr>
  </property>
  <property fmtid="{D5CDD505-2E9C-101B-9397-08002B2CF9AE}" pid="7" name="UsedFont">
    <vt:lpwstr>Arial</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true</vt:bool>
  </property>
  <property fmtid="{D5CDD505-2E9C-101B-9397-08002B2CF9AE}" pid="17" name="optFooterCVLCopyright">
    <vt:bool>false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true</vt:bool>
  </property>
  <property fmtid="{D5CDD505-2E9C-101B-9397-08002B2CF9AE}" pid="22" name="optFooterCVLPrep">
    <vt:bool>false</vt:bool>
  </property>
  <property fmtid="{D5CDD505-2E9C-101B-9397-08002B2CF9AE}" pid="23" name="optEnterText3">
    <vt:bool>false</vt:bool>
  </property>
  <property fmtid="{D5CDD505-2E9C-101B-9397-08002B2CF9AE}" pid="24" name="optFooterCVLDate">
    <vt:bool>true</vt:bool>
  </property>
  <property fmtid="{D5CDD505-2E9C-101B-9397-08002B2CF9AE}" pid="25" name="optEnterText4">
    <vt:bool>false</vt:bool>
  </property>
  <property fmtid="{D5CDD505-2E9C-101B-9397-08002B2CF9AE}" pid="26" name="LeftFooterField">
    <vt:lpwstr>LMI-14:001480 Uen, Rev A</vt:lpwstr>
  </property>
  <property fmtid="{D5CDD505-2E9C-101B-9397-08002B2CF9AE}" pid="27" name="MiddleFooterField">
    <vt:lpwstr>Ericsson Internal</vt:lpwstr>
  </property>
  <property fmtid="{D5CDD505-2E9C-101B-9397-08002B2CF9AE}" pid="28" name="RightFooterField">
    <vt:lpwstr>Overview of Netconf Protocol</vt:lpwstr>
  </property>
  <property fmtid="{D5CDD505-2E9C-101B-9397-08002B2CF9AE}" pid="29" name="RightFooterField2">
    <vt:lpwstr>2014-05-29</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R3A</vt:lpwstr>
  </property>
  <property fmtid="{D5CDD505-2E9C-101B-9397-08002B2CF9AE}" pid="37" name="Prepared">
    <vt:lpwstr>LMI/LXR/SAC Roy Finlay</vt:lpwstr>
  </property>
  <property fmtid="{D5CDD505-2E9C-101B-9397-08002B2CF9AE}" pid="38" name="Checked">
    <vt:lpwstr/>
  </property>
  <property fmtid="{D5CDD505-2E9C-101B-9397-08002B2CF9AE}" pid="39" name="DocName">
    <vt:lpwstr>PRESENTATION</vt:lpwstr>
  </property>
  <property fmtid="{D5CDD505-2E9C-101B-9397-08002B2CF9AE}" pid="40" name="Title">
    <vt:lpwstr>Overview of Netconf Protocol</vt:lpwstr>
  </property>
  <property fmtid="{D5CDD505-2E9C-101B-9397-08002B2CF9AE}" pid="41" name="Date">
    <vt:lpwstr>2014-05-29</vt:lpwstr>
  </property>
  <property fmtid="{D5CDD505-2E9C-101B-9397-08002B2CF9AE}" pid="42" name="Reference">
    <vt:lpwstr/>
  </property>
  <property fmtid="{D5CDD505-2E9C-101B-9397-08002B2CF9AE}" pid="43" name="Keyword">
    <vt:lpwstr/>
  </property>
  <property fmtid="{D5CDD505-2E9C-101B-9397-08002B2CF9AE}" pid="44" name="UpdateProcess">
    <vt:lpwstr>End</vt:lpwstr>
  </property>
  <property fmtid="{D5CDD505-2E9C-101B-9397-08002B2CF9AE}" pid="45" name="DocNo">
    <vt:lpwstr>LMI-14:001480 Uen</vt:lpwstr>
  </property>
  <property fmtid="{D5CDD505-2E9C-101B-9397-08002B2CF9AE}" pid="46" name="Revision">
    <vt:lpwstr>A</vt:lpwstr>
  </property>
  <property fmtid="{D5CDD505-2E9C-101B-9397-08002B2CF9AE}" pid="47" name="ApprovedBy">
    <vt:lpwstr>LMI/LXR/SAC [Roy Finlay]</vt:lpwstr>
  </property>
</Properties>
</file>