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1" r:id="rId7"/>
    <p:sldId id="257" r:id="rId8"/>
    <p:sldId id="291" r:id="rId9"/>
    <p:sldId id="259" r:id="rId10"/>
    <p:sldId id="285" r:id="rId11"/>
    <p:sldId id="288" r:id="rId12"/>
    <p:sldId id="292" r:id="rId13"/>
    <p:sldId id="293" r:id="rId14"/>
    <p:sldId id="290" r:id="rId15"/>
    <p:sldId id="289" r:id="rId16"/>
    <p:sldId id="269"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LAVI DHURDE" initials="PD" lastIdx="1" clrIdx="0">
    <p:extLst>
      <p:ext uri="{19B8F6BF-5375-455C-9EA6-DF929625EA0E}">
        <p15:presenceInfo xmlns:p15="http://schemas.microsoft.com/office/powerpoint/2012/main" userId="S-1-5-21-484763869-343818398-682003330-58900" providerId="AD"/>
      </p:ext>
    </p:extLst>
  </p:cmAuthor>
  <p:cmAuthor id="2" name="Manasvi Bansal" initials="MB" lastIdx="1" clrIdx="1">
    <p:extLst>
      <p:ext uri="{19B8F6BF-5375-455C-9EA6-DF929625EA0E}">
        <p15:presenceInfo xmlns:p15="http://schemas.microsoft.com/office/powerpoint/2012/main" userId="S-1-5-21-484763869-343818398-682003330-618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84" autoAdjust="0"/>
    <p:restoredTop sz="94291" autoAdjust="0"/>
  </p:normalViewPr>
  <p:slideViewPr>
    <p:cSldViewPr snapToGrid="0">
      <p:cViewPr>
        <p:scale>
          <a:sx n="100" d="100"/>
          <a:sy n="100" d="100"/>
        </p:scale>
        <p:origin x="276" y="-66"/>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Jayvant\Desktop\LTI_Plan\Pla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Jayvant\Desktop\LTI_Plan\Plan.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dLbls>
            <c:spPr>
              <a:noFill/>
              <a:ln>
                <a:noFill/>
              </a:ln>
              <a:effectLst/>
            </c:spPr>
            <c:txPr>
              <a:bodyPr/>
              <a:lstStyle/>
              <a:p>
                <a:pPr>
                  <a:defRPr sz="1200">
                    <a:solidFill>
                      <a:schemeClr val="bg1"/>
                    </a:solidFill>
                  </a:defRPr>
                </a:pPr>
                <a:endParaRPr lang="en-US"/>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Sheet1!$E$6:$E$12</c:f>
              <c:strCache>
                <c:ptCount val="7"/>
                <c:pt idx="0">
                  <c:v>MongoDB</c:v>
                </c:pt>
                <c:pt idx="1">
                  <c:v>NodeJS</c:v>
                </c:pt>
                <c:pt idx="2">
                  <c:v>ExpressJS</c:v>
                </c:pt>
                <c:pt idx="3">
                  <c:v>AngularJS</c:v>
                </c:pt>
                <c:pt idx="4">
                  <c:v>ReactJS</c:v>
                </c:pt>
                <c:pt idx="5">
                  <c:v>Testing</c:v>
                </c:pt>
                <c:pt idx="6">
                  <c:v>Integration</c:v>
                </c:pt>
              </c:strCache>
            </c:strRef>
          </c:cat>
          <c:val>
            <c:numRef>
              <c:f>Sheet1!$F$6:$F$12</c:f>
              <c:numCache>
                <c:formatCode>General</c:formatCode>
                <c:ptCount val="7"/>
                <c:pt idx="0">
                  <c:v>5</c:v>
                </c:pt>
                <c:pt idx="1">
                  <c:v>5</c:v>
                </c:pt>
                <c:pt idx="2">
                  <c:v>5</c:v>
                </c:pt>
                <c:pt idx="3">
                  <c:v>5</c:v>
                </c:pt>
                <c:pt idx="4">
                  <c:v>3</c:v>
                </c:pt>
                <c:pt idx="5">
                  <c:v>2</c:v>
                </c:pt>
                <c:pt idx="6">
                  <c:v>2</c:v>
                </c:pt>
              </c:numCache>
            </c:numRef>
          </c:val>
          <c:extLst>
            <c:ext xmlns:c16="http://schemas.microsoft.com/office/drawing/2014/chart" uri="{C3380CC4-5D6E-409C-BE32-E72D297353CC}">
              <c16:uniqueId val="{00000000-A919-48CE-9103-441A532FA1D9}"/>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9438225113165197"/>
          <c:y val="4.495246427529892E-2"/>
          <c:w val="0.24889721446109558"/>
          <c:h val="0.9119463400408282"/>
        </c:manualLayout>
      </c:layout>
      <c:overlay val="0"/>
      <c:txPr>
        <a:bodyPr/>
        <a:lstStyle/>
        <a:p>
          <a:pPr>
            <a:defRPr sz="14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strRef>
              <c:f>Sheet1!$E$14:$E$17</c:f>
              <c:strCache>
                <c:ptCount val="4"/>
                <c:pt idx="0">
                  <c:v>Theory</c:v>
                </c:pt>
                <c:pt idx="1">
                  <c:v>Lab</c:v>
                </c:pt>
                <c:pt idx="2">
                  <c:v>Hands-on</c:v>
                </c:pt>
                <c:pt idx="3">
                  <c:v>Project Imp.</c:v>
                </c:pt>
              </c:strCache>
            </c:strRef>
          </c:cat>
          <c:val>
            <c:numRef>
              <c:f>Sheet1!$F$14:$F$17</c:f>
              <c:numCache>
                <c:formatCode>General</c:formatCode>
                <c:ptCount val="4"/>
                <c:pt idx="0">
                  <c:v>2</c:v>
                </c:pt>
                <c:pt idx="1">
                  <c:v>1</c:v>
                </c:pt>
                <c:pt idx="2">
                  <c:v>3</c:v>
                </c:pt>
                <c:pt idx="3">
                  <c:v>2</c:v>
                </c:pt>
              </c:numCache>
            </c:numRef>
          </c:val>
          <c:extLst>
            <c:ext xmlns:c16="http://schemas.microsoft.com/office/drawing/2014/chart" uri="{C3380CC4-5D6E-409C-BE32-E72D297353CC}">
              <c16:uniqueId val="{00000000-B41F-493C-B096-694FB1F74F35}"/>
            </c:ext>
          </c:extLst>
        </c:ser>
        <c:dLbls>
          <c:showLegendKey val="0"/>
          <c:showVal val="0"/>
          <c:showCatName val="0"/>
          <c:showSerName val="0"/>
          <c:showPercent val="0"/>
          <c:showBubbleSize val="0"/>
        </c:dLbls>
        <c:gapWidth val="150"/>
        <c:shape val="box"/>
        <c:axId val="1416478080"/>
        <c:axId val="1416467200"/>
        <c:axId val="0"/>
      </c:bar3DChart>
      <c:catAx>
        <c:axId val="1416478080"/>
        <c:scaling>
          <c:orientation val="minMax"/>
        </c:scaling>
        <c:delete val="0"/>
        <c:axPos val="b"/>
        <c:minorGridlines/>
        <c:numFmt formatCode="General" sourceLinked="0"/>
        <c:majorTickMark val="out"/>
        <c:minorTickMark val="none"/>
        <c:tickLblPos val="nextTo"/>
        <c:spPr>
          <a:ln>
            <a:solidFill>
              <a:schemeClr val="accent2"/>
            </a:solidFill>
          </a:ln>
        </c:spPr>
        <c:txPr>
          <a:bodyPr/>
          <a:lstStyle/>
          <a:p>
            <a:pPr>
              <a:defRPr baseline="0">
                <a:solidFill>
                  <a:schemeClr val="accent2"/>
                </a:solidFill>
              </a:defRPr>
            </a:pPr>
            <a:endParaRPr lang="en-US"/>
          </a:p>
        </c:txPr>
        <c:crossAx val="1416467200"/>
        <c:crosses val="autoZero"/>
        <c:auto val="1"/>
        <c:lblAlgn val="ctr"/>
        <c:lblOffset val="100"/>
        <c:noMultiLvlLbl val="0"/>
      </c:catAx>
      <c:valAx>
        <c:axId val="1416467200"/>
        <c:scaling>
          <c:orientation val="minMax"/>
        </c:scaling>
        <c:delete val="0"/>
        <c:axPos val="l"/>
        <c:majorGridlines/>
        <c:numFmt formatCode="General" sourceLinked="1"/>
        <c:majorTickMark val="out"/>
        <c:minorTickMark val="none"/>
        <c:tickLblPos val="nextTo"/>
        <c:crossAx val="1416478080"/>
        <c:crosses val="autoZero"/>
        <c:crossBetween val="between"/>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7/20/2018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17171" y="2120752"/>
            <a:ext cx="5540830" cy="830997"/>
          </a:xfrm>
        </p:spPr>
        <p:txBody>
          <a:bodyPr/>
          <a:lstStyle/>
          <a:p>
            <a:pPr algn="ctr"/>
            <a:r>
              <a:rPr lang="en-US" dirty="0" err="1"/>
              <a:t>WeCare</a:t>
            </a:r>
            <a:br>
              <a:rPr lang="en-US" dirty="0"/>
            </a:br>
            <a:r>
              <a:rPr lang="en-US" dirty="0"/>
              <a:t>(Hospital Searching Web Application)</a:t>
            </a:r>
          </a:p>
        </p:txBody>
      </p:sp>
      <p:sp>
        <p:nvSpPr>
          <p:cNvPr id="5" name="Subtitle 4"/>
          <p:cNvSpPr>
            <a:spLocks noGrp="1"/>
          </p:cNvSpPr>
          <p:nvPr>
            <p:ph type="subTitle" idx="1"/>
          </p:nvPr>
        </p:nvSpPr>
        <p:spPr>
          <a:xfrm>
            <a:off x="1219013" y="4087008"/>
            <a:ext cx="5556738" cy="221456"/>
          </a:xfrm>
        </p:spPr>
        <p:txBody>
          <a:bodyPr/>
          <a:lstStyle/>
          <a:p>
            <a:r>
              <a:rPr lang="en-US" dirty="0">
                <a:solidFill>
                  <a:srgbClr val="0070C0"/>
                </a:solidFill>
              </a:rPr>
              <a:t>Date: 21/07/2018  </a:t>
            </a:r>
          </a:p>
        </p:txBody>
      </p:sp>
      <p:sp>
        <p:nvSpPr>
          <p:cNvPr id="3" name="TextBox 2">
            <a:extLst>
              <a:ext uri="{FF2B5EF4-FFF2-40B4-BE49-F238E27FC236}">
                <a16:creationId xmlns:a16="http://schemas.microsoft.com/office/drawing/2014/main" id="{19BE10DD-A7AC-4B7B-84C6-828E14683248}"/>
              </a:ext>
            </a:extLst>
          </p:cNvPr>
          <p:cNvSpPr txBox="1"/>
          <p:nvPr/>
        </p:nvSpPr>
        <p:spPr>
          <a:xfrm>
            <a:off x="5378823" y="3262407"/>
            <a:ext cx="2269864" cy="276999"/>
          </a:xfrm>
          <a:prstGeom prst="rect">
            <a:avLst/>
          </a:prstGeom>
          <a:noFill/>
        </p:spPr>
        <p:txBody>
          <a:bodyPr wrap="square" rtlCol="0">
            <a:spAutoFit/>
          </a:bodyPr>
          <a:lstStyle/>
          <a:p>
            <a:pPr algn="l"/>
            <a:r>
              <a:rPr lang="en-IN" dirty="0" err="1">
                <a:solidFill>
                  <a:srgbClr val="000000"/>
                </a:solidFill>
                <a:ea typeface="+mj-ea"/>
              </a:rPr>
              <a:t>Prachi</a:t>
            </a:r>
            <a:r>
              <a:rPr lang="en-IN" dirty="0">
                <a:solidFill>
                  <a:srgbClr val="000000"/>
                </a:solidFill>
                <a:ea typeface="+mj-ea"/>
              </a:rPr>
              <a:t> Tiwari</a:t>
            </a:r>
            <a:endParaRPr lang="en-IN" baseline="0" dirty="0">
              <a:solidFill>
                <a:srgbClr val="000000"/>
              </a:solidFill>
              <a:ea typeface="+mj-ea"/>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3A30C1-E3E1-4165-9FEC-84F4A7E6CA1E}"/>
              </a:ext>
            </a:extLst>
          </p:cNvPr>
          <p:cNvSpPr>
            <a:spLocks noGrp="1"/>
          </p:cNvSpPr>
          <p:nvPr>
            <p:ph idx="1"/>
          </p:nvPr>
        </p:nvSpPr>
        <p:spPr/>
        <p:txBody>
          <a:bodyPr/>
          <a:lstStyle/>
          <a:p>
            <a:r>
              <a:rPr lang="en-IN" dirty="0"/>
              <a:t> </a:t>
            </a:r>
            <a:r>
              <a:rPr lang="en-US" dirty="0"/>
              <a:t>Adding doctors detail along with the hospital details.</a:t>
            </a:r>
          </a:p>
          <a:p>
            <a:r>
              <a:rPr lang="en-US" dirty="0"/>
              <a:t>Allowing customers to book the appointment with any doctor in any hospital.</a:t>
            </a:r>
          </a:p>
          <a:p>
            <a:r>
              <a:rPr lang="en-US" dirty="0"/>
              <a:t>Bookmarking the hospitals.</a:t>
            </a:r>
          </a:p>
          <a:p>
            <a:r>
              <a:rPr lang="en-US" dirty="0"/>
              <a:t>Expanding dataset and covering more regions.</a:t>
            </a:r>
          </a:p>
        </p:txBody>
      </p:sp>
      <p:sp>
        <p:nvSpPr>
          <p:cNvPr id="3" name="Title 2">
            <a:extLst>
              <a:ext uri="{FF2B5EF4-FFF2-40B4-BE49-F238E27FC236}">
                <a16:creationId xmlns:a16="http://schemas.microsoft.com/office/drawing/2014/main" id="{DCBC8FA3-AC14-437D-9BE9-36370B503560}"/>
              </a:ext>
            </a:extLst>
          </p:cNvPr>
          <p:cNvSpPr>
            <a:spLocks noGrp="1"/>
          </p:cNvSpPr>
          <p:nvPr>
            <p:ph type="title"/>
          </p:nvPr>
        </p:nvSpPr>
        <p:spPr/>
        <p:txBody>
          <a:bodyPr/>
          <a:lstStyle/>
          <a:p>
            <a:pPr algn="ctr"/>
            <a:r>
              <a:rPr lang="en-IN" dirty="0"/>
              <a:t>Future Scope</a:t>
            </a:r>
          </a:p>
        </p:txBody>
      </p:sp>
      <p:sp>
        <p:nvSpPr>
          <p:cNvPr id="4" name="Content Placeholder 3">
            <a:extLst>
              <a:ext uri="{FF2B5EF4-FFF2-40B4-BE49-F238E27FC236}">
                <a16:creationId xmlns:a16="http://schemas.microsoft.com/office/drawing/2014/main" id="{D9DB44B2-7994-489A-9804-8863A5C551EC}"/>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160040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7216-11FC-437B-90B8-947A9A09C90C}"/>
              </a:ext>
            </a:extLst>
          </p:cNvPr>
          <p:cNvSpPr>
            <a:spLocks noGrp="1"/>
          </p:cNvSpPr>
          <p:nvPr>
            <p:ph type="ctrTitle"/>
          </p:nvPr>
        </p:nvSpPr>
        <p:spPr/>
        <p:txBody>
          <a:bodyPr/>
          <a:lstStyle/>
          <a:p>
            <a:pPr algn="ctr"/>
            <a:r>
              <a:rPr lang="en-IN" dirty="0"/>
              <a:t> THANK YOU</a:t>
            </a:r>
          </a:p>
        </p:txBody>
      </p:sp>
    </p:spTree>
    <p:extLst>
      <p:ext uri="{BB962C8B-B14F-4D97-AF65-F5344CB8AC3E}">
        <p14:creationId xmlns:p14="http://schemas.microsoft.com/office/powerpoint/2010/main" val="63085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68CE-D321-4C2D-A332-29390638381B}"/>
              </a:ext>
            </a:extLst>
          </p:cNvPr>
          <p:cNvSpPr>
            <a:spLocks noGrp="1"/>
          </p:cNvSpPr>
          <p:nvPr>
            <p:ph type="title"/>
          </p:nvPr>
        </p:nvSpPr>
        <p:spPr/>
        <p:txBody>
          <a:bodyPr/>
          <a:lstStyle/>
          <a:p>
            <a:pPr algn="ctr"/>
            <a:r>
              <a:rPr lang="en-IN" dirty="0"/>
              <a:t>Problem Statement	</a:t>
            </a:r>
          </a:p>
        </p:txBody>
      </p:sp>
      <p:sp>
        <p:nvSpPr>
          <p:cNvPr id="3" name="Content Placeholder 2">
            <a:extLst>
              <a:ext uri="{FF2B5EF4-FFF2-40B4-BE49-F238E27FC236}">
                <a16:creationId xmlns:a16="http://schemas.microsoft.com/office/drawing/2014/main" id="{9AE47B45-5B15-4777-8F73-8426D3E91392}"/>
              </a:ext>
            </a:extLst>
          </p:cNvPr>
          <p:cNvSpPr>
            <a:spLocks noGrp="1"/>
          </p:cNvSpPr>
          <p:nvPr>
            <p:ph sz="half" idx="1"/>
          </p:nvPr>
        </p:nvSpPr>
        <p:spPr>
          <a:xfrm>
            <a:off x="269878" y="1563221"/>
            <a:ext cx="7669266" cy="3657600"/>
          </a:xfrm>
        </p:spPr>
        <p:txBody>
          <a:bodyPr/>
          <a:lstStyle/>
          <a:p>
            <a:pPr>
              <a:buFont typeface="Wingdings" panose="05000000000000000000" pitchFamily="2" charset="2"/>
              <a:buChar char="q"/>
            </a:pPr>
            <a:r>
              <a:rPr lang="en-IN" dirty="0"/>
              <a:t> Health is the primary concern of every individual but getting the right and best hospital is very important.</a:t>
            </a:r>
          </a:p>
          <a:p>
            <a:pPr>
              <a:buFont typeface="Wingdings" panose="05000000000000000000" pitchFamily="2" charset="2"/>
              <a:buChar char="q"/>
            </a:pPr>
            <a:r>
              <a:rPr lang="en-IN" dirty="0"/>
              <a:t> When in need people search for the hospital manually which leads to wastage of time and energy.</a:t>
            </a:r>
          </a:p>
          <a:p>
            <a:pPr>
              <a:buFont typeface="Wingdings" panose="05000000000000000000" pitchFamily="2" charset="2"/>
              <a:buChar char="q"/>
            </a:pPr>
            <a:r>
              <a:rPr lang="en-IN" dirty="0"/>
              <a:t> Most of the time people get disappointed due to bad facilities and services at hospital.</a:t>
            </a:r>
          </a:p>
          <a:p>
            <a:pPr>
              <a:buFont typeface="Wingdings" panose="05000000000000000000" pitchFamily="2" charset="2"/>
              <a:buChar char="q"/>
            </a:pPr>
            <a:r>
              <a:rPr lang="en-IN" dirty="0"/>
              <a:t> If someone is new in the city they face problem to find the best hospital according to their need.</a:t>
            </a:r>
          </a:p>
        </p:txBody>
      </p:sp>
    </p:spTree>
    <p:extLst>
      <p:ext uri="{BB962C8B-B14F-4D97-AF65-F5344CB8AC3E}">
        <p14:creationId xmlns:p14="http://schemas.microsoft.com/office/powerpoint/2010/main" val="68136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Project Description</a:t>
            </a:r>
          </a:p>
        </p:txBody>
      </p:sp>
      <p:sp>
        <p:nvSpPr>
          <p:cNvPr id="6" name="Content Placeholder 5"/>
          <p:cNvSpPr>
            <a:spLocks noGrp="1"/>
          </p:cNvSpPr>
          <p:nvPr>
            <p:ph idx="1"/>
          </p:nvPr>
        </p:nvSpPr>
        <p:spPr>
          <a:xfrm>
            <a:off x="269878" y="1515236"/>
            <a:ext cx="8615227" cy="3725083"/>
          </a:xfrm>
        </p:spPr>
        <p:txBody>
          <a:bodyPr/>
          <a:lstStyle/>
          <a:p>
            <a:pPr>
              <a:buFont typeface="Wingdings" panose="05000000000000000000" pitchFamily="2" charset="2"/>
              <a:buChar char="q"/>
            </a:pPr>
            <a:r>
              <a:rPr lang="en-US" sz="1400" dirty="0"/>
              <a:t> </a:t>
            </a:r>
            <a:r>
              <a:rPr lang="en-US" sz="1400" dirty="0" err="1"/>
              <a:t>WeCare</a:t>
            </a:r>
            <a:r>
              <a:rPr lang="en-US" sz="1400" dirty="0"/>
              <a:t> is the web application which helps the user to get the information of the hospitals.</a:t>
            </a:r>
          </a:p>
          <a:p>
            <a:pPr>
              <a:buFont typeface="Wingdings" panose="05000000000000000000" pitchFamily="2" charset="2"/>
              <a:buChar char="q"/>
            </a:pPr>
            <a:r>
              <a:rPr lang="en-US" sz="1400" dirty="0"/>
              <a:t> Users in any City of the USA can search for the hospitals and get all the details regarding hospital name, address, contact details and all the services and criteria they fulfill.</a:t>
            </a:r>
          </a:p>
          <a:p>
            <a:pPr>
              <a:buFont typeface="Wingdings" panose="05000000000000000000" pitchFamily="2" charset="2"/>
              <a:buChar char="q"/>
            </a:pPr>
            <a:r>
              <a:rPr lang="en-US" sz="1400" dirty="0"/>
              <a:t> User can search for the hospital on the basis of hospital name or city or state.</a:t>
            </a:r>
          </a:p>
          <a:p>
            <a:pPr>
              <a:buFont typeface="Wingdings" panose="05000000000000000000" pitchFamily="2" charset="2"/>
              <a:buChar char="q"/>
            </a:pPr>
            <a:r>
              <a:rPr lang="en-US" sz="1400" dirty="0"/>
              <a:t> To make search more efficient this web application provides the sorting option to sort the hospitals according to the hospital overall rating.</a:t>
            </a:r>
          </a:p>
          <a:p>
            <a:pPr>
              <a:buFont typeface="Wingdings" panose="05000000000000000000" pitchFamily="2" charset="2"/>
              <a:buChar char="q"/>
            </a:pPr>
            <a:r>
              <a:rPr lang="en-US" sz="1400" dirty="0"/>
              <a:t> This overcomes the problem of manually searching for any hospital and saves time and energy. </a:t>
            </a:r>
          </a:p>
        </p:txBody>
      </p:sp>
    </p:spTree>
    <p:extLst>
      <p:ext uri="{BB962C8B-B14F-4D97-AF65-F5344CB8AC3E}">
        <p14:creationId xmlns:p14="http://schemas.microsoft.com/office/powerpoint/2010/main" val="819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F9FD-9DE0-4892-8A50-CA13E5735C9D}"/>
              </a:ext>
            </a:extLst>
          </p:cNvPr>
          <p:cNvSpPr>
            <a:spLocks noGrp="1"/>
          </p:cNvSpPr>
          <p:nvPr>
            <p:ph type="title"/>
          </p:nvPr>
        </p:nvSpPr>
        <p:spPr/>
        <p:txBody>
          <a:bodyPr/>
          <a:lstStyle/>
          <a:p>
            <a:pPr algn="ctr"/>
            <a:r>
              <a:rPr lang="en-IN" dirty="0"/>
              <a:t>Work Flow</a:t>
            </a:r>
          </a:p>
        </p:txBody>
      </p:sp>
      <p:sp>
        <p:nvSpPr>
          <p:cNvPr id="3" name="Rectangle 2">
            <a:extLst>
              <a:ext uri="{FF2B5EF4-FFF2-40B4-BE49-F238E27FC236}">
                <a16:creationId xmlns:a16="http://schemas.microsoft.com/office/drawing/2014/main" id="{AE58B55A-415E-4083-A258-B4FD5871E2F4}"/>
              </a:ext>
            </a:extLst>
          </p:cNvPr>
          <p:cNvSpPr/>
          <p:nvPr/>
        </p:nvSpPr>
        <p:spPr bwMode="auto">
          <a:xfrm>
            <a:off x="3296094" y="899647"/>
            <a:ext cx="2254102"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err="1">
                <a:solidFill>
                  <a:srgbClr val="ED8B00"/>
                </a:solidFill>
                <a:ea typeface="+mj-ea"/>
              </a:rPr>
              <a:t>WeCare</a:t>
            </a:r>
            <a:endParaRPr kumimoji="0" lang="en-IN" sz="1400" b="0" i="0" u="none" strike="noStrike" cap="none" normalizeH="0" baseline="0" dirty="0">
              <a:ln>
                <a:noFill/>
              </a:ln>
              <a:solidFill>
                <a:srgbClr val="ED8B00"/>
              </a:solidFill>
              <a:effectLst/>
              <a:ea typeface="+mj-ea"/>
            </a:endParaRPr>
          </a:p>
        </p:txBody>
      </p:sp>
      <p:sp>
        <p:nvSpPr>
          <p:cNvPr id="4" name="Rectangle 3">
            <a:extLst>
              <a:ext uri="{FF2B5EF4-FFF2-40B4-BE49-F238E27FC236}">
                <a16:creationId xmlns:a16="http://schemas.microsoft.com/office/drawing/2014/main" id="{69ACDAD4-6F0F-4C7F-89A9-89C13C3F871D}"/>
              </a:ext>
            </a:extLst>
          </p:cNvPr>
          <p:cNvSpPr/>
          <p:nvPr/>
        </p:nvSpPr>
        <p:spPr bwMode="auto">
          <a:xfrm>
            <a:off x="606057" y="1459915"/>
            <a:ext cx="1679944"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HOME</a:t>
            </a:r>
            <a:endParaRPr kumimoji="0" lang="en-IN" sz="1400" b="0" i="0" u="none" strike="noStrike" cap="none" normalizeH="0" baseline="0" dirty="0">
              <a:ln>
                <a:noFill/>
              </a:ln>
              <a:solidFill>
                <a:srgbClr val="ED8B00"/>
              </a:solidFill>
              <a:effectLst/>
              <a:ea typeface="+mj-ea"/>
            </a:endParaRPr>
          </a:p>
        </p:txBody>
      </p:sp>
      <p:sp>
        <p:nvSpPr>
          <p:cNvPr id="5" name="Rectangle 4">
            <a:extLst>
              <a:ext uri="{FF2B5EF4-FFF2-40B4-BE49-F238E27FC236}">
                <a16:creationId xmlns:a16="http://schemas.microsoft.com/office/drawing/2014/main" id="{A32124B4-26E7-4714-9F7F-EE556428631A}"/>
              </a:ext>
            </a:extLst>
          </p:cNvPr>
          <p:cNvSpPr/>
          <p:nvPr/>
        </p:nvSpPr>
        <p:spPr bwMode="auto">
          <a:xfrm>
            <a:off x="2620927" y="1459915"/>
            <a:ext cx="1679944"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SEARCH</a:t>
            </a:r>
            <a:endParaRPr kumimoji="0" lang="en-IN" sz="1400" b="0" i="0" u="none" strike="noStrike" cap="none" normalizeH="0" baseline="0" dirty="0">
              <a:ln>
                <a:noFill/>
              </a:ln>
              <a:solidFill>
                <a:srgbClr val="ED8B00"/>
              </a:solidFill>
              <a:effectLst/>
              <a:ea typeface="+mj-ea"/>
            </a:endParaRPr>
          </a:p>
        </p:txBody>
      </p:sp>
      <p:sp>
        <p:nvSpPr>
          <p:cNvPr id="6" name="Rectangle 5">
            <a:extLst>
              <a:ext uri="{FF2B5EF4-FFF2-40B4-BE49-F238E27FC236}">
                <a16:creationId xmlns:a16="http://schemas.microsoft.com/office/drawing/2014/main" id="{5194A4AC-EB7F-4C07-8B58-13B9277FEA6E}"/>
              </a:ext>
            </a:extLst>
          </p:cNvPr>
          <p:cNvSpPr/>
          <p:nvPr/>
        </p:nvSpPr>
        <p:spPr bwMode="auto">
          <a:xfrm>
            <a:off x="4667693" y="1451079"/>
            <a:ext cx="1573619" cy="271395"/>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ABOUT</a:t>
            </a:r>
            <a:r>
              <a:rPr lang="en-IN" sz="1400" dirty="0">
                <a:solidFill>
                  <a:srgbClr val="000000"/>
                </a:solidFill>
                <a:ea typeface="+mj-ea"/>
              </a:rPr>
              <a:t> </a:t>
            </a:r>
            <a:r>
              <a:rPr lang="en-IN" sz="1400" dirty="0">
                <a:solidFill>
                  <a:srgbClr val="ED8B00"/>
                </a:solidFill>
                <a:ea typeface="+mj-ea"/>
              </a:rPr>
              <a:t>US</a:t>
            </a:r>
            <a:endParaRPr kumimoji="0" lang="en-IN" sz="1400" b="0" i="0" u="none" strike="noStrike" cap="none" normalizeH="0" baseline="0" dirty="0">
              <a:ln>
                <a:noFill/>
              </a:ln>
              <a:solidFill>
                <a:srgbClr val="ED8B00"/>
              </a:solidFill>
              <a:effectLst/>
              <a:ea typeface="+mj-ea"/>
            </a:endParaRPr>
          </a:p>
        </p:txBody>
      </p:sp>
      <p:sp>
        <p:nvSpPr>
          <p:cNvPr id="7" name="Rectangle 6">
            <a:extLst>
              <a:ext uri="{FF2B5EF4-FFF2-40B4-BE49-F238E27FC236}">
                <a16:creationId xmlns:a16="http://schemas.microsoft.com/office/drawing/2014/main" id="{36BD37B6-A938-4580-B22F-D22A47F20633}"/>
              </a:ext>
            </a:extLst>
          </p:cNvPr>
          <p:cNvSpPr/>
          <p:nvPr/>
        </p:nvSpPr>
        <p:spPr bwMode="auto">
          <a:xfrm>
            <a:off x="6592186" y="1459915"/>
            <a:ext cx="1679944" cy="262560"/>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CONTACT</a:t>
            </a:r>
          </a:p>
        </p:txBody>
      </p:sp>
      <p:sp>
        <p:nvSpPr>
          <p:cNvPr id="8" name="Rectangle 7">
            <a:extLst>
              <a:ext uri="{FF2B5EF4-FFF2-40B4-BE49-F238E27FC236}">
                <a16:creationId xmlns:a16="http://schemas.microsoft.com/office/drawing/2014/main" id="{7506C7A9-DEAA-4CC5-8A68-403146FBE1D3}"/>
              </a:ext>
            </a:extLst>
          </p:cNvPr>
          <p:cNvSpPr/>
          <p:nvPr/>
        </p:nvSpPr>
        <p:spPr bwMode="auto">
          <a:xfrm>
            <a:off x="1158949" y="2028046"/>
            <a:ext cx="1605516"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SEARCH</a:t>
            </a:r>
          </a:p>
        </p:txBody>
      </p:sp>
      <p:sp>
        <p:nvSpPr>
          <p:cNvPr id="9" name="Rectangle 8">
            <a:extLst>
              <a:ext uri="{FF2B5EF4-FFF2-40B4-BE49-F238E27FC236}">
                <a16:creationId xmlns:a16="http://schemas.microsoft.com/office/drawing/2014/main" id="{6C099A14-BA98-4216-9167-127F5591B054}"/>
              </a:ext>
            </a:extLst>
          </p:cNvPr>
          <p:cNvSpPr/>
          <p:nvPr/>
        </p:nvSpPr>
        <p:spPr bwMode="auto">
          <a:xfrm>
            <a:off x="3147238" y="2028047"/>
            <a:ext cx="1679944"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SORT</a:t>
            </a:r>
          </a:p>
        </p:txBody>
      </p:sp>
      <p:sp>
        <p:nvSpPr>
          <p:cNvPr id="10" name="Rectangle 9">
            <a:extLst>
              <a:ext uri="{FF2B5EF4-FFF2-40B4-BE49-F238E27FC236}">
                <a16:creationId xmlns:a16="http://schemas.microsoft.com/office/drawing/2014/main" id="{AC31EF11-5014-415E-ABAF-FBABEA5C7806}"/>
              </a:ext>
            </a:extLst>
          </p:cNvPr>
          <p:cNvSpPr/>
          <p:nvPr/>
        </p:nvSpPr>
        <p:spPr bwMode="auto">
          <a:xfrm>
            <a:off x="5209955" y="2007755"/>
            <a:ext cx="1573619"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LIST</a:t>
            </a:r>
          </a:p>
        </p:txBody>
      </p:sp>
      <p:sp>
        <p:nvSpPr>
          <p:cNvPr id="11" name="Rectangle 10">
            <a:extLst>
              <a:ext uri="{FF2B5EF4-FFF2-40B4-BE49-F238E27FC236}">
                <a16:creationId xmlns:a16="http://schemas.microsoft.com/office/drawing/2014/main" id="{E9C8398B-60F2-44CC-9CB1-C367EC017AB2}"/>
              </a:ext>
            </a:extLst>
          </p:cNvPr>
          <p:cNvSpPr/>
          <p:nvPr/>
        </p:nvSpPr>
        <p:spPr bwMode="auto">
          <a:xfrm>
            <a:off x="2307264" y="4243853"/>
            <a:ext cx="1786271" cy="289008"/>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PAGINATION</a:t>
            </a:r>
          </a:p>
        </p:txBody>
      </p:sp>
      <p:sp>
        <p:nvSpPr>
          <p:cNvPr id="12" name="Rectangle 11">
            <a:extLst>
              <a:ext uri="{FF2B5EF4-FFF2-40B4-BE49-F238E27FC236}">
                <a16:creationId xmlns:a16="http://schemas.microsoft.com/office/drawing/2014/main" id="{A9649AE3-3DEE-4B2A-9646-4D4EE16FD0A3}"/>
              </a:ext>
            </a:extLst>
          </p:cNvPr>
          <p:cNvSpPr/>
          <p:nvPr/>
        </p:nvSpPr>
        <p:spPr bwMode="auto">
          <a:xfrm>
            <a:off x="4667693" y="4243852"/>
            <a:ext cx="1679944" cy="289009"/>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DETAIL</a:t>
            </a:r>
          </a:p>
        </p:txBody>
      </p:sp>
      <p:cxnSp>
        <p:nvCxnSpPr>
          <p:cNvPr id="16" name="Straight Arrow Connector 15">
            <a:extLst>
              <a:ext uri="{FF2B5EF4-FFF2-40B4-BE49-F238E27FC236}">
                <a16:creationId xmlns:a16="http://schemas.microsoft.com/office/drawing/2014/main" id="{9DB8F74E-0F88-493C-A48B-92F4DFCAD115}"/>
              </a:ext>
            </a:extLst>
          </p:cNvPr>
          <p:cNvCxnSpPr>
            <a:stCxn id="3" idx="2"/>
            <a:endCxn id="4" idx="0"/>
          </p:cNvCxnSpPr>
          <p:nvPr/>
        </p:nvCxnSpPr>
        <p:spPr bwMode="auto">
          <a:xfrm flipH="1">
            <a:off x="1446029" y="1154343"/>
            <a:ext cx="2977116"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44E55B84-5CE1-4392-B31C-7F2C7DC093B8}"/>
              </a:ext>
            </a:extLst>
          </p:cNvPr>
          <p:cNvCxnSpPr>
            <a:stCxn id="3" idx="2"/>
            <a:endCxn id="5" idx="0"/>
          </p:cNvCxnSpPr>
          <p:nvPr/>
        </p:nvCxnSpPr>
        <p:spPr bwMode="auto">
          <a:xfrm flipH="1">
            <a:off x="3460899" y="1154343"/>
            <a:ext cx="962246"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F12C8277-1A4A-4975-9250-88DD71F28768}"/>
              </a:ext>
            </a:extLst>
          </p:cNvPr>
          <p:cNvCxnSpPr>
            <a:stCxn id="3" idx="2"/>
            <a:endCxn id="6" idx="0"/>
          </p:cNvCxnSpPr>
          <p:nvPr/>
        </p:nvCxnSpPr>
        <p:spPr bwMode="auto">
          <a:xfrm>
            <a:off x="4423145" y="1154343"/>
            <a:ext cx="1031358" cy="29673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D01E1BDA-108A-4A5B-B2F7-C43AF33DB1A8}"/>
              </a:ext>
            </a:extLst>
          </p:cNvPr>
          <p:cNvCxnSpPr>
            <a:stCxn id="3" idx="2"/>
            <a:endCxn id="7" idx="0"/>
          </p:cNvCxnSpPr>
          <p:nvPr/>
        </p:nvCxnSpPr>
        <p:spPr bwMode="auto">
          <a:xfrm>
            <a:off x="4423145" y="1154343"/>
            <a:ext cx="3009013"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51BCE2F-63EE-4B49-8FDC-D8A40D5B3407}"/>
              </a:ext>
            </a:extLst>
          </p:cNvPr>
          <p:cNvCxnSpPr>
            <a:stCxn id="5" idx="2"/>
            <a:endCxn id="8" idx="0"/>
          </p:cNvCxnSpPr>
          <p:nvPr/>
        </p:nvCxnSpPr>
        <p:spPr bwMode="auto">
          <a:xfrm flipH="1">
            <a:off x="1961707" y="1722474"/>
            <a:ext cx="1499192"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4F15B061-7090-421F-8A8D-A5B6EE3E9461}"/>
              </a:ext>
            </a:extLst>
          </p:cNvPr>
          <p:cNvCxnSpPr>
            <a:stCxn id="5" idx="2"/>
            <a:endCxn id="9" idx="0"/>
          </p:cNvCxnSpPr>
          <p:nvPr/>
        </p:nvCxnSpPr>
        <p:spPr bwMode="auto">
          <a:xfrm>
            <a:off x="3460899" y="1722474"/>
            <a:ext cx="526311" cy="30557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A624C352-D995-41D8-A2E1-6F49493C1FD5}"/>
              </a:ext>
            </a:extLst>
          </p:cNvPr>
          <p:cNvCxnSpPr>
            <a:cxnSpLocks/>
            <a:stCxn id="5" idx="2"/>
            <a:endCxn id="10" idx="0"/>
          </p:cNvCxnSpPr>
          <p:nvPr/>
        </p:nvCxnSpPr>
        <p:spPr bwMode="auto">
          <a:xfrm>
            <a:off x="3460899" y="1722474"/>
            <a:ext cx="2535866" cy="28528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B94B8CF5-3ADE-4461-9DB8-E8A5E7CA42E3}"/>
              </a:ext>
            </a:extLst>
          </p:cNvPr>
          <p:cNvCxnSpPr>
            <a:cxnSpLocks/>
            <a:stCxn id="61" idx="2"/>
            <a:endCxn id="11" idx="0"/>
          </p:cNvCxnSpPr>
          <p:nvPr/>
        </p:nvCxnSpPr>
        <p:spPr bwMode="auto">
          <a:xfrm flipH="1">
            <a:off x="3200400" y="3395792"/>
            <a:ext cx="2163945" cy="84806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148493E0-FC16-4326-BC70-565E0F973532}"/>
              </a:ext>
            </a:extLst>
          </p:cNvPr>
          <p:cNvCxnSpPr>
            <a:cxnSpLocks/>
            <a:stCxn id="61" idx="2"/>
            <a:endCxn id="12" idx="0"/>
          </p:cNvCxnSpPr>
          <p:nvPr/>
        </p:nvCxnSpPr>
        <p:spPr bwMode="auto">
          <a:xfrm>
            <a:off x="5364345" y="3395792"/>
            <a:ext cx="143320" cy="84806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a16="http://schemas.microsoft.com/office/drawing/2014/main" id="{B72E0E4F-5D00-4CCD-B0F0-8DE6915AE168}"/>
              </a:ext>
            </a:extLst>
          </p:cNvPr>
          <p:cNvSpPr/>
          <p:nvPr/>
        </p:nvSpPr>
        <p:spPr bwMode="auto">
          <a:xfrm>
            <a:off x="7213751" y="3470468"/>
            <a:ext cx="1759688" cy="289008"/>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CONTACT</a:t>
            </a:r>
            <a:r>
              <a:rPr lang="en-IN" sz="1400" dirty="0">
                <a:solidFill>
                  <a:srgbClr val="000000"/>
                </a:solidFill>
                <a:ea typeface="+mj-ea"/>
              </a:rPr>
              <a:t> </a:t>
            </a:r>
            <a:r>
              <a:rPr lang="en-IN" sz="1400" dirty="0">
                <a:solidFill>
                  <a:srgbClr val="ED8B00"/>
                </a:solidFill>
                <a:ea typeface="+mj-ea"/>
              </a:rPr>
              <a:t>FORM</a:t>
            </a:r>
            <a:endParaRPr kumimoji="0" lang="en-IN" sz="1400" b="0" i="0" u="none" strike="noStrike" cap="none" normalizeH="0" baseline="0" dirty="0">
              <a:ln>
                <a:noFill/>
              </a:ln>
              <a:solidFill>
                <a:srgbClr val="ED8B00"/>
              </a:solidFill>
              <a:effectLst/>
              <a:ea typeface="+mj-ea"/>
            </a:endParaRPr>
          </a:p>
        </p:txBody>
      </p:sp>
      <p:cxnSp>
        <p:nvCxnSpPr>
          <p:cNvPr id="43" name="Straight Arrow Connector 42">
            <a:extLst>
              <a:ext uri="{FF2B5EF4-FFF2-40B4-BE49-F238E27FC236}">
                <a16:creationId xmlns:a16="http://schemas.microsoft.com/office/drawing/2014/main" id="{7397DF19-D027-4DC8-A6B3-27B29E19123B}"/>
              </a:ext>
            </a:extLst>
          </p:cNvPr>
          <p:cNvCxnSpPr>
            <a:cxnSpLocks/>
            <a:stCxn id="7" idx="2"/>
            <a:endCxn id="41" idx="0"/>
          </p:cNvCxnSpPr>
          <p:nvPr/>
        </p:nvCxnSpPr>
        <p:spPr bwMode="auto">
          <a:xfrm>
            <a:off x="7432158" y="1722475"/>
            <a:ext cx="661437" cy="174799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603E2564-7058-4EC5-A579-FFFF81CC87B1}"/>
              </a:ext>
            </a:extLst>
          </p:cNvPr>
          <p:cNvCxnSpPr>
            <a:cxnSpLocks/>
            <a:stCxn id="9" idx="2"/>
            <a:endCxn id="11" idx="0"/>
          </p:cNvCxnSpPr>
          <p:nvPr/>
        </p:nvCxnSpPr>
        <p:spPr bwMode="auto">
          <a:xfrm flipH="1">
            <a:off x="3200400" y="2282743"/>
            <a:ext cx="786810" cy="196111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053CF01D-06C3-4491-BF23-EAE0B70ECDE7}"/>
              </a:ext>
            </a:extLst>
          </p:cNvPr>
          <p:cNvCxnSpPr>
            <a:stCxn id="8" idx="2"/>
            <a:endCxn id="11" idx="0"/>
          </p:cNvCxnSpPr>
          <p:nvPr/>
        </p:nvCxnSpPr>
        <p:spPr bwMode="auto">
          <a:xfrm>
            <a:off x="1961707" y="2290605"/>
            <a:ext cx="1238693" cy="1953248"/>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60">
            <a:extLst>
              <a:ext uri="{FF2B5EF4-FFF2-40B4-BE49-F238E27FC236}">
                <a16:creationId xmlns:a16="http://schemas.microsoft.com/office/drawing/2014/main" id="{841DC8C7-7040-4329-8384-0F5B5517CFBF}"/>
              </a:ext>
            </a:extLst>
          </p:cNvPr>
          <p:cNvSpPr/>
          <p:nvPr/>
        </p:nvSpPr>
        <p:spPr bwMode="auto">
          <a:xfrm>
            <a:off x="4880346" y="3110511"/>
            <a:ext cx="967997" cy="285281"/>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err="1">
                <a:ln>
                  <a:noFill/>
                </a:ln>
                <a:solidFill>
                  <a:srgbClr val="ED8B00"/>
                </a:solidFill>
                <a:effectLst/>
                <a:latin typeface="Arial" pitchFamily="34" charset="0"/>
                <a:ea typeface="+mj-ea"/>
              </a:rPr>
              <a:t>ListView</a:t>
            </a:r>
            <a:endParaRPr kumimoji="0" lang="en-IN" sz="1400" b="0" i="0" u="none" strike="noStrike" cap="none" normalizeH="0" baseline="0" dirty="0">
              <a:ln>
                <a:noFill/>
              </a:ln>
              <a:solidFill>
                <a:srgbClr val="ED8B00"/>
              </a:solidFill>
              <a:effectLst/>
              <a:latin typeface="Arial" pitchFamily="34" charset="0"/>
              <a:ea typeface="+mj-ea"/>
            </a:endParaRPr>
          </a:p>
        </p:txBody>
      </p:sp>
      <p:sp>
        <p:nvSpPr>
          <p:cNvPr id="62" name="Rectangle 61">
            <a:extLst>
              <a:ext uri="{FF2B5EF4-FFF2-40B4-BE49-F238E27FC236}">
                <a16:creationId xmlns:a16="http://schemas.microsoft.com/office/drawing/2014/main" id="{4225D988-478D-4976-A274-CE620B1B7D99}"/>
              </a:ext>
            </a:extLst>
          </p:cNvPr>
          <p:cNvSpPr/>
          <p:nvPr/>
        </p:nvSpPr>
        <p:spPr bwMode="auto">
          <a:xfrm>
            <a:off x="6108509" y="3092392"/>
            <a:ext cx="887609" cy="303400"/>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err="1">
                <a:ln>
                  <a:noFill/>
                </a:ln>
                <a:solidFill>
                  <a:srgbClr val="ED8B00"/>
                </a:solidFill>
                <a:effectLst/>
                <a:latin typeface="Arial" pitchFamily="34" charset="0"/>
                <a:ea typeface="+mj-ea"/>
              </a:rPr>
              <a:t>GridView</a:t>
            </a:r>
            <a:endParaRPr kumimoji="0" lang="en-IN" sz="1400" b="0" i="0" u="none" strike="noStrike" cap="none" normalizeH="0" baseline="0" dirty="0">
              <a:ln>
                <a:noFill/>
              </a:ln>
              <a:solidFill>
                <a:srgbClr val="ED8B00"/>
              </a:solidFill>
              <a:effectLst/>
              <a:latin typeface="Arial" pitchFamily="34" charset="0"/>
              <a:ea typeface="+mj-ea"/>
            </a:endParaRPr>
          </a:p>
        </p:txBody>
      </p:sp>
      <p:cxnSp>
        <p:nvCxnSpPr>
          <p:cNvPr id="69" name="Straight Arrow Connector 68">
            <a:extLst>
              <a:ext uri="{FF2B5EF4-FFF2-40B4-BE49-F238E27FC236}">
                <a16:creationId xmlns:a16="http://schemas.microsoft.com/office/drawing/2014/main" id="{B3322D2E-CCD5-461F-8175-FEB940EA6405}"/>
              </a:ext>
            </a:extLst>
          </p:cNvPr>
          <p:cNvCxnSpPr>
            <a:cxnSpLocks/>
            <a:stCxn id="62" idx="2"/>
          </p:cNvCxnSpPr>
          <p:nvPr/>
        </p:nvCxnSpPr>
        <p:spPr bwMode="auto">
          <a:xfrm flipH="1">
            <a:off x="3327990" y="3395792"/>
            <a:ext cx="3224324" cy="82994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a:extLst>
              <a:ext uri="{FF2B5EF4-FFF2-40B4-BE49-F238E27FC236}">
                <a16:creationId xmlns:a16="http://schemas.microsoft.com/office/drawing/2014/main" id="{52EB6400-B2C3-4B0E-A65C-2E89240BE299}"/>
              </a:ext>
            </a:extLst>
          </p:cNvPr>
          <p:cNvCxnSpPr>
            <a:stCxn id="8" idx="2"/>
            <a:endCxn id="12" idx="0"/>
          </p:cNvCxnSpPr>
          <p:nvPr/>
        </p:nvCxnSpPr>
        <p:spPr bwMode="auto">
          <a:xfrm>
            <a:off x="1961707" y="2290605"/>
            <a:ext cx="3545958" cy="1953247"/>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a:extLst>
              <a:ext uri="{FF2B5EF4-FFF2-40B4-BE49-F238E27FC236}">
                <a16:creationId xmlns:a16="http://schemas.microsoft.com/office/drawing/2014/main" id="{4D110409-3F0C-4999-BEA1-166EC72E67D2}"/>
              </a:ext>
            </a:extLst>
          </p:cNvPr>
          <p:cNvCxnSpPr>
            <a:stCxn id="62" idx="2"/>
          </p:cNvCxnSpPr>
          <p:nvPr/>
        </p:nvCxnSpPr>
        <p:spPr bwMode="auto">
          <a:xfrm flipH="1">
            <a:off x="5550196" y="3395792"/>
            <a:ext cx="1002118" cy="81990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F9E573F5-E02A-4A34-A0DD-AA37D4A65D9A}"/>
              </a:ext>
            </a:extLst>
          </p:cNvPr>
          <p:cNvCxnSpPr>
            <a:stCxn id="10" idx="2"/>
            <a:endCxn id="61" idx="0"/>
          </p:cNvCxnSpPr>
          <p:nvPr/>
        </p:nvCxnSpPr>
        <p:spPr bwMode="auto">
          <a:xfrm flipH="1">
            <a:off x="5364345" y="2262451"/>
            <a:ext cx="632420" cy="84806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BF080104-2FA0-406C-B326-8A94CDF7194C}"/>
              </a:ext>
            </a:extLst>
          </p:cNvPr>
          <p:cNvCxnSpPr>
            <a:stCxn id="10" idx="2"/>
            <a:endCxn id="62" idx="0"/>
          </p:cNvCxnSpPr>
          <p:nvPr/>
        </p:nvCxnSpPr>
        <p:spPr bwMode="auto">
          <a:xfrm>
            <a:off x="5996765" y="2262451"/>
            <a:ext cx="555549" cy="82994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a:extLst>
              <a:ext uri="{FF2B5EF4-FFF2-40B4-BE49-F238E27FC236}">
                <a16:creationId xmlns:a16="http://schemas.microsoft.com/office/drawing/2014/main" id="{B521E0D2-16AC-4C1E-BCF0-C2DAFDEDDA04}"/>
              </a:ext>
            </a:extLst>
          </p:cNvPr>
          <p:cNvCxnSpPr>
            <a:stCxn id="9" idx="2"/>
          </p:cNvCxnSpPr>
          <p:nvPr/>
        </p:nvCxnSpPr>
        <p:spPr bwMode="auto">
          <a:xfrm>
            <a:off x="3987210" y="2282743"/>
            <a:ext cx="1467293" cy="193295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779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69878" y="1485900"/>
            <a:ext cx="7798357" cy="3657600"/>
          </a:xfrm>
        </p:spPr>
        <p:txBody>
          <a:bodyPr/>
          <a:lstStyle/>
          <a:p>
            <a:pPr marL="0" indent="0">
              <a:buNone/>
            </a:pPr>
            <a:r>
              <a:rPr lang="en-IN" dirty="0"/>
              <a:t> </a:t>
            </a:r>
            <a:r>
              <a:rPr lang="en-IN" b="1" dirty="0"/>
              <a:t>For Development</a:t>
            </a:r>
          </a:p>
          <a:p>
            <a:pPr>
              <a:buFont typeface="Wingdings" panose="05000000000000000000" pitchFamily="2" charset="2"/>
              <a:buChar char="§"/>
            </a:pPr>
            <a:r>
              <a:rPr lang="en-IN" dirty="0"/>
              <a:t>MongoDB</a:t>
            </a:r>
          </a:p>
          <a:p>
            <a:r>
              <a:rPr lang="en-IN" dirty="0" err="1"/>
              <a:t>NodeJs</a:t>
            </a:r>
            <a:endParaRPr lang="en-IN" dirty="0"/>
          </a:p>
          <a:p>
            <a:r>
              <a:rPr lang="en-IN" dirty="0" err="1"/>
              <a:t>ExpressJS</a:t>
            </a:r>
            <a:endParaRPr lang="en-IN" dirty="0"/>
          </a:p>
          <a:p>
            <a:r>
              <a:rPr lang="en-IN" dirty="0"/>
              <a:t>AngularJS</a:t>
            </a:r>
          </a:p>
          <a:p>
            <a:pPr marL="0" indent="0">
              <a:buNone/>
            </a:pPr>
            <a:r>
              <a:rPr lang="en-IN" dirty="0"/>
              <a:t> </a:t>
            </a:r>
            <a:r>
              <a:rPr lang="en-IN" b="1" dirty="0"/>
              <a:t>For Testing</a:t>
            </a:r>
          </a:p>
          <a:p>
            <a:r>
              <a:rPr lang="en-IN" dirty="0"/>
              <a:t>Mocha/Chai</a:t>
            </a:r>
          </a:p>
          <a:p>
            <a:r>
              <a:rPr lang="en-IN" dirty="0"/>
              <a:t>Jasmine/karma</a:t>
            </a:r>
          </a:p>
          <a:p>
            <a:endParaRPr lang="en-IN" dirty="0"/>
          </a:p>
        </p:txBody>
      </p:sp>
      <p:sp>
        <p:nvSpPr>
          <p:cNvPr id="8" name="Title 7"/>
          <p:cNvSpPr>
            <a:spLocks noGrp="1"/>
          </p:cNvSpPr>
          <p:nvPr>
            <p:ph type="title"/>
          </p:nvPr>
        </p:nvSpPr>
        <p:spPr>
          <a:xfrm>
            <a:off x="762000" y="240427"/>
            <a:ext cx="6076950" cy="384721"/>
          </a:xfrm>
        </p:spPr>
        <p:txBody>
          <a:bodyPr/>
          <a:lstStyle/>
          <a:p>
            <a:pPr algn="ctr"/>
            <a:r>
              <a:rPr lang="en-US" dirty="0"/>
              <a:t>   Technologies Used</a:t>
            </a:r>
          </a:p>
        </p:txBody>
      </p:sp>
    </p:spTree>
    <p:extLst>
      <p:ext uri="{BB962C8B-B14F-4D97-AF65-F5344CB8AC3E}">
        <p14:creationId xmlns:p14="http://schemas.microsoft.com/office/powerpoint/2010/main" val="48150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67A0-FB39-4490-93AE-9B22AC167D17}"/>
              </a:ext>
            </a:extLst>
          </p:cNvPr>
          <p:cNvSpPr>
            <a:spLocks noGrp="1"/>
          </p:cNvSpPr>
          <p:nvPr>
            <p:ph type="title"/>
          </p:nvPr>
        </p:nvSpPr>
        <p:spPr/>
        <p:txBody>
          <a:bodyPr/>
          <a:lstStyle/>
          <a:p>
            <a:r>
              <a:rPr lang="en-IN" dirty="0">
                <a:solidFill>
                  <a:srgbClr val="C00000"/>
                </a:solidFill>
              </a:rPr>
              <a:t>Utilization Report (26 days) and per day</a:t>
            </a:r>
            <a:endParaRPr lang="en-IN" dirty="0"/>
          </a:p>
        </p:txBody>
      </p:sp>
      <p:sp>
        <p:nvSpPr>
          <p:cNvPr id="7" name="Rectangle 6">
            <a:extLst>
              <a:ext uri="{FF2B5EF4-FFF2-40B4-BE49-F238E27FC236}">
                <a16:creationId xmlns:a16="http://schemas.microsoft.com/office/drawing/2014/main" id="{9DF097D0-4233-4626-B58F-F348066DDD0D}"/>
              </a:ext>
            </a:extLst>
          </p:cNvPr>
          <p:cNvSpPr/>
          <p:nvPr/>
        </p:nvSpPr>
        <p:spPr bwMode="auto">
          <a:xfrm>
            <a:off x="3914775" y="1757761"/>
            <a:ext cx="447675" cy="384721"/>
          </a:xfrm>
          <a:prstGeom prst="rect">
            <a:avLst/>
          </a:prstGeom>
          <a:solidFill>
            <a:schemeClr val="bg1"/>
          </a:solidFill>
          <a:ln w="635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900" b="0" i="0" u="none" strike="noStrike" cap="none" normalizeH="0" baseline="0" dirty="0">
              <a:ln>
                <a:noFill/>
              </a:ln>
              <a:solidFill>
                <a:srgbClr val="000000"/>
              </a:solidFill>
              <a:effectLst/>
              <a:latin typeface="Arial" pitchFamily="34" charset="0"/>
              <a:ea typeface="+mj-ea"/>
            </a:endParaRPr>
          </a:p>
        </p:txBody>
      </p:sp>
      <p:sp>
        <p:nvSpPr>
          <p:cNvPr id="8" name="Rectangle 7">
            <a:extLst>
              <a:ext uri="{FF2B5EF4-FFF2-40B4-BE49-F238E27FC236}">
                <a16:creationId xmlns:a16="http://schemas.microsoft.com/office/drawing/2014/main" id="{0E5452D3-4390-4C25-9ECB-C64E06B08BDA}"/>
              </a:ext>
            </a:extLst>
          </p:cNvPr>
          <p:cNvSpPr/>
          <p:nvPr/>
        </p:nvSpPr>
        <p:spPr bwMode="auto">
          <a:xfrm>
            <a:off x="4883150" y="2173995"/>
            <a:ext cx="1504950" cy="616945"/>
          </a:xfrm>
          <a:prstGeom prst="rect">
            <a:avLst/>
          </a:prstGeom>
          <a:solidFill>
            <a:schemeClr val="bg1"/>
          </a:solidFill>
          <a:ln w="635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solidFill>
                  <a:schemeClr val="bg1"/>
                </a:solidFill>
              </a:ln>
              <a:solidFill>
                <a:schemeClr val="bg1"/>
              </a:solidFill>
              <a:effectLst/>
              <a:latin typeface="Arial" pitchFamily="34" charset="0"/>
              <a:ea typeface="+mj-ea"/>
            </a:endParaRPr>
          </a:p>
        </p:txBody>
      </p:sp>
      <p:graphicFrame>
        <p:nvGraphicFramePr>
          <p:cNvPr id="10" name="Chart 9"/>
          <p:cNvGraphicFramePr>
            <a:graphicFrameLocks/>
          </p:cNvGraphicFramePr>
          <p:nvPr/>
        </p:nvGraphicFramePr>
        <p:xfrm>
          <a:off x="224118" y="1371600"/>
          <a:ext cx="47244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title="Day wise utilisation"/>
          <p:cNvGraphicFramePr>
            <a:graphicFrameLocks/>
          </p:cNvGraphicFramePr>
          <p:nvPr/>
        </p:nvGraphicFramePr>
        <p:xfrm>
          <a:off x="4724400" y="2209800"/>
          <a:ext cx="44196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709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898609926"/>
              </p:ext>
            </p:extLst>
          </p:nvPr>
        </p:nvGraphicFramePr>
        <p:xfrm>
          <a:off x="304800" y="265272"/>
          <a:ext cx="8647111" cy="4840234"/>
        </p:xfrm>
        <a:graphic>
          <a:graphicData uri="http://schemas.openxmlformats.org/drawingml/2006/table">
            <a:tbl>
              <a:tblPr>
                <a:tableStyleId>{616DA210-FB5B-4158-B5E0-FEB733F419BA}</a:tableStyleId>
              </a:tblPr>
              <a:tblGrid>
                <a:gridCol w="1644074">
                  <a:extLst>
                    <a:ext uri="{9D8B030D-6E8A-4147-A177-3AD203B41FA5}">
                      <a16:colId xmlns:a16="http://schemas.microsoft.com/office/drawing/2014/main" val="20000"/>
                    </a:ext>
                  </a:extLst>
                </a:gridCol>
                <a:gridCol w="1681006">
                  <a:extLst>
                    <a:ext uri="{9D8B030D-6E8A-4147-A177-3AD203B41FA5}">
                      <a16:colId xmlns:a16="http://schemas.microsoft.com/office/drawing/2014/main" val="20001"/>
                    </a:ext>
                  </a:extLst>
                </a:gridCol>
                <a:gridCol w="974806">
                  <a:extLst>
                    <a:ext uri="{9D8B030D-6E8A-4147-A177-3AD203B41FA5}">
                      <a16:colId xmlns:a16="http://schemas.microsoft.com/office/drawing/2014/main" val="20002"/>
                    </a:ext>
                  </a:extLst>
                </a:gridCol>
                <a:gridCol w="845386">
                  <a:extLst>
                    <a:ext uri="{9D8B030D-6E8A-4147-A177-3AD203B41FA5}">
                      <a16:colId xmlns:a16="http://schemas.microsoft.com/office/drawing/2014/main" val="20003"/>
                    </a:ext>
                  </a:extLst>
                </a:gridCol>
                <a:gridCol w="1564063">
                  <a:extLst>
                    <a:ext uri="{9D8B030D-6E8A-4147-A177-3AD203B41FA5}">
                      <a16:colId xmlns:a16="http://schemas.microsoft.com/office/drawing/2014/main" val="20004"/>
                    </a:ext>
                  </a:extLst>
                </a:gridCol>
                <a:gridCol w="1937776">
                  <a:extLst>
                    <a:ext uri="{9D8B030D-6E8A-4147-A177-3AD203B41FA5}">
                      <a16:colId xmlns:a16="http://schemas.microsoft.com/office/drawing/2014/main" val="20005"/>
                    </a:ext>
                  </a:extLst>
                </a:gridCol>
              </a:tblGrid>
              <a:tr h="1091098">
                <a:tc rowSpan="3">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a:t>
                      </a:r>
                      <a:r>
                        <a:rPr lang="en-US" sz="800" b="1" kern="1200" baseline="0" dirty="0">
                          <a:solidFill>
                            <a:srgbClr val="0070C0"/>
                          </a:solidFill>
                          <a:latin typeface="+mn-lt"/>
                          <a:ea typeface="+mn-ea"/>
                          <a:cs typeface="+mn-cs"/>
                        </a:rPr>
                        <a:t>Key Responsibility Area</a:t>
                      </a:r>
                      <a:endParaRPr lang="en-AU" sz="800" b="1" kern="1200" baseline="0" dirty="0">
                        <a:solidFill>
                          <a:srgbClr val="0070C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Data set finalization</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Created Database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server side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Middleware</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frontend</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Unit Testing</a:t>
                      </a: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algn="just" defTabSz="914400" rtl="0" eaLnBrk="1" latinLnBrk="0" hangingPunct="1"/>
                      <a:endParaRPr lang="en-AU" sz="800" b="1" kern="1200" baseline="0" dirty="0">
                        <a:solidFill>
                          <a:schemeClr val="tx1"/>
                        </a:solidFill>
                        <a:latin typeface="+mn-lt"/>
                        <a:ea typeface="+mn-ea"/>
                        <a:cs typeface="+mn-cs"/>
                      </a:endParaRPr>
                    </a:p>
                    <a:p>
                      <a:pPr marL="0" algn="just" defTabSz="914400" rtl="0" eaLnBrk="1" latinLnBrk="0" hangingPunct="1"/>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a:t>
                      </a:r>
                    </a:p>
                    <a:p>
                      <a:pPr marL="0" algn="just" defTabSz="914400" rtl="0" eaLnBrk="1" latinLnBrk="0" hangingPunct="1"/>
                      <a:r>
                        <a:rPr lang="en-AU" sz="800" b="1" kern="1200" baseline="0" dirty="0">
                          <a:solidFill>
                            <a:srgbClr val="0070C0"/>
                          </a:solidFill>
                          <a:latin typeface="+mn-lt"/>
                          <a:ea typeface="+mn-ea"/>
                          <a:cs typeface="+mn-cs"/>
                        </a:rPr>
                        <a:t>              Challenges</a:t>
                      </a:r>
                    </a:p>
                    <a:p>
                      <a:pPr marL="0" algn="l" defTabSz="914400" rtl="0" eaLnBrk="1" latinLnBrk="0" hangingPunct="1">
                        <a:lnSpc>
                          <a:spcPct val="150000"/>
                        </a:lnSpc>
                      </a:pPr>
                      <a:r>
                        <a:rPr lang="en-AU" sz="800" b="1" kern="1200" baseline="0" dirty="0">
                          <a:solidFill>
                            <a:srgbClr val="0070C0"/>
                          </a:solidFill>
                          <a:latin typeface="+mn-lt"/>
                          <a:ea typeface="+mn-ea"/>
                          <a:cs typeface="+mn-cs"/>
                        </a:rPr>
                        <a:t>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Interpretation of requirement</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Lack of Technology Docs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Implementation of concepts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Debugging &amp; refactoring code</a:t>
                      </a: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  Value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Propositions</a:t>
                      </a:r>
                      <a:endParaRPr lang="en-AU" sz="800" b="1" kern="1200" baseline="0" noProof="0" dirty="0">
                        <a:solidFill>
                          <a:srgbClr val="0070C0"/>
                        </a:solidFill>
                        <a:latin typeface="+mn-lt"/>
                        <a:ea typeface="+mn-ea"/>
                        <a:cs typeface="+mn-cs"/>
                      </a:endParaRPr>
                    </a:p>
                    <a:p>
                      <a:pPr marL="0" algn="l" defTabSz="914400" rtl="0" eaLnBrk="1" latinLnBrk="0" hangingPunct="1"/>
                      <a:endParaRPr lang="en-AU" sz="800" b="1" kern="1200" baseline="0" dirty="0">
                        <a:solidFill>
                          <a:schemeClr val="accent5">
                            <a:lumMod val="75000"/>
                          </a:schemeClr>
                        </a:solidFill>
                        <a:latin typeface="+mn-lt"/>
                        <a:ea typeface="+mn-ea"/>
                        <a:cs typeface="+mn-cs"/>
                      </a:endParaRP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User friendly UI</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Dedicated to USA country</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Developed using Agile Methodology</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Unit testing using Mocha, Chai and Jasmine, Karma</a:t>
                      </a: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hMerge="1">
                  <a:txBody>
                    <a:bodyPr/>
                    <a:lstStyle/>
                    <a:p>
                      <a:endParaRPr lang="en-AU" dirty="0"/>
                    </a:p>
                  </a:txBody>
                  <a:tcPr/>
                </a:tc>
                <a:tc>
                  <a:txBody>
                    <a:bodyPr/>
                    <a:lstStyle/>
                    <a:p>
                      <a:pPr marL="0" algn="l" defTabSz="914400" rtl="0" eaLnBrk="1" latinLnBrk="0" hangingPunct="1"/>
                      <a:r>
                        <a:rPr lang="en-AU" sz="800" b="1" kern="1200" baseline="0" dirty="0">
                          <a:solidFill>
                            <a:schemeClr val="tx1"/>
                          </a:solidFill>
                          <a:latin typeface="+mn-lt"/>
                          <a:ea typeface="+mn-ea"/>
                          <a:cs typeface="+mn-cs"/>
                        </a:rPr>
                        <a:t>          </a:t>
                      </a:r>
                    </a:p>
                    <a:p>
                      <a:pPr marL="0" algn="ctr" defTabSz="914400" rtl="0" eaLnBrk="1" latinLnBrk="0" hangingPunct="1"/>
                      <a:r>
                        <a:rPr lang="en-AU" sz="800" b="1" kern="1200" baseline="0" dirty="0">
                          <a:solidFill>
                            <a:srgbClr val="0070C0"/>
                          </a:solidFill>
                          <a:latin typeface="+mn-lt"/>
                          <a:ea typeface="+mn-ea"/>
                          <a:cs typeface="+mn-cs"/>
                        </a:rPr>
                        <a:t>Pages Included</a:t>
                      </a:r>
                    </a:p>
                    <a:p>
                      <a:pPr marL="0" algn="l" defTabSz="914400" rtl="0" eaLnBrk="1" latinLnBrk="0" hangingPunct="1"/>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Home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Search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About Us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Contact</a:t>
                      </a:r>
                    </a:p>
                    <a:p>
                      <a:pPr marL="171450" indent="-171450" algn="l" defTabSz="914400" rtl="0" eaLnBrk="1" latinLnBrk="0" hangingPunct="1">
                        <a:buFont typeface="Wingdings" panose="05000000000000000000" pitchFamily="2" charset="2"/>
                        <a:buChar char="q"/>
                      </a:pPr>
                      <a:endParaRPr lang="en-AU" sz="800" b="1" kern="1200" baseline="0" dirty="0">
                        <a:solidFill>
                          <a:srgbClr val="0070C0"/>
                        </a:solidFill>
                        <a:latin typeface="+mn-lt"/>
                        <a:ea typeface="+mn-ea"/>
                        <a:cs typeface="+mn-cs"/>
                      </a:endParaRPr>
                    </a:p>
                    <a:p>
                      <a:pPr marL="171450" indent="-171450" algn="l" defTabSz="914400" rtl="0" eaLnBrk="1" latinLnBrk="0" hangingPunct="1">
                        <a:buFont typeface="Wingdings" panose="05000000000000000000" pitchFamily="2" charset="2"/>
                        <a:buChar char="q"/>
                      </a:pPr>
                      <a:endParaRPr lang="en-AU" sz="800" b="1" kern="1200" baseline="0" dirty="0">
                        <a:solidFill>
                          <a:srgbClr val="C000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marL="0" algn="l" defTabSz="914400" rtl="0" eaLnBrk="1" latinLnBrk="0" hangingPunct="1"/>
                      <a:r>
                        <a:rPr lang="en-AU" sz="800" b="1" kern="1200" baseline="0" dirty="0">
                          <a:solidFill>
                            <a:schemeClr val="tx1"/>
                          </a:solidFill>
                          <a:latin typeface="+mn-lt"/>
                          <a:ea typeface="+mn-ea"/>
                          <a:cs typeface="+mn-cs"/>
                        </a:rPr>
                        <a:t>      </a:t>
                      </a:r>
                    </a:p>
                    <a:p>
                      <a:pPr marL="0" algn="l" defTabSz="914400" rtl="0" eaLnBrk="1" latinLnBrk="0" hangingPunct="1"/>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Features</a:t>
                      </a:r>
                    </a:p>
                    <a:p>
                      <a:pPr marL="0" algn="l" defTabSz="914400" rtl="0" eaLnBrk="1" latinLnBrk="0" hangingPunct="1"/>
                      <a:endParaRPr lang="en-AU" sz="800" b="1" kern="1200" baseline="0" dirty="0">
                        <a:solidFill>
                          <a:schemeClr val="tx1"/>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Simple Configuration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Routing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Nesting Components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Services in </a:t>
                      </a:r>
                      <a:r>
                        <a:rPr lang="en-AU" sz="800" b="1" kern="1200" baseline="0" dirty="0" err="1">
                          <a:solidFill>
                            <a:srgbClr val="ED8B00"/>
                          </a:solidFill>
                          <a:latin typeface="+mn-lt"/>
                          <a:ea typeface="+mn-ea"/>
                          <a:cs typeface="+mn-cs"/>
                        </a:rPr>
                        <a:t>AngularJS</a:t>
                      </a:r>
                      <a:endParaRPr lang="en-AU" sz="800" b="1" kern="1200" baseline="0" dirty="0">
                        <a:solidFill>
                          <a:srgbClr val="ED8B00"/>
                        </a:solidFill>
                        <a:latin typeface="+mn-lt"/>
                        <a:ea typeface="+mn-ea"/>
                        <a:cs typeface="+mn-cs"/>
                      </a:endParaRPr>
                    </a:p>
                    <a:p>
                      <a:pPr marL="171450" marR="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AU" sz="800" b="1" kern="1200" baseline="0" dirty="0">
                          <a:solidFill>
                            <a:srgbClr val="ED8B00"/>
                          </a:solidFill>
                          <a:latin typeface="+mn-lt"/>
                          <a:ea typeface="+mn-ea"/>
                          <a:cs typeface="+mn-cs"/>
                        </a:rPr>
                        <a:t>Form Handling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List</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Search</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Sort</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Pagination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Google Map</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Validation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Logger</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Error Handling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Animation</a:t>
                      </a:r>
                    </a:p>
                    <a:p>
                      <a:pPr marL="171450" indent="-171450" algn="l" defTabSz="914400" rtl="0" eaLnBrk="1" latinLnBrk="0" hangingPunct="1">
                        <a:buFont typeface="Wingdings" panose="05000000000000000000" pitchFamily="2" charset="2"/>
                        <a:buChar char="q"/>
                      </a:pPr>
                      <a:endParaRPr lang="en-AU" sz="800" b="1" kern="1200" baseline="0" dirty="0">
                        <a:solidFill>
                          <a:srgbClr val="C0000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4372">
                <a:tc vMerge="1">
                  <a:txBody>
                    <a:bodyPr/>
                    <a:lstStyle/>
                    <a:p>
                      <a:endParaRPr lang="en-US"/>
                    </a:p>
                  </a:txBody>
                  <a:tcPr/>
                </a:tc>
                <a:tc vMerge="1">
                  <a:txBody>
                    <a:bodyPr/>
                    <a:lstStyle/>
                    <a:p>
                      <a:pPr marL="0" algn="l" defTabSz="914400" rtl="0" eaLnBrk="1" latinLnBrk="0" hangingPunct="1"/>
                      <a:endParaRPr lang="en-AU" sz="1400" b="1" kern="1200" baseline="0" dirty="0">
                        <a:solidFill>
                          <a:schemeClr val="tx1"/>
                        </a:solidFill>
                        <a:latin typeface="+mn-lt"/>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rowSpan="2">
                  <a:txBody>
                    <a:bodyPr/>
                    <a:lstStyle/>
                    <a:p>
                      <a:pPr marL="0" algn="l" defTabSz="914400" rtl="0" eaLnBrk="1" latinLnBrk="0" hangingPunct="1"/>
                      <a:r>
                        <a:rPr lang="en-AU" sz="800" b="1"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Channels</a:t>
                      </a:r>
                      <a:endParaRPr lang="en-AU" sz="800" b="1" kern="1200" baseline="0" dirty="0">
                        <a:solidFill>
                          <a:srgbClr val="C00000"/>
                        </a:solidFill>
                        <a:latin typeface="+mn-lt"/>
                        <a:ea typeface="+mn-ea"/>
                        <a:cs typeface="+mn-cs"/>
                      </a:endParaRPr>
                    </a:p>
                    <a:p>
                      <a:pPr marL="0" algn="l" defTabSz="914400" rtl="0" eaLnBrk="1" latinLnBrk="0" hangingPunct="1">
                        <a:lnSpc>
                          <a:spcPct val="150000"/>
                        </a:lnSpc>
                      </a:pPr>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MongoDB</a:t>
                      </a:r>
                      <a:r>
                        <a:rPr lang="en-AU" sz="800" b="1" kern="1200" baseline="0" dirty="0">
                          <a:solidFill>
                            <a:srgbClr val="ED8B00"/>
                          </a:solidFill>
                          <a:latin typeface="+mn-lt"/>
                          <a:ea typeface="+mn-ea"/>
                          <a:cs typeface="+mn-cs"/>
                        </a:rPr>
                        <a:t> Manual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NodeJS</a:t>
                      </a:r>
                      <a:r>
                        <a:rPr lang="en-AU" sz="800" b="1" kern="1200" baseline="0" dirty="0">
                          <a:solidFill>
                            <a:srgbClr val="ED8B00"/>
                          </a:solidFill>
                          <a:latin typeface="+mn-lt"/>
                          <a:ea typeface="+mn-ea"/>
                          <a:cs typeface="+mn-cs"/>
                        </a:rPr>
                        <a:t> documentation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Expressjs.com</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AngularJS</a:t>
                      </a:r>
                      <a:r>
                        <a:rPr lang="en-AU" sz="800" b="1" kern="1200" baseline="0" dirty="0">
                          <a:solidFill>
                            <a:srgbClr val="ED8B00"/>
                          </a:solidFill>
                          <a:latin typeface="+mn-lt"/>
                          <a:ea typeface="+mn-ea"/>
                          <a:cs typeface="+mn-cs"/>
                        </a:rPr>
                        <a:t> Docs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W3School for bootstrap and </a:t>
                      </a:r>
                      <a:r>
                        <a:rPr lang="en-AU" sz="800" b="1" kern="1200" baseline="0" dirty="0" err="1">
                          <a:solidFill>
                            <a:srgbClr val="ED8B00"/>
                          </a:solidFill>
                          <a:latin typeface="+mn-lt"/>
                          <a:ea typeface="+mn-ea"/>
                          <a:cs typeface="+mn-cs"/>
                        </a:rPr>
                        <a:t>css</a:t>
                      </a:r>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Animation.css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Stackoverflow</a:t>
                      </a:r>
                      <a:endParaRPr lang="en-AU" sz="800" b="1" kern="1200" baseline="0" dirty="0">
                        <a:solidFill>
                          <a:srgbClr val="ED8B00"/>
                        </a:solidFill>
                        <a:latin typeface="+mn-lt"/>
                        <a:ea typeface="+mn-ea"/>
                        <a:cs typeface="+mn-cs"/>
                      </a:endParaRPr>
                    </a:p>
                    <a:p>
                      <a:pPr marL="171450" indent="-171450" algn="l" defTabSz="914400" rtl="0" eaLnBrk="1" latinLnBrk="0" hangingPunct="1">
                        <a:buFont typeface="Wingdings" panose="05000000000000000000" pitchFamily="2" charset="2"/>
                        <a:buChar char="q"/>
                      </a:pPr>
                      <a:endParaRPr lang="en-AU" sz="800" b="1" kern="1200" baseline="0" dirty="0">
                        <a:solidFill>
                          <a:srgbClr val="FF000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1"/>
                  </a:ext>
                </a:extLst>
              </a:tr>
              <a:tr h="1270056">
                <a:tc vMerge="1">
                  <a:txBody>
                    <a:bodyPr/>
                    <a:lstStyle/>
                    <a:p>
                      <a:endParaRPr lang="en-US"/>
                    </a:p>
                  </a:txBody>
                  <a:tcPr/>
                </a:tc>
                <a:tc>
                  <a:txBody>
                    <a:bodyPr/>
                    <a:lstStyle/>
                    <a:p>
                      <a:pPr marL="0" algn="l" defTabSz="914400" rtl="0" eaLnBrk="1" latinLnBrk="0" hangingPunct="1"/>
                      <a:r>
                        <a:rPr lang="en-AU" sz="800" b="1" kern="1200" baseline="0" dirty="0">
                          <a:solidFill>
                            <a:srgbClr val="FFC000"/>
                          </a:solidFill>
                          <a:latin typeface="+mn-lt"/>
                          <a:ea typeface="+mn-ea"/>
                          <a:cs typeface="+mn-cs"/>
                        </a:rPr>
                        <a:t>               </a:t>
                      </a:r>
                      <a:r>
                        <a:rPr lang="en-AU" sz="800" b="1" kern="1200" baseline="0" dirty="0">
                          <a:solidFill>
                            <a:srgbClr val="0070C0"/>
                          </a:solidFill>
                          <a:latin typeface="+mn-lt"/>
                          <a:ea typeface="+mn-ea"/>
                          <a:cs typeface="+mn-cs"/>
                        </a:rPr>
                        <a:t>Key</a:t>
                      </a:r>
                    </a:p>
                    <a:p>
                      <a:pPr marL="0" algn="l" defTabSz="914400" rtl="0" eaLnBrk="1" latinLnBrk="0" hangingPunct="1"/>
                      <a:r>
                        <a:rPr lang="en-AU" sz="800" b="1" kern="1200" baseline="0" dirty="0">
                          <a:solidFill>
                            <a:srgbClr val="0070C0"/>
                          </a:solidFill>
                          <a:latin typeface="+mn-lt"/>
                          <a:ea typeface="+mn-ea"/>
                          <a:cs typeface="+mn-cs"/>
                        </a:rPr>
                        <a:t>              Missed</a:t>
                      </a:r>
                    </a:p>
                    <a:p>
                      <a:pPr marL="0" algn="l" defTabSz="914400" rtl="0" eaLnBrk="1" latinLnBrk="0" hangingPunct="1"/>
                      <a:r>
                        <a:rPr lang="en-AU" sz="800" b="1" kern="1200" baseline="0" dirty="0">
                          <a:solidFill>
                            <a:srgbClr val="0070C0"/>
                          </a:solidFill>
                          <a:latin typeface="+mn-lt"/>
                          <a:ea typeface="+mn-ea"/>
                          <a:cs typeface="+mn-cs"/>
                        </a:rPr>
                        <a:t>             /Messed…..</a:t>
                      </a:r>
                    </a:p>
                    <a:p>
                      <a:pPr marL="0" algn="l" defTabSz="914400" rtl="0" eaLnBrk="1" latinLnBrk="0" hangingPunct="1"/>
                      <a:endParaRPr lang="en-AU" sz="800" b="1" kern="1200" baseline="0" dirty="0">
                        <a:solidFill>
                          <a:schemeClr val="tx1"/>
                        </a:solidFill>
                        <a:latin typeface="+mn-lt"/>
                        <a:ea typeface="+mn-ea"/>
                        <a:cs typeface="+mn-cs"/>
                      </a:endParaRP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 Difficult to figure out </a:t>
                      </a:r>
                      <a:r>
                        <a:rPr lang="en-AU" sz="800" b="1" kern="1200" baseline="0" dirty="0" err="1">
                          <a:solidFill>
                            <a:srgbClr val="ED8B00"/>
                          </a:solidFill>
                          <a:latin typeface="+mn-lt"/>
                          <a:ea typeface="+mn-ea"/>
                          <a:cs typeface="+mn-cs"/>
                        </a:rPr>
                        <a:t>jquery</a:t>
                      </a:r>
                      <a:r>
                        <a:rPr lang="en-AU" sz="800" b="1" kern="1200" baseline="0" dirty="0">
                          <a:solidFill>
                            <a:srgbClr val="ED8B00"/>
                          </a:solidFill>
                          <a:latin typeface="+mn-lt"/>
                          <a:ea typeface="+mn-ea"/>
                          <a:cs typeface="+mn-cs"/>
                        </a:rPr>
                        <a:t> issues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Enable to focus all concepts implementation</a:t>
                      </a:r>
                    </a:p>
                    <a:p>
                      <a:pPr marL="285750" indent="-285750" algn="l" defTabSz="914400" rtl="0" eaLnBrk="1" latinLnBrk="0" hangingPunct="1">
                        <a:buFont typeface="Wingdings" pitchFamily="2" charset="2"/>
                        <a:buChar char="q"/>
                      </a:pPr>
                      <a:endParaRPr lang="en-AU" sz="800" b="1" kern="1200" baseline="0" dirty="0">
                        <a:solidFill>
                          <a:srgbClr val="C000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631526">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 Success Factor </a:t>
                      </a:r>
                      <a:r>
                        <a:rPr lang="en-AU" sz="800" b="1" kern="1200" baseline="0" noProof="0" dirty="0">
                          <a:solidFill>
                            <a:srgbClr val="0070C0"/>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b="1" kern="1200" baseline="0" noProof="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noProof="0" dirty="0">
                          <a:solidFill>
                            <a:srgbClr val="ED8B00"/>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noProof="0" dirty="0">
                          <a:solidFill>
                            <a:srgbClr val="ED8B00"/>
                          </a:solidFill>
                          <a:latin typeface="+mn-lt"/>
                          <a:ea typeface="+mn-ea"/>
                          <a:cs typeface="+mn-cs"/>
                        </a:rPr>
                        <a:t>Able to implement maximum terms in product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noProof="0" dirty="0">
                          <a:solidFill>
                            <a:srgbClr val="ED8B00"/>
                          </a:solidFill>
                          <a:latin typeface="+mn-lt"/>
                          <a:ea typeface="+mn-ea"/>
                          <a:cs typeface="+mn-cs"/>
                        </a:rPr>
                        <a:t>Able to understand end to end live implementation with functionality and  technology</a:t>
                      </a:r>
                      <a:endParaRPr lang="en-AU" sz="800" b="1" kern="1200" baseline="0" dirty="0">
                        <a:solidFill>
                          <a:srgbClr val="ED8B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Learning :</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AU" sz="800" b="1" kern="1200" baseline="0" dirty="0">
                          <a:solidFill>
                            <a:schemeClr val="tx1"/>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Agile Methodology</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TDD and BDD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Testing </a:t>
                      </a: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3"/>
                  </a:ext>
                </a:extLst>
              </a:tr>
              <a:tr h="237766">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AU" sz="800" dirty="0"/>
                    </a:p>
                  </a:txBody>
                  <a:tcPr marL="82291" marR="82291" marT="45718" marB="45718">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4"/>
                  </a:ext>
                </a:extLst>
              </a:tr>
            </a:tbl>
          </a:graphicData>
        </a:graphic>
      </p:graphicFrame>
      <p:sp>
        <p:nvSpPr>
          <p:cNvPr id="5" name="Title 2">
            <a:extLst>
              <a:ext uri="{FF2B5EF4-FFF2-40B4-BE49-F238E27FC236}">
                <a16:creationId xmlns:a16="http://schemas.microsoft.com/office/drawing/2014/main" id="{B4976F8D-0E9F-45DA-B434-242FE1C46246}"/>
              </a:ext>
            </a:extLst>
          </p:cNvPr>
          <p:cNvSpPr txBox="1">
            <a:spLocks/>
          </p:cNvSpPr>
          <p:nvPr/>
        </p:nvSpPr>
        <p:spPr bwMode="gray">
          <a:xfrm>
            <a:off x="367849" y="0"/>
            <a:ext cx="8024283" cy="2462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IN" sz="1600" kern="0" dirty="0"/>
              <a:t>Project Review</a:t>
            </a:r>
          </a:p>
        </p:txBody>
      </p:sp>
    </p:spTree>
    <p:extLst>
      <p:ext uri="{BB962C8B-B14F-4D97-AF65-F5344CB8AC3E}">
        <p14:creationId xmlns:p14="http://schemas.microsoft.com/office/powerpoint/2010/main" val="106663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BC046C-B788-433E-BC2D-9B86E3F09826}"/>
              </a:ext>
            </a:extLst>
          </p:cNvPr>
          <p:cNvSpPr>
            <a:spLocks noGrp="1"/>
          </p:cNvSpPr>
          <p:nvPr>
            <p:ph idx="1"/>
          </p:nvPr>
        </p:nvSpPr>
        <p:spPr/>
        <p:txBody>
          <a:bodyPr/>
          <a:lstStyle/>
          <a:p>
            <a:pPr>
              <a:buFont typeface="Wingdings" panose="05000000000000000000" pitchFamily="2" charset="2"/>
              <a:buChar char="q"/>
            </a:pPr>
            <a:r>
              <a:rPr lang="en-IN" dirty="0"/>
              <a:t>Finding</a:t>
            </a:r>
          </a:p>
          <a:p>
            <a:pPr>
              <a:buFont typeface="Wingdings" panose="05000000000000000000" pitchFamily="2" charset="2"/>
              <a:buChar char="q"/>
            </a:pPr>
            <a:r>
              <a:rPr lang="en-IN" dirty="0"/>
              <a:t>Best Match</a:t>
            </a:r>
          </a:p>
          <a:p>
            <a:pPr>
              <a:buFont typeface="Wingdings" panose="05000000000000000000" pitchFamily="2" charset="2"/>
              <a:buChar char="q"/>
            </a:pPr>
            <a:r>
              <a:rPr lang="en-IN" dirty="0"/>
              <a:t>Displaying details</a:t>
            </a:r>
          </a:p>
          <a:p>
            <a:pPr>
              <a:buFont typeface="Wingdings" panose="05000000000000000000" pitchFamily="2" charset="2"/>
              <a:buChar char="q"/>
            </a:pPr>
            <a:r>
              <a:rPr lang="en-IN" dirty="0"/>
              <a:t>Get Geo Location</a:t>
            </a:r>
          </a:p>
          <a:p>
            <a:pPr>
              <a:buFont typeface="Wingdings" panose="05000000000000000000" pitchFamily="2" charset="2"/>
              <a:buChar char="q"/>
            </a:pPr>
            <a:r>
              <a:rPr lang="en-IN" dirty="0"/>
              <a:t>Contact Form</a:t>
            </a:r>
          </a:p>
        </p:txBody>
      </p:sp>
      <p:sp>
        <p:nvSpPr>
          <p:cNvPr id="3" name="Title 2">
            <a:extLst>
              <a:ext uri="{FF2B5EF4-FFF2-40B4-BE49-F238E27FC236}">
                <a16:creationId xmlns:a16="http://schemas.microsoft.com/office/drawing/2014/main" id="{F8F582DC-246B-46E1-B297-5744D3C4286C}"/>
              </a:ext>
            </a:extLst>
          </p:cNvPr>
          <p:cNvSpPr>
            <a:spLocks noGrp="1"/>
          </p:cNvSpPr>
          <p:nvPr>
            <p:ph type="title"/>
          </p:nvPr>
        </p:nvSpPr>
        <p:spPr/>
        <p:txBody>
          <a:bodyPr/>
          <a:lstStyle/>
          <a:p>
            <a:pPr algn="ctr"/>
            <a:r>
              <a:rPr lang="en-IN" dirty="0"/>
              <a:t>Functional Feature</a:t>
            </a:r>
          </a:p>
        </p:txBody>
      </p:sp>
      <p:sp>
        <p:nvSpPr>
          <p:cNvPr id="4" name="Content Placeholder 3">
            <a:extLst>
              <a:ext uri="{FF2B5EF4-FFF2-40B4-BE49-F238E27FC236}">
                <a16:creationId xmlns:a16="http://schemas.microsoft.com/office/drawing/2014/main" id="{DAC6AC45-55FF-476F-B296-B9B953CD4E2F}"/>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23490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A9ABD2-624B-4B55-BD36-DAF92E50F379}"/>
              </a:ext>
            </a:extLst>
          </p:cNvPr>
          <p:cNvSpPr>
            <a:spLocks noGrp="1"/>
          </p:cNvSpPr>
          <p:nvPr>
            <p:ph idx="1"/>
          </p:nvPr>
        </p:nvSpPr>
        <p:spPr>
          <a:xfrm>
            <a:off x="258189" y="940223"/>
            <a:ext cx="8615227" cy="3519456"/>
          </a:xfrm>
        </p:spPr>
        <p:txBody>
          <a:bodyPr/>
          <a:lstStyle/>
          <a:p>
            <a:pPr marL="342900" indent="-342900">
              <a:buFont typeface="+mj-lt"/>
              <a:buAutoNum type="arabicPeriod"/>
            </a:pPr>
            <a:r>
              <a:rPr lang="en-US" dirty="0"/>
              <a:t>Filter:</a:t>
            </a:r>
            <a:br>
              <a:rPr lang="en-US" dirty="0"/>
            </a:br>
            <a:r>
              <a:rPr lang="en-US" dirty="0"/>
              <a:t>a. According to Hospital Name</a:t>
            </a:r>
            <a:br>
              <a:rPr lang="en-US" dirty="0"/>
            </a:br>
            <a:r>
              <a:rPr lang="en-US" dirty="0"/>
              <a:t>b. City</a:t>
            </a:r>
            <a:br>
              <a:rPr lang="en-US" dirty="0"/>
            </a:br>
            <a:r>
              <a:rPr lang="en-US" dirty="0"/>
              <a:t>c. State</a:t>
            </a:r>
          </a:p>
          <a:p>
            <a:pPr marL="342900" indent="-342900">
              <a:buFont typeface="+mj-lt"/>
              <a:buAutoNum type="arabicPeriod"/>
            </a:pPr>
            <a:r>
              <a:rPr lang="en-US" dirty="0"/>
              <a:t>List View</a:t>
            </a:r>
          </a:p>
          <a:p>
            <a:pPr marL="342900" indent="-342900">
              <a:buFont typeface="+mj-lt"/>
              <a:buAutoNum type="arabicPeriod"/>
            </a:pPr>
            <a:r>
              <a:rPr lang="en-US" dirty="0"/>
              <a:t>Grid View</a:t>
            </a:r>
          </a:p>
          <a:p>
            <a:pPr marL="342900" indent="-342900">
              <a:buFont typeface="+mj-lt"/>
              <a:buAutoNum type="arabicPeriod"/>
            </a:pPr>
            <a:r>
              <a:rPr lang="en-US" dirty="0"/>
              <a:t>Pagination</a:t>
            </a:r>
          </a:p>
          <a:p>
            <a:pPr marL="342900" indent="-342900">
              <a:buFont typeface="+mj-lt"/>
              <a:buAutoNum type="arabicPeriod"/>
            </a:pPr>
            <a:r>
              <a:rPr lang="en-US" dirty="0"/>
              <a:t>Detail View</a:t>
            </a:r>
          </a:p>
          <a:p>
            <a:pPr marL="342900" indent="-342900">
              <a:buFont typeface="+mj-lt"/>
              <a:buAutoNum type="arabicPeriod"/>
            </a:pPr>
            <a:r>
              <a:rPr lang="en-US" dirty="0"/>
              <a:t>Hospital will be located using Google Maps</a:t>
            </a:r>
            <a:endParaRPr lang="en-IN" dirty="0"/>
          </a:p>
          <a:p>
            <a:pPr marL="342900" indent="-342900">
              <a:buFont typeface="+mj-lt"/>
              <a:buAutoNum type="arabicPeriod"/>
            </a:pPr>
            <a:r>
              <a:rPr lang="en-IN" dirty="0"/>
              <a:t>Contact form will be stored in database</a:t>
            </a:r>
            <a:endParaRPr lang="en-US" dirty="0"/>
          </a:p>
        </p:txBody>
      </p:sp>
      <p:sp>
        <p:nvSpPr>
          <p:cNvPr id="3" name="Title 2">
            <a:extLst>
              <a:ext uri="{FF2B5EF4-FFF2-40B4-BE49-F238E27FC236}">
                <a16:creationId xmlns:a16="http://schemas.microsoft.com/office/drawing/2014/main" id="{BD32F244-09B2-4F83-9A1D-C41DF7124C1F}"/>
              </a:ext>
            </a:extLst>
          </p:cNvPr>
          <p:cNvSpPr>
            <a:spLocks noGrp="1"/>
          </p:cNvSpPr>
          <p:nvPr>
            <p:ph type="title"/>
          </p:nvPr>
        </p:nvSpPr>
        <p:spPr/>
        <p:txBody>
          <a:bodyPr/>
          <a:lstStyle/>
          <a:p>
            <a:pPr algn="ctr"/>
            <a:r>
              <a:rPr lang="en-IN" dirty="0"/>
              <a:t>Technical Feature</a:t>
            </a:r>
          </a:p>
        </p:txBody>
      </p:sp>
      <p:sp>
        <p:nvSpPr>
          <p:cNvPr id="4" name="Content Placeholder 3">
            <a:extLst>
              <a:ext uri="{FF2B5EF4-FFF2-40B4-BE49-F238E27FC236}">
                <a16:creationId xmlns:a16="http://schemas.microsoft.com/office/drawing/2014/main" id="{0133D1CC-8E4C-452B-A660-A1DB7B935153}"/>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202540333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http://www.w3.org/XML/1998/namespace"/>
    <ds:schemaRef ds:uri="http://schemas.microsoft.com/office/2006/documentManagement/types"/>
    <ds:schemaRef ds:uri="71bf3f0a-df54-467d-89c2-87f8d534ba77"/>
    <ds:schemaRef ds:uri="http://schemas.microsoft.com/office/2006/metadata/properties"/>
    <ds:schemaRef ds:uri="http://purl.org/dc/elements/1.1/"/>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25426</TotalTime>
  <Words>483</Words>
  <Application>Microsoft Office PowerPoint</Application>
  <PresentationFormat>On-screen Show (16:9)</PresentationFormat>
  <Paragraphs>138</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STKaiti</vt:lpstr>
      <vt:lpstr>Arial</vt:lpstr>
      <vt:lpstr>Calibri Light</vt:lpstr>
      <vt:lpstr>Geneva</vt:lpstr>
      <vt:lpstr>Symbol</vt:lpstr>
      <vt:lpstr>Wingdings</vt:lpstr>
      <vt:lpstr>ヒラギノ角ゴ Pro W3</vt:lpstr>
      <vt:lpstr>L&amp;T Infotech</vt:lpstr>
      <vt:lpstr>Custom Design</vt:lpstr>
      <vt:lpstr>WeCare (Hospital Searching Web Application)</vt:lpstr>
      <vt:lpstr>Problem Statement </vt:lpstr>
      <vt:lpstr>Project Description</vt:lpstr>
      <vt:lpstr>Work Flow</vt:lpstr>
      <vt:lpstr>   Technologies Used</vt:lpstr>
      <vt:lpstr>Utilization Report (26 days) and per day</vt:lpstr>
      <vt:lpstr>PowerPoint Presentation</vt:lpstr>
      <vt:lpstr>Functional Feature</vt:lpstr>
      <vt:lpstr>Technical Feature</vt:lpstr>
      <vt:lpstr>Future Scope</vt:lpstr>
      <vt:lpstr> THANK YOU</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Prachi Tiwari</cp:lastModifiedBy>
  <cp:revision>1893</cp:revision>
  <cp:lastPrinted>2015-11-28T12:28:20Z</cp:lastPrinted>
  <dcterms:created xsi:type="dcterms:W3CDTF">2007-05-25T22:38:05Z</dcterms:created>
  <dcterms:modified xsi:type="dcterms:W3CDTF">2018-07-21T11:59:04Z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