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IN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09800" y="726840"/>
            <a:ext cx="5324400" cy="254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IN" sz="5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" name="Google Shape;11;p2"/>
          <p:cNvGrpSpPr/>
          <p:nvPr/>
        </p:nvGrpSpPr>
        <p:grpSpPr>
          <a:xfrm>
            <a:off x="0" y="-720"/>
            <a:ext cx="9143640" cy="1375920"/>
            <a:chOff x="0" y="-720"/>
            <a:chExt cx="9143640" cy="1375920"/>
          </a:xfrm>
        </p:grpSpPr>
        <p:pic>
          <p:nvPicPr>
            <p:cNvPr id="2" name="Google Shape;12;p2"/>
            <p:cNvPicPr/>
            <p:nvPr/>
          </p:nvPicPr>
          <p:blipFill>
            <a:blip r:embed="rId3"/>
            <a:srcRect t="93471"/>
            <a:stretch/>
          </p:blipFill>
          <p:spPr>
            <a:xfrm>
              <a:off x="198360" y="-720"/>
              <a:ext cx="8945280" cy="3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0" y="-720"/>
              <a:ext cx="1617840" cy="1375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" name="Google Shape;14;p2"/>
          <p:cNvPicPr/>
          <p:nvPr/>
        </p:nvPicPr>
        <p:blipFill>
          <a:blip r:embed="rId3"/>
          <a:srcRect t="93471"/>
          <a:stretch/>
        </p:blipFill>
        <p:spPr>
          <a:xfrm>
            <a:off x="0" y="4818960"/>
            <a:ext cx="6349680" cy="305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IN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1505520" y="1343520"/>
            <a:ext cx="734400" cy="447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3000" b="0" u="none" strike="noStrike">
                <a:solidFill>
                  <a:schemeClr val="lt1"/>
                </a:solidFill>
                <a:uFillTx/>
                <a:latin typeface="Archivo Black"/>
                <a:ea typeface="Archivo Black"/>
              </a:rPr>
              <a:t>xx%</a:t>
            </a:r>
            <a:endParaRPr lang="en-IN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1505520" y="3081600"/>
            <a:ext cx="734400" cy="447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3000" b="0" u="none" strike="noStrike">
                <a:solidFill>
                  <a:schemeClr val="lt1"/>
                </a:solidFill>
                <a:uFillTx/>
                <a:latin typeface="Archivo Black"/>
                <a:ea typeface="Archivo Black"/>
              </a:rPr>
              <a:t>xx%</a:t>
            </a:r>
            <a:endParaRPr lang="en-IN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4204800" y="1343520"/>
            <a:ext cx="734400" cy="447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3000" b="0" u="none" strike="noStrike">
                <a:solidFill>
                  <a:schemeClr val="lt1"/>
                </a:solidFill>
                <a:uFillTx/>
                <a:latin typeface="Archivo Black"/>
                <a:ea typeface="Archivo Black"/>
              </a:rPr>
              <a:t>xx%</a:t>
            </a:r>
            <a:endParaRPr lang="en-IN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204800" y="3081600"/>
            <a:ext cx="734400" cy="447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3000" b="0" u="none" strike="noStrike">
                <a:solidFill>
                  <a:schemeClr val="lt1"/>
                </a:solidFill>
                <a:uFillTx/>
                <a:latin typeface="Archivo Black"/>
                <a:ea typeface="Archivo Black"/>
              </a:rPr>
              <a:t>xx%</a:t>
            </a:r>
            <a:endParaRPr lang="en-IN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6904080" y="1343520"/>
            <a:ext cx="734400" cy="447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3000" b="0" u="none" strike="noStrike">
                <a:solidFill>
                  <a:schemeClr val="lt1"/>
                </a:solidFill>
                <a:uFillTx/>
                <a:latin typeface="Archivo Black"/>
                <a:ea typeface="Archivo Black"/>
              </a:rPr>
              <a:t>xx%</a:t>
            </a:r>
            <a:endParaRPr lang="en-IN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6904080" y="3081600"/>
            <a:ext cx="734400" cy="447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IN" sz="3000" b="0" u="none" strike="noStrike">
                <a:solidFill>
                  <a:schemeClr val="lt1"/>
                </a:solidFill>
                <a:uFillTx/>
                <a:latin typeface="Archivo Black"/>
                <a:ea typeface="Archivo Black"/>
              </a:rPr>
              <a:t>xx%</a:t>
            </a:r>
            <a:endParaRPr lang="en-IN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" name="Google Shape;100;p13"/>
          <p:cNvGrpSpPr/>
          <p:nvPr/>
        </p:nvGrpSpPr>
        <p:grpSpPr>
          <a:xfrm>
            <a:off x="0" y="4820400"/>
            <a:ext cx="9166320" cy="322920"/>
            <a:chOff x="0" y="4820400"/>
            <a:chExt cx="9166320" cy="322920"/>
          </a:xfrm>
        </p:grpSpPr>
        <p:sp>
          <p:nvSpPr>
            <p:cNvPr id="16" name="Google Shape;101;p13"/>
            <p:cNvSpPr/>
            <p:nvPr/>
          </p:nvSpPr>
          <p:spPr>
            <a:xfrm rot="10800000" flipH="1">
              <a:off x="601920" y="5004720"/>
              <a:ext cx="8564400" cy="138600"/>
            </a:xfrm>
            <a:prstGeom prst="parallelogram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0" bIns="57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IN" sz="1400" b="0" u="none" strike="noStrik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pic>
          <p:nvPicPr>
            <p:cNvPr id="17" name="Google Shape;102;p13"/>
            <p:cNvPicPr/>
            <p:nvPr/>
          </p:nvPicPr>
          <p:blipFill>
            <a:blip r:embed="rId3"/>
            <a:srcRect r="45847" b="49646"/>
            <a:stretch/>
          </p:blipFill>
          <p:spPr>
            <a:xfrm rot="10800000" flipH="1">
              <a:off x="0" y="4820400"/>
              <a:ext cx="1482840" cy="322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" name="Google Shape;103;p13"/>
          <p:cNvPicPr/>
          <p:nvPr/>
        </p:nvPicPr>
        <p:blipFill>
          <a:blip r:embed="rId4"/>
          <a:srcRect t="80647" r="19824"/>
          <a:stretch/>
        </p:blipFill>
        <p:spPr>
          <a:xfrm>
            <a:off x="6483960" y="0"/>
            <a:ext cx="2659680" cy="37440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303;p34"/>
          <p:cNvGrpSpPr/>
          <p:nvPr/>
        </p:nvGrpSpPr>
        <p:grpSpPr>
          <a:xfrm>
            <a:off x="0" y="0"/>
            <a:ext cx="9143640" cy="1375920"/>
            <a:chOff x="0" y="0"/>
            <a:chExt cx="9143640" cy="1375920"/>
          </a:xfrm>
        </p:grpSpPr>
        <p:pic>
          <p:nvPicPr>
            <p:cNvPr id="21" name="Google Shape;304;p34"/>
            <p:cNvPicPr/>
            <p:nvPr/>
          </p:nvPicPr>
          <p:blipFill>
            <a:blip r:embed="rId3"/>
            <a:srcRect t="93471"/>
            <a:stretch/>
          </p:blipFill>
          <p:spPr>
            <a:xfrm>
              <a:off x="198360" y="0"/>
              <a:ext cx="8945280" cy="3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305;p34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617840" cy="1375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" name="Google Shape;306;p34"/>
          <p:cNvPicPr/>
          <p:nvPr/>
        </p:nvPicPr>
        <p:blipFill>
          <a:blip r:embed="rId5"/>
          <a:srcRect l="12109" r="6935" b="11752"/>
          <a:stretch/>
        </p:blipFill>
        <p:spPr>
          <a:xfrm rot="10800000">
            <a:off x="7616160" y="3161520"/>
            <a:ext cx="1527840" cy="198180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308;p35"/>
          <p:cNvGrpSpPr/>
          <p:nvPr/>
        </p:nvGrpSpPr>
        <p:grpSpPr>
          <a:xfrm>
            <a:off x="360" y="0"/>
            <a:ext cx="9143640" cy="322920"/>
            <a:chOff x="360" y="0"/>
            <a:chExt cx="9143640" cy="322920"/>
          </a:xfrm>
        </p:grpSpPr>
        <p:sp>
          <p:nvSpPr>
            <p:cNvPr id="25" name="Google Shape;309;p35"/>
            <p:cNvSpPr/>
            <p:nvPr/>
          </p:nvSpPr>
          <p:spPr>
            <a:xfrm rot="10800000" flipH="1">
              <a:off x="360" y="360"/>
              <a:ext cx="8564400" cy="138600"/>
            </a:xfrm>
            <a:prstGeom prst="parallelogram">
              <a:avLst>
                <a:gd name="adj" fmla="val 0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0" bIns="57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IN" sz="1400" b="0" u="none" strike="noStrik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pic>
          <p:nvPicPr>
            <p:cNvPr id="26" name="Google Shape;310;p35"/>
            <p:cNvPicPr/>
            <p:nvPr/>
          </p:nvPicPr>
          <p:blipFill>
            <a:blip r:embed="rId3"/>
            <a:srcRect r="45847" b="49646"/>
            <a:stretch/>
          </p:blipFill>
          <p:spPr>
            <a:xfrm flipH="1">
              <a:off x="7661160" y="0"/>
              <a:ext cx="1482840" cy="322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311;p35"/>
          <p:cNvGrpSpPr/>
          <p:nvPr/>
        </p:nvGrpSpPr>
        <p:grpSpPr>
          <a:xfrm>
            <a:off x="360" y="2871720"/>
            <a:ext cx="9155160" cy="2271240"/>
            <a:chOff x="360" y="2871720"/>
            <a:chExt cx="9155160" cy="2271240"/>
          </a:xfrm>
        </p:grpSpPr>
        <p:pic>
          <p:nvPicPr>
            <p:cNvPr id="28" name="Google Shape;312;p35"/>
            <p:cNvPicPr/>
            <p:nvPr/>
          </p:nvPicPr>
          <p:blipFill>
            <a:blip r:embed="rId4"/>
            <a:srcRect t="93965"/>
            <a:stretch/>
          </p:blipFill>
          <p:spPr>
            <a:xfrm flipH="1">
              <a:off x="2286360" y="4837320"/>
              <a:ext cx="6869160" cy="3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" name="Google Shape;313;p35"/>
            <p:cNvPicPr/>
            <p:nvPr/>
          </p:nvPicPr>
          <p:blipFill>
            <a:blip r:embed="rId5"/>
            <a:srcRect l="32070"/>
            <a:stretch/>
          </p:blipFill>
          <p:spPr>
            <a:xfrm flipH="1">
              <a:off x="360" y="2871720"/>
              <a:ext cx="2742840" cy="22712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blemsolver-ac0k.onrender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24;p39"/>
          <p:cNvPicPr/>
          <p:nvPr/>
        </p:nvPicPr>
        <p:blipFill>
          <a:blip r:embed="rId4"/>
          <a:srcRect t="46705" b="5586"/>
          <a:stretch/>
        </p:blipFill>
        <p:spPr>
          <a:xfrm>
            <a:off x="5174280" y="3332520"/>
            <a:ext cx="3998160" cy="1852920"/>
          </a:xfrm>
          <a:prstGeom prst="rect">
            <a:avLst/>
          </a:prstGeom>
          <a:ln w="0">
            <a:noFill/>
          </a:ln>
        </p:spPr>
      </p:pic>
      <p:pic>
        <p:nvPicPr>
          <p:cNvPr id="32" name="Picture 8"/>
          <p:cNvPicPr/>
          <p:nvPr/>
        </p:nvPicPr>
        <p:blipFill>
          <a:blip r:embed="rId5"/>
          <a:stretch/>
        </p:blipFill>
        <p:spPr>
          <a:xfrm>
            <a:off x="8221680" y="406440"/>
            <a:ext cx="742680" cy="742680"/>
          </a:xfrm>
          <a:prstGeom prst="rect">
            <a:avLst/>
          </a:prstGeom>
          <a:ln w="0">
            <a:noFill/>
          </a:ln>
        </p:spPr>
      </p:pic>
      <p:sp>
        <p:nvSpPr>
          <p:cNvPr id="33" name="TextBox 3"/>
          <p:cNvSpPr/>
          <p:nvPr/>
        </p:nvSpPr>
        <p:spPr>
          <a:xfrm>
            <a:off x="851040" y="1956960"/>
            <a:ext cx="48765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Team Name : </a:t>
            </a:r>
            <a:r>
              <a:rPr lang="en-US" sz="16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THE CONSULTANTS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TextBox 4"/>
          <p:cNvSpPr/>
          <p:nvPr/>
        </p:nvSpPr>
        <p:spPr>
          <a:xfrm>
            <a:off x="851040" y="2389320"/>
            <a:ext cx="3355200" cy="21784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Team Member 1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Name: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CHIRAG BARBHAYA</a:t>
            </a: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Student Code: BWU/MCA/23/097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Year: 2023-2025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Program: MCA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TextBox 12"/>
          <p:cNvSpPr/>
          <p:nvPr/>
        </p:nvSpPr>
        <p:spPr>
          <a:xfrm>
            <a:off x="4464572" y="2389320"/>
            <a:ext cx="2958203" cy="21784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Team Member 2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Name: PRATIK SHARMA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Student Code: BWU/MCA/23/113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Year: 2023-2025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Program: MCA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Picture 2"/>
          <p:cNvPicPr/>
          <p:nvPr/>
        </p:nvPicPr>
        <p:blipFill>
          <a:blip r:embed="rId6"/>
          <a:srcRect l="11804" t="31072" r="4256" b="33642"/>
          <a:stretch/>
        </p:blipFill>
        <p:spPr>
          <a:xfrm>
            <a:off x="2563920" y="334800"/>
            <a:ext cx="37440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106FE9-AF8F-3137-9124-1201AC3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14" y="1198524"/>
            <a:ext cx="7703640" cy="572400"/>
          </a:xfrm>
        </p:spPr>
        <p:txBody>
          <a:bodyPr/>
          <a:lstStyle/>
          <a:p>
            <a:r>
              <a:rPr lang="en-IN" dirty="0"/>
              <a:t>Random User Data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6;p43"/>
          <p:cNvSpPr/>
          <p:nvPr/>
        </p:nvSpPr>
        <p:spPr>
          <a:xfrm>
            <a:off x="376499" y="727519"/>
            <a:ext cx="1172606" cy="714005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lt1"/>
                </a:solidFill>
                <a:uFillTx/>
                <a:latin typeface="Archivo Black"/>
                <a:ea typeface="Archivo Black"/>
              </a:rPr>
              <a:t>01</a:t>
            </a:r>
            <a:endParaRPr lang="en-IN" sz="50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" name="Picture 6"/>
          <p:cNvPicPr/>
          <p:nvPr/>
        </p:nvPicPr>
        <p:blipFill>
          <a:blip r:embed="rId4"/>
          <a:srcRect l="11804" t="31072" r="4256" b="33642"/>
          <a:stretch/>
        </p:blipFill>
        <p:spPr>
          <a:xfrm>
            <a:off x="108720" y="179640"/>
            <a:ext cx="1733400" cy="41004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375;p43"/>
          <p:cNvSpPr/>
          <p:nvPr/>
        </p:nvSpPr>
        <p:spPr>
          <a:xfrm>
            <a:off x="1471680" y="380214"/>
            <a:ext cx="6817680" cy="14057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Clr>
                <a:srgbClr val="122447"/>
              </a:buClr>
            </a:pPr>
            <a:r>
              <a:rPr lang="en-US" sz="3200" b="1" u="none" strike="noStrike" dirty="0">
                <a:solidFill>
                  <a:schemeClr val="dk1"/>
                </a:solidFill>
                <a:uFillTx/>
                <a:latin typeface="Archivo Black"/>
                <a:ea typeface="Archivo Black"/>
              </a:rPr>
              <a:t>        Introduction and Purp</a:t>
            </a:r>
            <a:r>
              <a:rPr lang="en-US" sz="3200" b="1" dirty="0">
                <a:solidFill>
                  <a:schemeClr val="dk1"/>
                </a:solidFill>
                <a:latin typeface="Archivo Black"/>
                <a:ea typeface="Archivo Black"/>
              </a:rPr>
              <a:t>ose</a:t>
            </a:r>
            <a:br>
              <a:rPr sz="2400" b="1" dirty="0"/>
            </a:br>
            <a:r>
              <a:rPr lang="en-US" sz="2400" b="0" u="none" strike="noStrike" dirty="0">
                <a:solidFill>
                  <a:schemeClr val="dk1"/>
                </a:solidFill>
                <a:uFillTx/>
                <a:latin typeface="Archivo Black"/>
              </a:rPr>
              <a:t> </a:t>
            </a:r>
            <a:endParaRPr lang="en-IN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Picture 1"/>
          <p:cNvPicPr/>
          <p:nvPr/>
        </p:nvPicPr>
        <p:blipFill>
          <a:blip r:embed="rId5"/>
          <a:stretch/>
        </p:blipFill>
        <p:spPr>
          <a:xfrm>
            <a:off x="8289360" y="179640"/>
            <a:ext cx="588960" cy="58896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7799E-C220-704D-E45C-BD66EBABBDF5}"/>
              </a:ext>
            </a:extLst>
          </p:cNvPr>
          <p:cNvSpPr txBox="1"/>
          <p:nvPr/>
        </p:nvSpPr>
        <p:spPr>
          <a:xfrm>
            <a:off x="769172" y="1574810"/>
            <a:ext cx="7885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Very often, software developers are in need of random data for various purposes like testing &amp; prototyping applications, machine learning, and much more. </a:t>
            </a:r>
          </a:p>
          <a:p>
            <a:endParaRPr lang="en-IN" dirty="0"/>
          </a:p>
          <a:p>
            <a:r>
              <a:rPr lang="en-IN" dirty="0"/>
              <a:t>Hence, to serve this purpose , we are here with our 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Customisable User Data Generator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dirty="0"/>
              <a:t>which allows us to generate random data of up to 5000 users while letting you choose the fields you want in your data. All these in just a few clicks ! </a:t>
            </a:r>
          </a:p>
          <a:p>
            <a:endParaRPr lang="en-IN" dirty="0"/>
          </a:p>
          <a:p>
            <a:r>
              <a:rPr lang="en-IN" dirty="0"/>
              <a:t>Our web app has been built using </a:t>
            </a:r>
            <a:r>
              <a:rPr lang="en-IN" b="1" dirty="0"/>
              <a:t>Flask</a:t>
            </a:r>
            <a:r>
              <a:rPr lang="en-IN" dirty="0"/>
              <a:t>, a </a:t>
            </a:r>
            <a:r>
              <a:rPr lang="en-IN" b="1" dirty="0"/>
              <a:t>Python</a:t>
            </a:r>
            <a:r>
              <a:rPr lang="en-IN" dirty="0"/>
              <a:t> micro-framework with less dependencies and good performance.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5429" y="692388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000" b="1" dirty="0"/>
              <a:t>Methodology Used</a:t>
            </a:r>
            <a:br>
              <a:rPr sz="3000" dirty="0"/>
            </a:br>
            <a:endParaRPr lang="en-IN" sz="3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Picture 22"/>
          <p:cNvPicPr/>
          <p:nvPr/>
        </p:nvPicPr>
        <p:blipFill>
          <a:blip r:embed="rId4"/>
          <a:stretch/>
        </p:blipFill>
        <p:spPr>
          <a:xfrm>
            <a:off x="8289360" y="179640"/>
            <a:ext cx="588960" cy="58896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376;p43"/>
          <p:cNvSpPr/>
          <p:nvPr/>
        </p:nvSpPr>
        <p:spPr>
          <a:xfrm>
            <a:off x="408217" y="715537"/>
            <a:ext cx="1086538" cy="612168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lt1"/>
                </a:solidFill>
                <a:uFillTx/>
                <a:latin typeface="Archivo Black"/>
                <a:ea typeface="Archivo Black"/>
              </a:rPr>
              <a:t>02</a:t>
            </a:r>
            <a:endParaRPr lang="en-IN" sz="50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" name="Picture 6"/>
          <p:cNvPicPr/>
          <p:nvPr/>
        </p:nvPicPr>
        <p:blipFill>
          <a:blip r:embed="rId5"/>
          <a:srcRect l="11804" t="31072" r="4256" b="33642"/>
          <a:stretch/>
        </p:blipFill>
        <p:spPr>
          <a:xfrm>
            <a:off x="108720" y="179640"/>
            <a:ext cx="1733400" cy="41004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2B923C-8295-E7D9-418E-43F21053657E}"/>
              </a:ext>
            </a:extLst>
          </p:cNvPr>
          <p:cNvSpPr txBox="1"/>
          <p:nvPr/>
        </p:nvSpPr>
        <p:spPr>
          <a:xfrm>
            <a:off x="526599" y="1528479"/>
            <a:ext cx="88217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Solution for Web App: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Using </a:t>
            </a:r>
            <a:r>
              <a:rPr lang="en-IN" sz="1400" b="1" dirty="0"/>
              <a:t>Flask </a:t>
            </a:r>
            <a:r>
              <a:rPr lang="en-IN" sz="1400" dirty="0"/>
              <a:t>to build the </a:t>
            </a:r>
            <a:r>
              <a:rPr lang="en-IN" sz="1400" b="1" dirty="0"/>
              <a:t>Web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All parameters are stored in a text file and we choose a specific amount of them depending on the slider range.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Using </a:t>
            </a:r>
            <a:r>
              <a:rPr lang="en-IN" sz="1400" b="1" dirty="0"/>
              <a:t>Pandas</a:t>
            </a:r>
            <a:r>
              <a:rPr lang="en-IN" sz="1400" dirty="0"/>
              <a:t> and </a:t>
            </a:r>
            <a:r>
              <a:rPr lang="en-IN" sz="1400" b="1" dirty="0" err="1"/>
              <a:t>StringIO</a:t>
            </a:r>
            <a:r>
              <a:rPr lang="en-IN" sz="1400" dirty="0"/>
              <a:t> library to use the CSV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Using </a:t>
            </a:r>
            <a:r>
              <a:rPr lang="en-IN" sz="1400" b="1" dirty="0"/>
              <a:t>Flask </a:t>
            </a:r>
            <a:r>
              <a:rPr lang="en-IN" sz="1400" b="1" dirty="0" err="1"/>
              <a:t>Inbuit</a:t>
            </a:r>
            <a:r>
              <a:rPr lang="en-IN" sz="1400" b="1" dirty="0"/>
              <a:t> Method </a:t>
            </a:r>
            <a:r>
              <a:rPr lang="en-IN" sz="1400" dirty="0"/>
              <a:t>to download the “userdata.csv”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F6258-DFC6-14A1-0F1B-1CE596D951A1}"/>
              </a:ext>
            </a:extLst>
          </p:cNvPr>
          <p:cNvSpPr txBox="1"/>
          <p:nvPr/>
        </p:nvSpPr>
        <p:spPr>
          <a:xfrm>
            <a:off x="548113" y="2969325"/>
            <a:ext cx="8821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Solution for Deployment: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Using </a:t>
            </a:r>
            <a:r>
              <a:rPr lang="en-IN" sz="1400" b="1" dirty="0"/>
              <a:t>Render</a:t>
            </a:r>
            <a:r>
              <a:rPr lang="en-IN" sz="1400" dirty="0"/>
              <a:t> to deploy the Flask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Configuring the environment &amp; deploying the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7E3D3-8194-DDB7-C69E-75E768A928C7}"/>
              </a:ext>
            </a:extLst>
          </p:cNvPr>
          <p:cNvSpPr txBox="1"/>
          <p:nvPr/>
        </p:nvSpPr>
        <p:spPr>
          <a:xfrm>
            <a:off x="548115" y="3786569"/>
            <a:ext cx="8821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Solution for UI: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Using </a:t>
            </a:r>
            <a:r>
              <a:rPr lang="en-IN" sz="1400" b="1" dirty="0" err="1"/>
              <a:t>Fomantic</a:t>
            </a:r>
            <a:r>
              <a:rPr lang="en-IN" sz="1400" b="1" dirty="0"/>
              <a:t> UI </a:t>
            </a:r>
            <a:r>
              <a:rPr lang="en-IN" sz="1400" dirty="0"/>
              <a:t>to create responsive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Using </a:t>
            </a:r>
            <a:r>
              <a:rPr lang="en-IN" sz="1400" b="1" dirty="0" err="1"/>
              <a:t>JQuery</a:t>
            </a:r>
            <a:r>
              <a:rPr lang="en-IN" sz="1400" dirty="0"/>
              <a:t> to add some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2"/>
          <p:cNvPicPr/>
          <p:nvPr/>
        </p:nvPicPr>
        <p:blipFill>
          <a:blip r:embed="rId4"/>
          <a:stretch/>
        </p:blipFill>
        <p:spPr>
          <a:xfrm>
            <a:off x="8289360" y="179640"/>
            <a:ext cx="588960" cy="5889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376;p43"/>
          <p:cNvSpPr/>
          <p:nvPr/>
        </p:nvSpPr>
        <p:spPr>
          <a:xfrm>
            <a:off x="838107" y="816297"/>
            <a:ext cx="982497" cy="552642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lt1"/>
                </a:solidFill>
                <a:uFillTx/>
                <a:latin typeface="Archivo Black"/>
                <a:ea typeface="Archivo Black"/>
              </a:rPr>
              <a:t>03</a:t>
            </a:r>
            <a:endParaRPr lang="en-IN" sz="50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7" name="Picture 6"/>
          <p:cNvPicPr/>
          <p:nvPr/>
        </p:nvPicPr>
        <p:blipFill>
          <a:blip r:embed="rId5"/>
          <a:srcRect l="11804" t="31072" r="4256" b="33642"/>
          <a:stretch/>
        </p:blipFill>
        <p:spPr>
          <a:xfrm>
            <a:off x="108720" y="179640"/>
            <a:ext cx="1733400" cy="41004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366;p42"/>
          <p:cNvSpPr/>
          <p:nvPr/>
        </p:nvSpPr>
        <p:spPr>
          <a:xfrm>
            <a:off x="607033" y="1414687"/>
            <a:ext cx="5265740" cy="5526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u="none" strike="noStrike" dirty="0">
                <a:solidFill>
                  <a:schemeClr val="dk1"/>
                </a:solidFill>
                <a:uFillTx/>
                <a:latin typeface="Archivo Black"/>
                <a:ea typeface="Archivo Black"/>
              </a:rPr>
              <a:t> </a:t>
            </a:r>
            <a:br>
              <a:rPr sz="2800" dirty="0"/>
            </a:br>
            <a:br>
              <a:rPr sz="2800" dirty="0"/>
            </a:br>
            <a:endParaRPr lang="en-IN" sz="105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8EF0-EE87-6B8C-7EC1-814E083FD21E}"/>
              </a:ext>
            </a:extLst>
          </p:cNvPr>
          <p:cNvSpPr txBox="1"/>
          <p:nvPr/>
        </p:nvSpPr>
        <p:spPr>
          <a:xfrm>
            <a:off x="2219431" y="784164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Archivo Black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DC29D-1232-94FD-27D1-35EECF48EF69}"/>
              </a:ext>
            </a:extLst>
          </p:cNvPr>
          <p:cNvSpPr txBox="1"/>
          <p:nvPr/>
        </p:nvSpPr>
        <p:spPr>
          <a:xfrm>
            <a:off x="659845" y="1967329"/>
            <a:ext cx="7201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Easy data generation with custom options for the fields.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Simple, minimal User Interface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Responsive to mobile screens.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Flask being a micro-framework offers quick response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troleum Refining Processes by Slidesgo">
  <a:themeElements>
    <a:clrScheme name="Simple Light">
      <a:dk1>
        <a:srgbClr val="122447"/>
      </a:dk1>
      <a:lt1>
        <a:srgbClr val="E5A2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244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troleum Refining Processes by Slidesgo">
  <a:themeElements>
    <a:clrScheme name="Simple Light">
      <a:dk1>
        <a:srgbClr val="122447"/>
      </a:dk1>
      <a:lt1>
        <a:srgbClr val="E5A2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244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troleum Refining Processes by Slidesgo">
  <a:themeElements>
    <a:clrScheme name="Simple Light">
      <a:dk1>
        <a:srgbClr val="122447"/>
      </a:dk1>
      <a:lt1>
        <a:srgbClr val="E5A2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244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troleum Refining Processes by Slidesgo">
  <a:themeElements>
    <a:clrScheme name="Simple Light">
      <a:dk1>
        <a:srgbClr val="122447"/>
      </a:dk1>
      <a:lt1>
        <a:srgbClr val="E5A2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244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troleum Refining Processes by Slidesgo">
  <a:themeElements>
    <a:clrScheme name="Simple Light">
      <a:dk1>
        <a:srgbClr val="122447"/>
      </a:dk1>
      <a:lt1>
        <a:srgbClr val="E5A2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244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288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Archivo Black</vt:lpstr>
      <vt:lpstr>Arial</vt:lpstr>
      <vt:lpstr>Symbol</vt:lpstr>
      <vt:lpstr>Wingdings</vt:lpstr>
      <vt:lpstr>Petroleum Refining Processes by Slidesgo</vt:lpstr>
      <vt:lpstr>Petroleum Refining Processes by Slidesgo</vt:lpstr>
      <vt:lpstr>Petroleum Refining Processes by Slidesgo</vt:lpstr>
      <vt:lpstr>Petroleum Refining Processes by Slidesgo</vt:lpstr>
      <vt:lpstr>Petroleum Refining Processes by Slidesgo</vt:lpstr>
      <vt:lpstr>Random User Data Generator</vt:lpstr>
      <vt:lpstr>PowerPoint Presentation</vt:lpstr>
      <vt:lpstr>Methodology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subject/>
  <dc:creator>Arpan Bag</dc:creator>
  <dc:description/>
  <cp:lastModifiedBy>Pratik Sharma</cp:lastModifiedBy>
  <cp:revision>16</cp:revision>
  <dcterms:modified xsi:type="dcterms:W3CDTF">2024-09-26T13:30:51Z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