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75" r:id="rId5"/>
    <p:sldId id="276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50" autoAdjust="0"/>
  </p:normalViewPr>
  <p:slideViewPr>
    <p:cSldViewPr>
      <p:cViewPr>
        <p:scale>
          <a:sx n="75" d="100"/>
          <a:sy n="75" d="100"/>
        </p:scale>
        <p:origin x="-1152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B77E-F8E1-4F09-8469-EE38688C94C3}" type="datetimeFigureOut">
              <a:rPr lang="pt-BR" smtClean="0"/>
              <a:t>24/07/2013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87996-7301-486E-A591-7250C127A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7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7996-7301-486E-A591-7250C127AC0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04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E8A-52D9-4F08-B933-38E39DCDD79E}" type="datetimeFigureOut">
              <a:rPr lang="pt-BR" smtClean="0"/>
              <a:t>24/07/2013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D807-24BC-4E80-BBCB-43A1BE63E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82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E8A-52D9-4F08-B933-38E39DCDD79E}" type="datetimeFigureOut">
              <a:rPr lang="pt-BR" smtClean="0"/>
              <a:t>24/07/2013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D807-24BC-4E80-BBCB-43A1BE63E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86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E8A-52D9-4F08-B933-38E39DCDD79E}" type="datetimeFigureOut">
              <a:rPr lang="pt-BR" smtClean="0"/>
              <a:t>24/07/2013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D807-24BC-4E80-BBCB-43A1BE63E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04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E8A-52D9-4F08-B933-38E39DCDD79E}" type="datetimeFigureOut">
              <a:rPr lang="pt-BR" smtClean="0"/>
              <a:t>24/07/2013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D807-24BC-4E80-BBCB-43A1BE63E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90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E8A-52D9-4F08-B933-38E39DCDD79E}" type="datetimeFigureOut">
              <a:rPr lang="pt-BR" smtClean="0"/>
              <a:t>24/07/2013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D807-24BC-4E80-BBCB-43A1BE63E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46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E8A-52D9-4F08-B933-38E39DCDD79E}" type="datetimeFigureOut">
              <a:rPr lang="pt-BR" smtClean="0"/>
              <a:t>24/07/2013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D807-24BC-4E80-BBCB-43A1BE63E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52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E8A-52D9-4F08-B933-38E39DCDD79E}" type="datetimeFigureOut">
              <a:rPr lang="pt-BR" smtClean="0"/>
              <a:t>24/07/2013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D807-24BC-4E80-BBCB-43A1BE63E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10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E8A-52D9-4F08-B933-38E39DCDD79E}" type="datetimeFigureOut">
              <a:rPr lang="pt-BR" smtClean="0"/>
              <a:t>24/07/2013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D807-24BC-4E80-BBCB-43A1BE63E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82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E8A-52D9-4F08-B933-38E39DCDD79E}" type="datetimeFigureOut">
              <a:rPr lang="pt-BR" smtClean="0"/>
              <a:t>24/07/2013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D807-24BC-4E80-BBCB-43A1BE63E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65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E8A-52D9-4F08-B933-38E39DCDD79E}" type="datetimeFigureOut">
              <a:rPr lang="pt-BR" smtClean="0"/>
              <a:t>24/07/2013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D807-24BC-4E80-BBCB-43A1BE63E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77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E8A-52D9-4F08-B933-38E39DCDD79E}" type="datetimeFigureOut">
              <a:rPr lang="pt-BR" smtClean="0"/>
              <a:t>24/07/2013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D807-24BC-4E80-BBCB-43A1BE63E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85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9000" r="-10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2BE8A-52D9-4F08-B933-38E39DCDD79E}" type="datetimeFigureOut">
              <a:rPr lang="pt-BR" smtClean="0"/>
              <a:t>24/07/2013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7D807-24BC-4E80-BBCB-43A1BE63E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8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827634"/>
          </a:xfrm>
        </p:spPr>
        <p:txBody>
          <a:bodyPr>
            <a:normAutofit fontScale="90000"/>
          </a:bodyPr>
          <a:lstStyle/>
          <a:p>
            <a:r>
              <a:rPr lang="pt-BR" sz="9800" b="1" dirty="0" smtClean="0">
                <a:solidFill>
                  <a:schemeClr val="accent3">
                    <a:lumMod val="50000"/>
                  </a:schemeClr>
                </a:solidFill>
              </a:rPr>
              <a:t>ConsulTI </a:t>
            </a:r>
            <a:r>
              <a:rPr lang="pt-BR" sz="9800" b="1" dirty="0" err="1" smtClean="0">
                <a:solidFill>
                  <a:schemeClr val="accent3">
                    <a:lumMod val="50000"/>
                  </a:schemeClr>
                </a:solidFill>
              </a:rPr>
              <a:t>Lab</a:t>
            </a:r>
            <a:r>
              <a:rPr lang="pt-BR" sz="9800" b="1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pt-BR" sz="9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BR" sz="5300" b="1" dirty="0" err="1" smtClean="0"/>
              <a:t>JavaScript</a:t>
            </a:r>
            <a:r>
              <a:rPr lang="pt-BR" sz="5300" b="1" dirty="0" smtClean="0"/>
              <a:t> e </a:t>
            </a:r>
            <a:r>
              <a:rPr lang="pt-BR" sz="5300" b="1" dirty="0" err="1" smtClean="0"/>
              <a:t>Jquery</a:t>
            </a:r>
            <a:r>
              <a:rPr lang="pt-BR" sz="5300" b="1" dirty="0" smtClean="0"/>
              <a:t/>
            </a:r>
            <a:br>
              <a:rPr lang="pt-BR" sz="5300" b="1" dirty="0" smtClean="0"/>
            </a:br>
            <a:r>
              <a:rPr lang="pt-BR" sz="5300" b="1" dirty="0" smtClean="0"/>
              <a:t>Aula 02</a:t>
            </a:r>
            <a:endParaRPr lang="pt-BR" sz="53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4725144"/>
            <a:ext cx="6400800" cy="1752600"/>
          </a:xfrm>
        </p:spPr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</a:rPr>
              <a:t>Tony Costa</a:t>
            </a:r>
          </a:p>
          <a:p>
            <a:r>
              <a:rPr lang="pt-BR" sz="2400" b="1" dirty="0" smtClean="0">
                <a:solidFill>
                  <a:schemeClr val="tx1"/>
                </a:solidFill>
              </a:rPr>
              <a:t>Bacharel em Sistemas de Informação </a:t>
            </a:r>
          </a:p>
          <a:p>
            <a:r>
              <a:rPr lang="pt-BR" sz="2400" b="1" dirty="0" smtClean="0">
                <a:solidFill>
                  <a:schemeClr val="tx1"/>
                </a:solidFill>
              </a:rPr>
              <a:t>Analista de Sistemas / Desenvolvedor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859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05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1108720"/>
          </a:xfrm>
        </p:spPr>
        <p:txBody>
          <a:bodyPr/>
          <a:lstStyle/>
          <a:p>
            <a:r>
              <a:rPr lang="pt-BR" dirty="0"/>
              <a:t>O cliente é uma empresa </a:t>
            </a:r>
            <a:r>
              <a:rPr lang="pt-BR" dirty="0" smtClean="0"/>
              <a:t>de compra e venda de automóveis:</a:t>
            </a:r>
            <a:endParaRPr lang="pt-BR" dirty="0"/>
          </a:p>
          <a:p>
            <a:endParaRPr lang="pt-BR" dirty="0"/>
          </a:p>
        </p:txBody>
      </p:sp>
      <p:pic>
        <p:nvPicPr>
          <p:cNvPr id="6146" name="Picture 2" descr="C:\Users\TONY\Downloads\Ca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173" y="2564904"/>
            <a:ext cx="5040560" cy="377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11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Árvore DOM (</a:t>
            </a:r>
            <a:r>
              <a:rPr lang="pt-BR" sz="3600" dirty="0" err="1" smtClean="0"/>
              <a:t>Document</a:t>
            </a:r>
            <a:r>
              <a:rPr lang="pt-BR" sz="3600" dirty="0" smtClean="0"/>
              <a:t> </a:t>
            </a:r>
            <a:r>
              <a:rPr lang="pt-BR" sz="3600" dirty="0" err="1" smtClean="0"/>
              <a:t>Object</a:t>
            </a:r>
            <a:r>
              <a:rPr lang="pt-BR" sz="3600" dirty="0" smtClean="0"/>
              <a:t> </a:t>
            </a:r>
            <a:r>
              <a:rPr lang="pt-BR" sz="3600" dirty="0" err="1" smtClean="0"/>
              <a:t>Model</a:t>
            </a:r>
            <a:r>
              <a:rPr lang="pt-BR" sz="3600" dirty="0" smtClean="0"/>
              <a:t>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uma página é carregada, o navegador cria um </a:t>
            </a:r>
            <a:r>
              <a:rPr lang="pt-BR" b="1" dirty="0" smtClean="0"/>
              <a:t>DOM</a:t>
            </a:r>
            <a:r>
              <a:rPr lang="pt-BR" dirty="0" smtClean="0"/>
              <a:t> </a:t>
            </a:r>
            <a:r>
              <a:rPr lang="pt-BR" dirty="0"/>
              <a:t>da página.</a:t>
            </a:r>
          </a:p>
          <a:p>
            <a:r>
              <a:rPr lang="pt-BR" dirty="0"/>
              <a:t>O </a:t>
            </a:r>
            <a:r>
              <a:rPr lang="pt-BR" b="1" dirty="0"/>
              <a:t>HTML DOM</a:t>
            </a:r>
            <a:r>
              <a:rPr lang="pt-BR" dirty="0"/>
              <a:t> modelo é construído como uma árvore de </a:t>
            </a:r>
            <a:r>
              <a:rPr lang="pt-BR" b="1" dirty="0"/>
              <a:t>objetos</a:t>
            </a:r>
            <a:r>
              <a:rPr lang="pt-BR" dirty="0"/>
              <a:t> 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84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Árvore DOM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071698" y="1798513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Documento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071698" y="2662609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Elemento Raiz</a:t>
            </a:r>
            <a:br>
              <a:rPr lang="pt-BR" dirty="0" smtClean="0"/>
            </a:br>
            <a:r>
              <a:rPr lang="pt-BR" dirty="0" smtClean="0"/>
              <a:t>&lt;HTML&gt;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062987" y="3501008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Elemento:</a:t>
            </a:r>
            <a:br>
              <a:rPr lang="pt-BR" dirty="0" smtClean="0"/>
            </a:br>
            <a:r>
              <a:rPr lang="pt-BR" dirty="0" smtClean="0"/>
              <a:t>&lt;HEAD&gt;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62987" y="4390801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Elemento:</a:t>
            </a:r>
            <a:br>
              <a:rPr lang="pt-BR" dirty="0" smtClean="0"/>
            </a:br>
            <a:r>
              <a:rPr lang="pt-BR" dirty="0" smtClean="0"/>
              <a:t>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075942" y="5238893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Texto:</a:t>
            </a:r>
          </a:p>
          <a:p>
            <a:pPr algn="ctr"/>
            <a:r>
              <a:rPr lang="pt-BR" dirty="0" smtClean="0"/>
              <a:t>“Meu Texto”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991578" y="4390801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Atributo:</a:t>
            </a:r>
            <a:br>
              <a:rPr lang="pt-BR" dirty="0" smtClean="0"/>
            </a:br>
            <a:r>
              <a:rPr lang="pt-BR" dirty="0" smtClean="0"/>
              <a:t>“</a:t>
            </a:r>
            <a:r>
              <a:rPr lang="pt-BR" dirty="0" err="1" smtClean="0"/>
              <a:t>href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5868144" y="3501008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Elemento:</a:t>
            </a:r>
          </a:p>
          <a:p>
            <a:pPr algn="ctr"/>
            <a:r>
              <a:rPr lang="pt-BR" dirty="0" smtClean="0"/>
              <a:t>&lt;BODY&gt;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4911908" y="4390801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Elemento:</a:t>
            </a:r>
          </a:p>
          <a:p>
            <a:pPr algn="ctr"/>
            <a:r>
              <a:rPr lang="pt-BR" dirty="0" smtClean="0"/>
              <a:t>&lt;a&gt;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6909427" y="4351014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Elemento:</a:t>
            </a:r>
          </a:p>
          <a:p>
            <a:pPr algn="ctr"/>
            <a:r>
              <a:rPr lang="pt-BR" dirty="0" smtClean="0"/>
              <a:t>&lt;h1&gt;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4899790" y="5238893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Texto:</a:t>
            </a:r>
          </a:p>
          <a:p>
            <a:pPr algn="ctr"/>
            <a:r>
              <a:rPr lang="pt-BR" dirty="0" smtClean="0"/>
              <a:t>“Meu Link”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6808002" y="5213854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Text</a:t>
            </a:r>
            <a:r>
              <a:rPr lang="pt-BR" dirty="0" smtClean="0"/>
              <a:t>:</a:t>
            </a:r>
          </a:p>
          <a:p>
            <a:pPr algn="ctr"/>
            <a:r>
              <a:rPr lang="pt-BR" dirty="0" smtClean="0"/>
              <a:t>“</a:t>
            </a:r>
            <a:r>
              <a:rPr lang="pt-BR" dirty="0" err="1" smtClean="0"/>
              <a:t>My</a:t>
            </a:r>
            <a:r>
              <a:rPr lang="pt-BR" dirty="0" smtClean="0"/>
              <a:t> Header”</a:t>
            </a:r>
            <a:endParaRPr lang="pt-BR" dirty="0"/>
          </a:p>
        </p:txBody>
      </p:sp>
      <p:cxnSp>
        <p:nvCxnSpPr>
          <p:cNvPr id="20" name="Conector reto 19"/>
          <p:cNvCxnSpPr>
            <a:stCxn id="4" idx="2"/>
            <a:endCxn id="6" idx="0"/>
          </p:cNvCxnSpPr>
          <p:nvPr/>
        </p:nvCxnSpPr>
        <p:spPr>
          <a:xfrm>
            <a:off x="4899790" y="2302569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do 22"/>
          <p:cNvCxnSpPr>
            <a:stCxn id="6" idx="1"/>
            <a:endCxn id="7" idx="0"/>
          </p:cNvCxnSpPr>
          <p:nvPr/>
        </p:nvCxnSpPr>
        <p:spPr>
          <a:xfrm rot="10800000" flipV="1">
            <a:off x="1891080" y="2914636"/>
            <a:ext cx="2180619" cy="5863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7" idx="2"/>
            <a:endCxn id="8" idx="0"/>
          </p:cNvCxnSpPr>
          <p:nvPr/>
        </p:nvCxnSpPr>
        <p:spPr>
          <a:xfrm>
            <a:off x="1891079" y="4005064"/>
            <a:ext cx="0" cy="385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8" idx="2"/>
            <a:endCxn id="9" idx="0"/>
          </p:cNvCxnSpPr>
          <p:nvPr/>
        </p:nvCxnSpPr>
        <p:spPr>
          <a:xfrm>
            <a:off x="1891079" y="4894857"/>
            <a:ext cx="12955" cy="34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Conector angulado 7167"/>
          <p:cNvCxnSpPr>
            <a:endCxn id="11" idx="0"/>
          </p:cNvCxnSpPr>
          <p:nvPr/>
        </p:nvCxnSpPr>
        <p:spPr>
          <a:xfrm>
            <a:off x="5740000" y="2920726"/>
            <a:ext cx="956236" cy="5802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6" name="Conector angulado 7175"/>
          <p:cNvCxnSpPr>
            <a:stCxn id="13" idx="0"/>
            <a:endCxn id="12" idx="0"/>
          </p:cNvCxnSpPr>
          <p:nvPr/>
        </p:nvCxnSpPr>
        <p:spPr>
          <a:xfrm rot="16200000" flipH="1" flipV="1">
            <a:off x="6718866" y="3372147"/>
            <a:ext cx="39787" cy="1997519"/>
          </a:xfrm>
          <a:prstGeom prst="bentConnector3">
            <a:avLst>
              <a:gd name="adj1" fmla="val -5745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9" name="Conector reto 7178"/>
          <p:cNvCxnSpPr/>
          <p:nvPr/>
        </p:nvCxnSpPr>
        <p:spPr>
          <a:xfrm>
            <a:off x="6696236" y="4016642"/>
            <a:ext cx="0" cy="120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0" name="Conector reto 7189"/>
          <p:cNvCxnSpPr>
            <a:stCxn id="12" idx="1"/>
            <a:endCxn id="10" idx="3"/>
          </p:cNvCxnSpPr>
          <p:nvPr/>
        </p:nvCxnSpPr>
        <p:spPr>
          <a:xfrm flipH="1">
            <a:off x="4647762" y="4642829"/>
            <a:ext cx="264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3" name="Conector reto 7192"/>
          <p:cNvCxnSpPr>
            <a:stCxn id="12" idx="2"/>
            <a:endCxn id="14" idx="0"/>
          </p:cNvCxnSpPr>
          <p:nvPr/>
        </p:nvCxnSpPr>
        <p:spPr>
          <a:xfrm flipH="1">
            <a:off x="5727882" y="4894857"/>
            <a:ext cx="12118" cy="34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8" name="Conector reto 7197"/>
          <p:cNvCxnSpPr>
            <a:endCxn id="15" idx="0"/>
          </p:cNvCxnSpPr>
          <p:nvPr/>
        </p:nvCxnSpPr>
        <p:spPr>
          <a:xfrm>
            <a:off x="7636094" y="4855070"/>
            <a:ext cx="0" cy="358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9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Encontrar os elementos 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Muitas vezes, com </a:t>
            </a:r>
            <a:r>
              <a:rPr lang="pt-BR" dirty="0" err="1"/>
              <a:t>JavaScript</a:t>
            </a:r>
            <a:r>
              <a:rPr lang="pt-BR" dirty="0"/>
              <a:t>, você quer manipular elementos HTML.</a:t>
            </a:r>
          </a:p>
          <a:p>
            <a:r>
              <a:rPr lang="pt-BR" dirty="0"/>
              <a:t>Para fazer isso, você tem que encontrar os elementos em primeiro lugar. Existem algumas maneiras de fazer isso:</a:t>
            </a:r>
          </a:p>
          <a:p>
            <a:pPr marL="990600" indent="-635000">
              <a:buFont typeface="Wingdings" pitchFamily="2" charset="2"/>
              <a:buChar char="Ø"/>
            </a:pPr>
            <a:r>
              <a:rPr lang="pt-BR" dirty="0"/>
              <a:t>Encontrar elementos HTML pelo </a:t>
            </a:r>
            <a:r>
              <a:rPr lang="pt-BR" dirty="0" smtClean="0"/>
              <a:t>id;</a:t>
            </a:r>
            <a:endParaRPr lang="pt-BR" dirty="0"/>
          </a:p>
          <a:p>
            <a:pPr marL="990600" indent="-635000">
              <a:buFont typeface="Wingdings" pitchFamily="2" charset="2"/>
              <a:buChar char="Ø"/>
            </a:pPr>
            <a:r>
              <a:rPr lang="pt-BR" dirty="0"/>
              <a:t>Encontrar elementos HTML pelo nome da </a:t>
            </a:r>
            <a:r>
              <a:rPr lang="pt-BR" dirty="0" err="1" smtClean="0"/>
              <a:t>tag</a:t>
            </a:r>
            <a:r>
              <a:rPr lang="pt-BR" dirty="0" smtClean="0"/>
              <a:t>;</a:t>
            </a:r>
            <a:endParaRPr lang="pt-BR" dirty="0"/>
          </a:p>
          <a:p>
            <a:pPr marL="990600" indent="-635000">
              <a:buFont typeface="Wingdings" pitchFamily="2" charset="2"/>
              <a:buChar char="Ø"/>
            </a:pPr>
            <a:r>
              <a:rPr lang="pt-BR" dirty="0"/>
              <a:t>Encontrar elementos HTML pelo nome da </a:t>
            </a:r>
            <a:r>
              <a:rPr lang="pt-BR" dirty="0" smtClean="0"/>
              <a:t>classe;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932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Encontrar elementos HTML por Id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1"/>
            <a:ext cx="8568952" cy="748679"/>
          </a:xfrm>
        </p:spPr>
        <p:txBody>
          <a:bodyPr/>
          <a:lstStyle/>
          <a:p>
            <a:r>
              <a:rPr lang="pt-BR" sz="3000" dirty="0"/>
              <a:t>Este exemplo encontra o elemento com id = </a:t>
            </a:r>
            <a:r>
              <a:rPr lang="pt-BR" sz="3000" dirty="0" smtClean="0"/>
              <a:t>”</a:t>
            </a:r>
            <a:r>
              <a:rPr lang="pt-BR" sz="3000" dirty="0" err="1" smtClean="0"/>
              <a:t>intro</a:t>
            </a:r>
            <a:r>
              <a:rPr lang="pt-BR" sz="3000" dirty="0" smtClean="0"/>
              <a:t>”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43608" y="2471192"/>
            <a:ext cx="734481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3200" dirty="0"/>
              <a:t>var </a:t>
            </a:r>
            <a:r>
              <a:rPr lang="pt-BR" sz="3200" dirty="0" smtClean="0"/>
              <a:t>x = </a:t>
            </a:r>
            <a:r>
              <a:rPr lang="pt-BR" sz="3200" dirty="0" err="1" smtClean="0"/>
              <a:t>document.getElementById</a:t>
            </a:r>
            <a:r>
              <a:rPr lang="pt-BR" sz="3200" dirty="0"/>
              <a:t>("</a:t>
            </a:r>
            <a:r>
              <a:rPr lang="pt-BR" sz="3200" dirty="0" err="1"/>
              <a:t>intro</a:t>
            </a:r>
            <a:r>
              <a:rPr lang="pt-BR" sz="3200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09104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Encontrar elementos HTML por </a:t>
            </a:r>
            <a:r>
              <a:rPr lang="pt-BR" dirty="0" err="1"/>
              <a:t>Tag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 exemplo encontra o elemento com id = "</a:t>
            </a:r>
            <a:r>
              <a:rPr lang="pt-BR" dirty="0" err="1"/>
              <a:t>main</a:t>
            </a:r>
            <a:r>
              <a:rPr lang="pt-BR" dirty="0"/>
              <a:t>", e em seguida, encontra todos os elementos &lt;p&gt; dentro "</a:t>
            </a:r>
            <a:r>
              <a:rPr lang="pt-BR" dirty="0" err="1"/>
              <a:t>main</a:t>
            </a:r>
            <a:r>
              <a:rPr lang="pt-BR" dirty="0" smtClean="0"/>
              <a:t>":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27584" y="3284984"/>
            <a:ext cx="7344816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3200" dirty="0"/>
              <a:t>var x=</a:t>
            </a:r>
            <a:r>
              <a:rPr lang="pt-BR" sz="3200" dirty="0" err="1"/>
              <a:t>document.getElementById</a:t>
            </a:r>
            <a:r>
              <a:rPr lang="pt-BR" sz="3200" dirty="0"/>
              <a:t>("</a:t>
            </a:r>
            <a:r>
              <a:rPr lang="pt-BR" sz="3200" dirty="0" err="1"/>
              <a:t>main</a:t>
            </a:r>
            <a:r>
              <a:rPr lang="pt-BR" sz="3200" dirty="0"/>
              <a:t>");</a:t>
            </a:r>
            <a:br>
              <a:rPr lang="pt-BR" sz="3200" dirty="0"/>
            </a:br>
            <a:r>
              <a:rPr lang="pt-BR" sz="3200" dirty="0"/>
              <a:t>var y=</a:t>
            </a:r>
            <a:r>
              <a:rPr lang="pt-BR" sz="3200" dirty="0" err="1"/>
              <a:t>x.getElementsByTagName</a:t>
            </a:r>
            <a:r>
              <a:rPr lang="pt-BR" sz="3200" dirty="0"/>
              <a:t>("p");</a:t>
            </a:r>
          </a:p>
        </p:txBody>
      </p:sp>
    </p:spTree>
    <p:extLst>
      <p:ext uri="{BB962C8B-B14F-4D97-AF65-F5344CB8AC3E}">
        <p14:creationId xmlns:p14="http://schemas.microsoft.com/office/powerpoint/2010/main" val="1305468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Alterar conteúdo HTML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maneira mais fácil de modificar o conteúdo de um elemento HTML é usando o </a:t>
            </a:r>
            <a:r>
              <a:rPr lang="pt-BR" b="1" dirty="0" err="1"/>
              <a:t>innerHTML</a:t>
            </a:r>
            <a:r>
              <a:rPr lang="pt-BR" dirty="0"/>
              <a:t> 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67544" y="3284984"/>
            <a:ext cx="820891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dirty="0" err="1"/>
              <a:t>document.getElementById</a:t>
            </a:r>
            <a:r>
              <a:rPr lang="pt-BR" sz="2800" dirty="0"/>
              <a:t>(</a:t>
            </a:r>
            <a:r>
              <a:rPr lang="pt-BR" sz="2800" i="1" dirty="0"/>
              <a:t>id</a:t>
            </a:r>
            <a:r>
              <a:rPr lang="pt-BR" sz="2800" dirty="0"/>
              <a:t>).</a:t>
            </a:r>
            <a:r>
              <a:rPr lang="pt-BR" sz="2800" dirty="0" err="1"/>
              <a:t>innerHTML</a:t>
            </a:r>
            <a:r>
              <a:rPr lang="pt-BR" sz="2800" dirty="0"/>
              <a:t>=</a:t>
            </a:r>
            <a:r>
              <a:rPr lang="pt-BR" sz="2800" i="1" dirty="0"/>
              <a:t>new HTML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07723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Mudando um atributo HTML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pt-BR" dirty="0"/>
              <a:t>Para alterar o atributo de um elemento HTML, use a seguinte sintaxe: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67544" y="3019058"/>
            <a:ext cx="8208912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3000" dirty="0" err="1"/>
              <a:t>document.getElementById</a:t>
            </a:r>
            <a:r>
              <a:rPr lang="pt-BR" sz="3000" dirty="0"/>
              <a:t>(</a:t>
            </a:r>
            <a:r>
              <a:rPr lang="pt-BR" sz="3000" i="1" dirty="0"/>
              <a:t>id</a:t>
            </a:r>
            <a:r>
              <a:rPr lang="pt-BR" sz="3000" dirty="0"/>
              <a:t>).</a:t>
            </a:r>
            <a:r>
              <a:rPr lang="pt-BR" sz="3000" i="1" dirty="0" err="1"/>
              <a:t>attribute</a:t>
            </a:r>
            <a:r>
              <a:rPr lang="pt-BR" sz="3000" i="1" dirty="0"/>
              <a:t>=new </a:t>
            </a:r>
            <a:r>
              <a:rPr lang="pt-BR" sz="3000" i="1" dirty="0" err="1"/>
              <a:t>value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60312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Serão Formados 05 Trios</a:t>
            </a:r>
            <a:endParaRPr lang="pt-BR" dirty="0"/>
          </a:p>
        </p:txBody>
      </p:sp>
      <p:pic>
        <p:nvPicPr>
          <p:cNvPr id="1026" name="Picture 2" descr="C:\Users\TONY\Pictures\grup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10817"/>
            <a:ext cx="2592288" cy="155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ONY\Pictures\grup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72" y="1844824"/>
            <a:ext cx="2592288" cy="155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ONY\Pictures\grup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302" y="2120118"/>
            <a:ext cx="2592288" cy="155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ONY\Pictures\grup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93096"/>
            <a:ext cx="2592288" cy="155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ONY\Pictures\grup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233" y="4293095"/>
            <a:ext cx="2592288" cy="155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19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4525963"/>
          </a:xfrm>
        </p:spPr>
        <p:txBody>
          <a:bodyPr/>
          <a:lstStyle/>
          <a:p>
            <a:r>
              <a:rPr lang="pt-BR" dirty="0" smtClean="0"/>
              <a:t>Cada trio deverá criar uma página Web possuindo os seguintes requisitos:</a:t>
            </a:r>
          </a:p>
          <a:p>
            <a:pPr marL="900113" indent="-546100">
              <a:buFont typeface="Wingdings" pitchFamily="2" charset="2"/>
              <a:buChar char="Ø"/>
            </a:pPr>
            <a:r>
              <a:rPr lang="pt-BR" dirty="0" smtClean="0"/>
              <a:t>Todos os arquivos CSS e JS deverão ser importados de um arquivo externo;</a:t>
            </a:r>
          </a:p>
          <a:p>
            <a:pPr marL="900113" indent="-546100">
              <a:buFont typeface="Wingdings" pitchFamily="2" charset="2"/>
              <a:buChar char="Ø"/>
            </a:pPr>
            <a:r>
              <a:rPr lang="pt-BR" dirty="0" smtClean="0"/>
              <a:t>A página deverá ter um formulário validado com </a:t>
            </a:r>
            <a:r>
              <a:rPr lang="pt-BR" dirty="0" err="1" smtClean="0"/>
              <a:t>JavaScript</a:t>
            </a:r>
            <a:r>
              <a:rPr lang="pt-BR" dirty="0" smtClean="0"/>
              <a:t>;</a:t>
            </a:r>
          </a:p>
          <a:p>
            <a:pPr marL="900113" indent="-546100">
              <a:buFont typeface="Wingdings" pitchFamily="2" charset="2"/>
              <a:buChar char="Ø"/>
            </a:pPr>
            <a:r>
              <a:rPr lang="pt-BR" dirty="0" smtClean="0"/>
              <a:t>Deverá ter um </a:t>
            </a:r>
            <a:r>
              <a:rPr lang="pt-BR" dirty="0" err="1" smtClean="0"/>
              <a:t>plugin</a:t>
            </a:r>
            <a:r>
              <a:rPr lang="pt-BR" dirty="0" smtClean="0"/>
              <a:t> </a:t>
            </a:r>
            <a:r>
              <a:rPr lang="pt-BR" dirty="0" err="1" smtClean="0"/>
              <a:t>Jquery</a:t>
            </a:r>
            <a:r>
              <a:rPr lang="pt-BR" dirty="0" smtClean="0"/>
              <a:t>;</a:t>
            </a:r>
          </a:p>
          <a:p>
            <a:pPr marL="900113" indent="-546100">
              <a:buFont typeface="Wingdings" pitchFamily="2" charset="2"/>
              <a:buChar char="Ø"/>
            </a:pPr>
            <a:r>
              <a:rPr lang="pt-BR" dirty="0" smtClean="0"/>
              <a:t>E utilizar o sistema de Cookies.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414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940966"/>
          </a:xfrm>
        </p:spPr>
        <p:txBody>
          <a:bodyPr/>
          <a:lstStyle/>
          <a:p>
            <a:r>
              <a:rPr lang="pt-BR" dirty="0" smtClean="0"/>
              <a:t>Regras</a:t>
            </a:r>
            <a:endParaRPr lang="pt-BR" dirty="0"/>
          </a:p>
        </p:txBody>
      </p:sp>
      <p:pic>
        <p:nvPicPr>
          <p:cNvPr id="4" name="Picture 2" descr="C:\Users\TONY\Pictures\grup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65089"/>
            <a:ext cx="2160240" cy="129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ONY\Pictures\grup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04" y="4197364"/>
            <a:ext cx="2160240" cy="129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ONY\Pictures\gru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068959"/>
            <a:ext cx="2592288" cy="15576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2" descr="C:\Users\TONY\Pictures\grup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04" y="2419954"/>
            <a:ext cx="2160240" cy="129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ONY\Pictures\grup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197364"/>
            <a:ext cx="2160240" cy="129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6547668" y="466170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Apresentadores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140224" y="550852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Criatividade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90328" y="552155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Organização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1196752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Enquanto uma equipe apresenta seu projeto, as demais farão uma análise sob determinados critérios:</a:t>
            </a:r>
            <a:endParaRPr lang="pt-BR" sz="2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20924" y="3663098"/>
            <a:ext cx="20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Objetivos do Cliente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140224" y="366309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Usabilidade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832269" y="202774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?</a:t>
            </a:r>
            <a:endParaRPr lang="pt-BR" sz="2400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290757" y="2132856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?</a:t>
            </a:r>
            <a:endParaRPr lang="pt-BR" sz="2400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851920" y="3933056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?</a:t>
            </a:r>
            <a:endParaRPr lang="pt-BR" sz="24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290757" y="3933056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?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19461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676672"/>
          </a:xfrm>
        </p:spPr>
        <p:txBody>
          <a:bodyPr>
            <a:noAutofit/>
          </a:bodyPr>
          <a:lstStyle/>
          <a:p>
            <a:r>
              <a:rPr lang="pt-BR" sz="2800" dirty="0" smtClean="0"/>
              <a:t>Cada equipe terá no máximo 15 minutos para realizar a sua apresentação.</a:t>
            </a:r>
            <a:endParaRPr lang="pt-BR" sz="2800" dirty="0"/>
          </a:p>
        </p:txBody>
      </p:sp>
      <p:pic>
        <p:nvPicPr>
          <p:cNvPr id="1026" name="Picture 2" descr="C:\Users\SIM13\Pictures\tim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08920"/>
            <a:ext cx="2192784" cy="224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059832" y="4928893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15min.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95856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9188" y="1484784"/>
            <a:ext cx="8229600" cy="1089208"/>
          </a:xfrm>
        </p:spPr>
        <p:txBody>
          <a:bodyPr/>
          <a:lstStyle/>
          <a:p>
            <a:r>
              <a:rPr lang="pt-BR" dirty="0" smtClean="0"/>
              <a:t>O cliente é uma banda/artista que deseja fazer um site para divulgar seu trabalho:</a:t>
            </a:r>
            <a:endParaRPr lang="pt-BR" dirty="0"/>
          </a:p>
        </p:txBody>
      </p:sp>
      <p:pic>
        <p:nvPicPr>
          <p:cNvPr id="2050" name="Picture 2" descr="C:\Users\TONY\Downloads\Concert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689408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93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02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1152127"/>
          </a:xfrm>
        </p:spPr>
        <p:txBody>
          <a:bodyPr/>
          <a:lstStyle/>
          <a:p>
            <a:r>
              <a:rPr lang="pt-BR" dirty="0"/>
              <a:t>O cliente é </a:t>
            </a:r>
            <a:r>
              <a:rPr lang="pt-BR" dirty="0" smtClean="0"/>
              <a:t>um jornal local que deseja montar um portal de notícias:</a:t>
            </a:r>
            <a:endParaRPr lang="pt-BR" dirty="0"/>
          </a:p>
        </p:txBody>
      </p:sp>
      <p:pic>
        <p:nvPicPr>
          <p:cNvPr id="3075" name="Picture 3" descr="C:\Users\TONY\Downloads\news-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80928"/>
            <a:ext cx="3333080" cy="333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75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03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1180728"/>
          </a:xfrm>
        </p:spPr>
        <p:txBody>
          <a:bodyPr/>
          <a:lstStyle/>
          <a:p>
            <a:r>
              <a:rPr lang="pt-BR" dirty="0" smtClean="0"/>
              <a:t>O cliente é um time de futebol que deseja conquistar mais torcedores:</a:t>
            </a:r>
            <a:endParaRPr lang="pt-BR" dirty="0"/>
          </a:p>
        </p:txBody>
      </p:sp>
      <p:pic>
        <p:nvPicPr>
          <p:cNvPr id="4098" name="Picture 2" descr="C:\Users\TONY\Downloads\291321-sport_2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509491"/>
            <a:ext cx="367240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0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04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1252736"/>
          </a:xfrm>
        </p:spPr>
        <p:txBody>
          <a:bodyPr/>
          <a:lstStyle/>
          <a:p>
            <a:r>
              <a:rPr lang="pt-BR" dirty="0"/>
              <a:t>O cliente é </a:t>
            </a:r>
            <a:r>
              <a:rPr lang="pt-BR" dirty="0" smtClean="0"/>
              <a:t>uma empresa de criação de games e aplicativos para dispositivos móveis:</a:t>
            </a:r>
            <a:endParaRPr lang="pt-BR" dirty="0"/>
          </a:p>
          <a:p>
            <a:endParaRPr lang="pt-BR" dirty="0"/>
          </a:p>
        </p:txBody>
      </p:sp>
      <p:pic>
        <p:nvPicPr>
          <p:cNvPr id="5122" name="Picture 2" descr="C:\Users\TONY\Downloads\Android_Devic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61" y="2492896"/>
            <a:ext cx="3682534" cy="368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800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385</Words>
  <Application>Microsoft Office PowerPoint</Application>
  <PresentationFormat>Apresentação na tela (4:3)</PresentationFormat>
  <Paragraphs>76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ConsulTI Lab JavaScript e Jquery Aula 02</vt:lpstr>
      <vt:lpstr>Serão Formados 05 Trios</vt:lpstr>
      <vt:lpstr>Regras</vt:lpstr>
      <vt:lpstr>Regras</vt:lpstr>
      <vt:lpstr>Regras</vt:lpstr>
      <vt:lpstr>Proposta 01</vt:lpstr>
      <vt:lpstr>Proposta 02</vt:lpstr>
      <vt:lpstr>Proposta 03</vt:lpstr>
      <vt:lpstr>Proposta 04</vt:lpstr>
      <vt:lpstr>Proposta 05</vt:lpstr>
      <vt:lpstr>Árvore DOM (Document Object Model)</vt:lpstr>
      <vt:lpstr>Exemplo de Árvore DOM</vt:lpstr>
      <vt:lpstr>Encontrar os elementos HTML</vt:lpstr>
      <vt:lpstr>Encontrar elementos HTML por Id </vt:lpstr>
      <vt:lpstr>Encontrar elementos HTML por Tag </vt:lpstr>
      <vt:lpstr>Alterar conteúdo HTML </vt:lpstr>
      <vt:lpstr>Mudando um atributo HTML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TONY</dc:creator>
  <cp:lastModifiedBy>TONY</cp:lastModifiedBy>
  <cp:revision>27</cp:revision>
  <dcterms:created xsi:type="dcterms:W3CDTF">2013-07-17T02:43:07Z</dcterms:created>
  <dcterms:modified xsi:type="dcterms:W3CDTF">2013-07-24T04:09:09Z</dcterms:modified>
</cp:coreProperties>
</file>