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8"/>
  </p:notesMasterIdLst>
  <p:handoutMasterIdLst>
    <p:handoutMasterId r:id="rId69"/>
  </p:handoutMasterIdLst>
  <p:sldIdLst>
    <p:sldId id="462" r:id="rId2"/>
    <p:sldId id="568" r:id="rId3"/>
    <p:sldId id="510" r:id="rId4"/>
    <p:sldId id="503" r:id="rId5"/>
    <p:sldId id="508" r:id="rId6"/>
    <p:sldId id="509" r:id="rId7"/>
    <p:sldId id="526" r:id="rId8"/>
    <p:sldId id="521" r:id="rId9"/>
    <p:sldId id="520" r:id="rId10"/>
    <p:sldId id="519" r:id="rId11"/>
    <p:sldId id="514" r:id="rId12"/>
    <p:sldId id="481" r:id="rId13"/>
    <p:sldId id="546" r:id="rId14"/>
    <p:sldId id="547" r:id="rId15"/>
    <p:sldId id="574" r:id="rId16"/>
    <p:sldId id="575" r:id="rId17"/>
    <p:sldId id="573" r:id="rId18"/>
    <p:sldId id="545" r:id="rId19"/>
    <p:sldId id="530" r:id="rId20"/>
    <p:sldId id="539" r:id="rId21"/>
    <p:sldId id="538" r:id="rId22"/>
    <p:sldId id="533" r:id="rId23"/>
    <p:sldId id="540" r:id="rId24"/>
    <p:sldId id="537" r:id="rId25"/>
    <p:sldId id="541" r:id="rId26"/>
    <p:sldId id="542" r:id="rId27"/>
    <p:sldId id="532" r:id="rId28"/>
    <p:sldId id="534" r:id="rId29"/>
    <p:sldId id="535" r:id="rId30"/>
    <p:sldId id="543" r:id="rId31"/>
    <p:sldId id="531" r:id="rId32"/>
    <p:sldId id="549" r:id="rId33"/>
    <p:sldId id="544" r:id="rId34"/>
    <p:sldId id="548" r:id="rId35"/>
    <p:sldId id="550" r:id="rId36"/>
    <p:sldId id="552" r:id="rId37"/>
    <p:sldId id="554" r:id="rId38"/>
    <p:sldId id="553" r:id="rId39"/>
    <p:sldId id="556" r:id="rId40"/>
    <p:sldId id="557" r:id="rId41"/>
    <p:sldId id="558" r:id="rId42"/>
    <p:sldId id="559" r:id="rId43"/>
    <p:sldId id="562" r:id="rId44"/>
    <p:sldId id="561" r:id="rId45"/>
    <p:sldId id="564" r:id="rId46"/>
    <p:sldId id="565" r:id="rId47"/>
    <p:sldId id="560" r:id="rId48"/>
    <p:sldId id="571" r:id="rId49"/>
    <p:sldId id="563" r:id="rId50"/>
    <p:sldId id="570" r:id="rId51"/>
    <p:sldId id="567" r:id="rId52"/>
    <p:sldId id="569" r:id="rId53"/>
    <p:sldId id="497" r:id="rId54"/>
    <p:sldId id="502" r:id="rId55"/>
    <p:sldId id="572" r:id="rId56"/>
    <p:sldId id="499" r:id="rId57"/>
    <p:sldId id="511" r:id="rId58"/>
    <p:sldId id="512" r:id="rId59"/>
    <p:sldId id="515" r:id="rId60"/>
    <p:sldId id="513" r:id="rId61"/>
    <p:sldId id="516" r:id="rId62"/>
    <p:sldId id="529" r:id="rId63"/>
    <p:sldId id="524" r:id="rId64"/>
    <p:sldId id="528" r:id="rId65"/>
    <p:sldId id="522" r:id="rId66"/>
    <p:sldId id="458" r:id="rId6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ext Slides" id="{291AD1F2-09EC-4502-AA26-4C6E419F9E62}">
          <p14:sldIdLst/>
        </p14:section>
        <p14:section name="WIFI" id="{92BB7377-F307-2E4B-8067-67DCC8158A7E}">
          <p14:sldIdLst>
            <p14:sldId id="462"/>
            <p14:sldId id="568"/>
            <p14:sldId id="510"/>
            <p14:sldId id="503"/>
            <p14:sldId id="508"/>
            <p14:sldId id="509"/>
            <p14:sldId id="526"/>
            <p14:sldId id="521"/>
            <p14:sldId id="520"/>
            <p14:sldId id="519"/>
            <p14:sldId id="514"/>
            <p14:sldId id="481"/>
            <p14:sldId id="546"/>
            <p14:sldId id="547"/>
            <p14:sldId id="574"/>
            <p14:sldId id="575"/>
            <p14:sldId id="573"/>
            <p14:sldId id="545"/>
            <p14:sldId id="530"/>
            <p14:sldId id="539"/>
            <p14:sldId id="538"/>
            <p14:sldId id="533"/>
            <p14:sldId id="540"/>
            <p14:sldId id="537"/>
            <p14:sldId id="541"/>
            <p14:sldId id="542"/>
            <p14:sldId id="532"/>
            <p14:sldId id="534"/>
            <p14:sldId id="535"/>
            <p14:sldId id="543"/>
            <p14:sldId id="531"/>
            <p14:sldId id="549"/>
            <p14:sldId id="544"/>
            <p14:sldId id="548"/>
            <p14:sldId id="550"/>
            <p14:sldId id="552"/>
            <p14:sldId id="554"/>
            <p14:sldId id="553"/>
            <p14:sldId id="556"/>
            <p14:sldId id="557"/>
            <p14:sldId id="558"/>
            <p14:sldId id="559"/>
            <p14:sldId id="562"/>
            <p14:sldId id="561"/>
            <p14:sldId id="564"/>
            <p14:sldId id="565"/>
            <p14:sldId id="560"/>
            <p14:sldId id="571"/>
            <p14:sldId id="563"/>
            <p14:sldId id="570"/>
            <p14:sldId id="567"/>
            <p14:sldId id="569"/>
            <p14:sldId id="497"/>
            <p14:sldId id="502"/>
            <p14:sldId id="572"/>
            <p14:sldId id="499"/>
            <p14:sldId id="511"/>
            <p14:sldId id="512"/>
            <p14:sldId id="515"/>
            <p14:sldId id="513"/>
            <p14:sldId id="516"/>
            <p14:sldId id="529"/>
            <p14:sldId id="524"/>
            <p14:sldId id="528"/>
            <p14:sldId id="522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FD9"/>
    <a:srgbClr val="86DBF2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5441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468" y="114"/>
      </p:cViewPr>
      <p:guideLst>
        <p:guide pos="31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pythonize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data from Cisco WLC</a:t>
            </a:r>
          </a:p>
        </p:txBody>
      </p:sp>
      <p:pic>
        <p:nvPicPr>
          <p:cNvPr id="4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0F927A80-37A7-4831-B300-69FBD77F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67" y="2458511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F5F01D-FCB7-4EC5-BE06-0F767B3EFEFD}"/>
              </a:ext>
            </a:extLst>
          </p:cNvPr>
          <p:cNvGrpSpPr>
            <a:grpSpLocks noChangeAspect="1"/>
          </p:cNvGrpSpPr>
          <p:nvPr/>
        </p:nvGrpSpPr>
        <p:grpSpPr>
          <a:xfrm>
            <a:off x="6666967" y="1533232"/>
            <a:ext cx="1151460" cy="925279"/>
            <a:chOff x="839748" y="4443493"/>
            <a:chExt cx="167995" cy="134996"/>
          </a:xfrm>
        </p:grpSpPr>
        <p:sp>
          <p:nvSpPr>
            <p:cNvPr id="7" name="Freeform 296">
              <a:extLst>
                <a:ext uri="{FF2B5EF4-FFF2-40B4-BE49-F238E27FC236}">
                  <a16:creationId xmlns:a16="http://schemas.microsoft.com/office/drawing/2014/main" id="{9644B9F7-4BA7-4841-BF50-CC6A29B323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97">
              <a:extLst>
                <a:ext uri="{FF2B5EF4-FFF2-40B4-BE49-F238E27FC236}">
                  <a16:creationId xmlns:a16="http://schemas.microsoft.com/office/drawing/2014/main" id="{66B83FB6-B2A7-4FAF-A903-41F5A8CA5F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8">
              <a:extLst>
                <a:ext uri="{FF2B5EF4-FFF2-40B4-BE49-F238E27FC236}">
                  <a16:creationId xmlns:a16="http://schemas.microsoft.com/office/drawing/2014/main" id="{2AA458A1-359C-45BD-B038-3B8D383AF1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ubtitle 3">
            <a:extLst>
              <a:ext uri="{FF2B5EF4-FFF2-40B4-BE49-F238E27FC236}">
                <a16:creationId xmlns:a16="http://schemas.microsoft.com/office/drawing/2014/main" id="{FA033929-430A-4FC5-856A-42786B2F08AA}"/>
              </a:ext>
            </a:extLst>
          </p:cNvPr>
          <p:cNvSpPr txBox="1">
            <a:spLocks/>
          </p:cNvSpPr>
          <p:nvPr/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Roman Podoynitsyn</a:t>
            </a:r>
          </a:p>
        </p:txBody>
      </p:sp>
    </p:spTree>
    <p:extLst>
      <p:ext uri="{BB962C8B-B14F-4D97-AF65-F5344CB8AC3E}">
        <p14:creationId xmlns:p14="http://schemas.microsoft.com/office/powerpoint/2010/main" val="50177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607F3-7A25-4E2A-B848-0AE5C8E47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137884"/>
            <a:ext cx="7900241" cy="3555027"/>
          </a:xfrm>
        </p:spPr>
        <p:txBody>
          <a:bodyPr/>
          <a:lstStyle/>
          <a:p>
            <a:pPr lvl="0"/>
            <a:r>
              <a:rPr lang="en-US" dirty="0"/>
              <a:t>What exactly changed in the config since the last (day, week, month)?</a:t>
            </a:r>
          </a:p>
          <a:p>
            <a:r>
              <a:rPr lang="en-US" dirty="0"/>
              <a:t>Best practice rules – update, adjust and customize for your Cu</a:t>
            </a:r>
          </a:p>
          <a:p>
            <a:r>
              <a:rPr lang="en-US" dirty="0"/>
              <a:t>Do we have the same SSID settings in every branch?</a:t>
            </a:r>
          </a:p>
          <a:p>
            <a:pPr lvl="0"/>
            <a:r>
              <a:rPr lang="en-US" dirty="0"/>
              <a:t>How diverse is network configuration for 100 WLCs installed in Customer network?</a:t>
            </a:r>
          </a:p>
          <a:p>
            <a:pPr lvl="0"/>
            <a:r>
              <a:rPr lang="en-US" dirty="0"/>
              <a:t>Which rogue APs have the most impact on our network?</a:t>
            </a:r>
          </a:p>
          <a:p>
            <a:pPr lvl="0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8A94F1-9CD5-4B78-8517-3379B8AF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that are easy to solve with tool</a:t>
            </a:r>
          </a:p>
        </p:txBody>
      </p:sp>
    </p:spTree>
    <p:extLst>
      <p:ext uri="{BB962C8B-B14F-4D97-AF65-F5344CB8AC3E}">
        <p14:creationId xmlns:p14="http://schemas.microsoft.com/office/powerpoint/2010/main" val="29578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And eventually…</a:t>
            </a:r>
            <a:br>
              <a:rPr lang="en-US" dirty="0"/>
            </a:br>
            <a:r>
              <a:rPr lang="en-US" dirty="0"/>
              <a:t>It’s time for DEMO</a:t>
            </a:r>
          </a:p>
        </p:txBody>
      </p:sp>
    </p:spTree>
    <p:extLst>
      <p:ext uri="{BB962C8B-B14F-4D97-AF65-F5344CB8AC3E}">
        <p14:creationId xmlns:p14="http://schemas.microsoft.com/office/powerpoint/2010/main" val="175491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scenarios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A979E9-4C87-4427-BDAB-38693D79D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734" y="1010169"/>
            <a:ext cx="7712364" cy="3166574"/>
          </a:xfrm>
        </p:spPr>
        <p:txBody>
          <a:bodyPr/>
          <a:lstStyle/>
          <a:p>
            <a:r>
              <a:rPr lang="en-US" dirty="0"/>
              <a:t>Parse config file</a:t>
            </a:r>
          </a:p>
          <a:p>
            <a:r>
              <a:rPr lang="en-US" dirty="0"/>
              <a:t>Explore data with context help (refer to object tree)</a:t>
            </a:r>
          </a:p>
          <a:p>
            <a:r>
              <a:rPr lang="en-US" dirty="0"/>
              <a:t>Define best practice rules and check WLC config against them</a:t>
            </a:r>
          </a:p>
          <a:p>
            <a:r>
              <a:rPr lang="en-US" dirty="0"/>
              <a:t>Compare SSID config for different WLCs </a:t>
            </a:r>
          </a:p>
          <a:p>
            <a:r>
              <a:rPr lang="en-US" dirty="0"/>
              <a:t>Compare SSID configs of the same WLC collected in different time</a:t>
            </a:r>
          </a:p>
          <a:p>
            <a:r>
              <a:rPr lang="en-US" dirty="0"/>
              <a:t>Config diversity</a:t>
            </a:r>
          </a:p>
          <a:p>
            <a:r>
              <a:rPr lang="en-US" dirty="0"/>
              <a:t>Explore rogue APs</a:t>
            </a:r>
          </a:p>
          <a:p>
            <a:r>
              <a:rPr lang="en-US" dirty="0"/>
              <a:t>Explore channel utilization and its impact factors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4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Parse config</a:t>
            </a:r>
          </a:p>
        </p:txBody>
      </p:sp>
    </p:spTree>
    <p:extLst>
      <p:ext uri="{BB962C8B-B14F-4D97-AF65-F5344CB8AC3E}">
        <p14:creationId xmlns:p14="http://schemas.microsoft.com/office/powerpoint/2010/main" val="119958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From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5A002-D596-4CD3-8866-A8078CD428C9}"/>
              </a:ext>
            </a:extLst>
          </p:cNvPr>
          <p:cNvSpPr/>
          <p:nvPr/>
        </p:nvSpPr>
        <p:spPr>
          <a:xfrm>
            <a:off x="533398" y="1448166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parse_file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('wlc_config_example.txt’)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 from file:  ['tac-test’, ‘wlc2’]</a:t>
            </a:r>
          </a:p>
        </p:txBody>
      </p:sp>
    </p:spTree>
    <p:extLst>
      <p:ext uri="{BB962C8B-B14F-4D97-AF65-F5344CB8AC3E}">
        <p14:creationId xmlns:p14="http://schemas.microsoft.com/office/powerpoint/2010/main" val="354987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Via SSH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 – via SSH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533398" y="1537485"/>
            <a:ext cx="7505513" cy="310854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ssh_collect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Collecting config from WLC via SSH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IP address, please: &gt;? 10.11.12.13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username, please: &gt;? admin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password, please: &gt;? *******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username...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Please, hold on, getting config, it can take some time...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 is completed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Please, hold on, parsing configs, it can take some time...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written to file with name: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-IP 10.11.12.13-Tue Aug 7 111500 2021.txt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sent to parser….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parsed…</a:t>
            </a:r>
          </a:p>
        </p:txBody>
      </p:sp>
    </p:spTree>
    <p:extLst>
      <p:ext uri="{BB962C8B-B14F-4D97-AF65-F5344CB8AC3E}">
        <p14:creationId xmlns:p14="http://schemas.microsoft.com/office/powerpoint/2010/main" val="179386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Via DNAC API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 – via Cisco DNA 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533398" y="1445336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dnac_get_wlc_configs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IP address of DNAC, please: &gt;? 192.168.44.44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username, please: &gt;? user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password, please: &gt;? ****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Contacting Cisco DNA Center with IP address:  192.168.44.44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username:  user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 devices are found and reachable: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sdc1wlc001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config collection...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Waiting for collection results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DNA Center collected configs, grabbing config files from it...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config files are successfully collected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written to file with name: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all_WLC_config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-DNAC-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sent to parser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 from file:  ['sdc1wlc001']</a:t>
            </a:r>
          </a:p>
        </p:txBody>
      </p:sp>
    </p:spTree>
    <p:extLst>
      <p:ext uri="{BB962C8B-B14F-4D97-AF65-F5344CB8AC3E}">
        <p14:creationId xmlns:p14="http://schemas.microsoft.com/office/powerpoint/2010/main" val="58458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Files may contain the config from many WLCs </a:t>
            </a:r>
          </a:p>
          <a:p>
            <a:r>
              <a:rPr lang="en-US" dirty="0"/>
              <a:t>All the functions above return the Python dictionary, keys are hostnames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access the WLC config – refer by hostname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632635" y="3692942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access the WLC config objects: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[&lt;wlc1 hostname&gt;]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wlc2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[&lt;wlc2 hostname&gt;]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6D722-63A9-4DC5-B0C1-F9D1AE4E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03" y="1811656"/>
            <a:ext cx="3232297" cy="1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283801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Just print the object name in console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5A002-D596-4CD3-8866-A8078CD428C9}"/>
              </a:ext>
            </a:extLst>
          </p:cNvPr>
          <p:cNvSpPr/>
          <p:nvPr/>
        </p:nvSpPr>
        <p:spPr>
          <a:xfrm>
            <a:off x="533398" y="1711952"/>
            <a:ext cx="7505513" cy="116955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config for host: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WC-Cisco-CX-020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version is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8.10.142.0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collection time is Sun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  7 00:00:07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2021,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parsing date is Mon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 12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152115 2021</a:t>
            </a:r>
          </a:p>
        </p:txBody>
      </p:sp>
    </p:spTree>
    <p:extLst>
      <p:ext uri="{BB962C8B-B14F-4D97-AF65-F5344CB8AC3E}">
        <p14:creationId xmlns:p14="http://schemas.microsoft.com/office/powerpoint/2010/main" val="24940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0739" y="1609059"/>
            <a:ext cx="7819542" cy="2393385"/>
          </a:xfrm>
        </p:spPr>
        <p:txBody>
          <a:bodyPr/>
          <a:lstStyle/>
          <a:p>
            <a:r>
              <a:rPr lang="en-US" dirty="0"/>
              <a:t>To introduce the Python parser for WLC config (aka </a:t>
            </a:r>
            <a:r>
              <a:rPr lang="en-US" dirty="0" err="1"/>
              <a:t>wlc-pythonizer</a:t>
            </a:r>
            <a:r>
              <a:rPr lang="en-US" dirty="0"/>
              <a:t>)</a:t>
            </a:r>
          </a:p>
          <a:p>
            <a:r>
              <a:rPr lang="en-US" dirty="0"/>
              <a:t>To discuss the use cases available and gather ideas for future</a:t>
            </a:r>
          </a:p>
          <a:p>
            <a:r>
              <a:rPr lang="en-US" dirty="0"/>
              <a:t>To demonstrate how it works</a:t>
            </a:r>
          </a:p>
          <a:p>
            <a:r>
              <a:rPr lang="en-US" dirty="0"/>
              <a:t>To invite for collaboration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09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attributes after point (config section type 1)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60043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.network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.switch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switch config</a:t>
            </a:r>
          </a:p>
        </p:txBody>
      </p:sp>
    </p:spTree>
    <p:extLst>
      <p:ext uri="{BB962C8B-B14F-4D97-AF65-F5344CB8AC3E}">
        <p14:creationId xmlns:p14="http://schemas.microsoft.com/office/powerpoint/2010/main" val="75060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attributes after point (config section type 2)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24622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.dynamic_interfaces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Dynamic_Interface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management,  redundancy-management,  redundancy-port,  service-port,  virtual,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wifi_guest_bras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wifi_guest_old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wifi_cisco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wifi_users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wifi_users_vip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wifi_voice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.ssid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Ssid_Config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Cisco_WLC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9800_best,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AireOS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BEST-WIFI, Provision, Corporate, Guest WiFi</a:t>
            </a:r>
          </a:p>
        </p:txBody>
      </p:sp>
    </p:spTree>
    <p:extLst>
      <p:ext uri="{BB962C8B-B14F-4D97-AF65-F5344CB8AC3E}">
        <p14:creationId xmlns:p14="http://schemas.microsoft.com/office/powerpoint/2010/main" val="32555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[name] to get the item from list (config section type 2)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60043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'management’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Dynamic interface management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‘Guest’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</a:t>
            </a:r>
          </a:p>
        </p:txBody>
      </p:sp>
    </p:spTree>
    <p:extLst>
      <p:ext uri="{BB962C8B-B14F-4D97-AF65-F5344CB8AC3E}">
        <p14:creationId xmlns:p14="http://schemas.microsoft.com/office/powerpoint/2010/main" val="341707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point and the attribute name to get the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" indent="0">
              <a:buNone/>
            </a:pPr>
            <a:r>
              <a:rPr lang="en-US" sz="1600" dirty="0">
                <a:solidFill>
                  <a:srgbClr val="049FD9"/>
                </a:solidFill>
              </a:rPr>
              <a:t>Hint: </a:t>
            </a:r>
            <a:r>
              <a:rPr lang="en-US" sz="1600" dirty="0"/>
              <a:t>Don’t remember the name of attribute? Stay calm and start printing! </a:t>
            </a:r>
          </a:p>
          <a:p>
            <a:pPr marL="57150" indent="0">
              <a:buNone/>
            </a:pPr>
            <a:r>
              <a:rPr lang="en-US" sz="1600" dirty="0"/>
              <a:t>(Tab button is your friend for context help)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38499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['management'].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'192.168.176.129’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['management'].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active_physical_port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'LAG (13)'</a:t>
            </a:r>
          </a:p>
        </p:txBody>
      </p:sp>
    </p:spTree>
    <p:extLst>
      <p:ext uri="{BB962C8B-B14F-4D97-AF65-F5344CB8AC3E}">
        <p14:creationId xmlns:p14="http://schemas.microsoft.com/office/powerpoint/2010/main" val="27669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615E7E-B11F-4CFF-96A8-A1C33795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is too long? - Use “filter”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94045-6954-49FB-9585-CD0283B5EEF8}"/>
              </a:ext>
            </a:extLst>
          </p:cNvPr>
          <p:cNvSpPr/>
          <p:nvPr/>
        </p:nvSpPr>
        <p:spPr>
          <a:xfrm>
            <a:off x="533398" y="1227900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Object.filter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(&lt;ATTRIBUTE NAME&gt;,&lt;VALUE&gt;)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Ap_Rf_Config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WA-KUR-KRCH-001-1100_slot0, …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radios with failed noise profile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noise_profile','FAILED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Ap_Rf_Config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WA-MSK-CWK_slot0,  WA-MSK-SBC-002_slot0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#Double filtering is allowed too ;)</a:t>
            </a:r>
          </a:p>
          <a:p>
            <a:pPr marL="5715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wlc.rogue_aps.filter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('channel','11').filter('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state','Alert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2120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07AE3-F3CA-4CC5-A330-978B8632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values? – Use “show”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0A69E-7763-40A8-BB62-B056B295C057}"/>
              </a:ext>
            </a:extLst>
          </p:cNvPr>
          <p:cNvSpPr/>
          <p:nvPr/>
        </p:nvSpPr>
        <p:spPr>
          <a:xfrm>
            <a:off x="583017" y="1329180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show(object)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object.show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#Display all attributes of network config section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wlc.network.show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rf_network_name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wifimsk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dns_server_ip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192.168.0.41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secure_web_mode_cipher_option_high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secure_web_mode_ssl_protocol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web_csrf_check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734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C9EFBC-5534-4A71-A590-58E117A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attribute or value? – Use “grep”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7787B-630F-4F43-8FC2-B1B5AABF6BD5}"/>
              </a:ext>
            </a:extLst>
          </p:cNvPr>
          <p:cNvSpPr/>
          <p:nvPr/>
        </p:nvSpPr>
        <p:spPr>
          <a:xfrm>
            <a:off x="696139" y="971540"/>
            <a:ext cx="7505513" cy="397031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object,’value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object.grep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(‘value’)</a:t>
            </a:r>
          </a:p>
          <a:p>
            <a:pPr marL="57150" indent="0">
              <a:buNone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IPv6 MLD parameters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mld_snooping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mld_query_interval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20 seconds</a:t>
            </a: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timeouts for SSID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[‘Guest'].grep('second’)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exclusionlist_timeout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1800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scan_defer_time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100 milliseconds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radios with FAILED profiles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wlc.ap_rf.grep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('FAIL’)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 RF config WA-MSK-SSH-001_slot0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interference_profile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FAILED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 RF config WA-MSK-TEL-003_slot0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noise_profile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FAILED</a:t>
            </a:r>
          </a:p>
        </p:txBody>
      </p:sp>
    </p:spTree>
    <p:extLst>
      <p:ext uri="{BB962C8B-B14F-4D97-AF65-F5344CB8AC3E}">
        <p14:creationId xmlns:p14="http://schemas.microsoft.com/office/powerpoint/2010/main" val="119114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1590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range(6)]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245685"/>
            <a:ext cx="7505513" cy="2031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names of SSIDs configured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'Users',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‘9800-1x',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‘9800-EOGRE',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'Provision',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'Corporate’,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‘Cisco Guest WiFi']</a:t>
            </a:r>
          </a:p>
        </p:txBody>
      </p:sp>
    </p:spTree>
    <p:extLst>
      <p:ext uri="{BB962C8B-B14F-4D97-AF65-F5344CB8AC3E}">
        <p14:creationId xmlns:p14="http://schemas.microsoft.com/office/powerpoint/2010/main" val="7638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8677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*2) for x in range(6)]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pairs of number, doubled number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[(0, 0), (1, 2), (2, 4), (3, 6), (4, 8), (5, 10)]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125184"/>
            <a:ext cx="7505513" cy="2031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name and status of SSIDs configured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[(ssid.name,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(‘9800-1X',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('Users',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('Provision',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('Corporate',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('Guest WiFi', 'Enabled')]</a:t>
            </a:r>
          </a:p>
        </p:txBody>
      </p:sp>
    </p:spTree>
    <p:extLst>
      <p:ext uri="{BB962C8B-B14F-4D97-AF65-F5344CB8AC3E}">
        <p14:creationId xmlns:p14="http://schemas.microsoft.com/office/powerpoint/2010/main" val="7700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8677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*2) for x in range(10) if x%2 ==0]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pairs for odd numbers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[(0, 0), (2, 4), (4, 8)]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125184"/>
            <a:ext cx="7505513" cy="26776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in Disabled status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'Disabled’]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with AAA override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ssid.aaa_policy_override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'Enabled’]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with CWA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ssid.aaa_policy_override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'Enabled’ and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'Guest' in ssid.name]</a:t>
            </a:r>
          </a:p>
        </p:txBody>
      </p:sp>
    </p:spTree>
    <p:extLst>
      <p:ext uri="{BB962C8B-B14F-4D97-AF65-F5344CB8AC3E}">
        <p14:creationId xmlns:p14="http://schemas.microsoft.com/office/powerpoint/2010/main" val="12412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How it all started</a:t>
            </a:r>
          </a:p>
        </p:txBody>
      </p:sp>
    </p:spTree>
    <p:extLst>
      <p:ext uri="{BB962C8B-B14F-4D97-AF65-F5344CB8AC3E}">
        <p14:creationId xmlns:p14="http://schemas.microsoft.com/office/powerpoint/2010/main" val="114920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Best practice check</a:t>
            </a:r>
          </a:p>
        </p:txBody>
      </p:sp>
    </p:spTree>
    <p:extLst>
      <p:ext uri="{BB962C8B-B14F-4D97-AF65-F5344CB8AC3E}">
        <p14:creationId xmlns:p14="http://schemas.microsoft.com/office/powerpoint/2010/main" val="166068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the BP rule – use tools available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48E578A-8D5C-4B98-B505-4299B20A3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95290"/>
            <a:ext cx="7888225" cy="3083094"/>
          </a:xfrm>
        </p:spPr>
        <p:txBody>
          <a:bodyPr/>
          <a:lstStyle/>
          <a:p>
            <a:r>
              <a:rPr lang="en-US" dirty="0"/>
              <a:t>Translate the BP rule into Python code </a:t>
            </a:r>
          </a:p>
          <a:p>
            <a:r>
              <a:rPr lang="en-US" dirty="0"/>
              <a:t>Usually one string is enough</a:t>
            </a:r>
          </a:p>
          <a:p>
            <a:r>
              <a:rPr lang="en-US" dirty="0"/>
              <a:t>Example: ‘Telnet service should be disabled on AP’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07791-23A0-4229-981E-D7FF04CE6A5D}"/>
              </a:ext>
            </a:extLst>
          </p:cNvPr>
          <p:cNvSpPr/>
          <p:nvPr/>
        </p:nvSpPr>
        <p:spPr>
          <a:xfrm>
            <a:off x="513182" y="2495729"/>
            <a:ext cx="8156946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#Get all AP names with telnet enabled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[ap.name for ap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wlc.ap_configs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'Enable’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ap.telnet_state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835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CB528-AB48-4A53-A32C-DFC139A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 to check BP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611AA-42FE-4598-97A5-6606EB72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" y="1490828"/>
            <a:ext cx="9144000" cy="27981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273EE-6D9B-4665-BE52-35F0B3826D77}"/>
              </a:ext>
            </a:extLst>
          </p:cNvPr>
          <p:cNvCxnSpPr/>
          <p:nvPr/>
        </p:nvCxnSpPr>
        <p:spPr>
          <a:xfrm>
            <a:off x="184297" y="2119422"/>
            <a:ext cx="4883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66B4F-ED17-4655-A5CD-41D2529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apply the set of BP rules – use “</a:t>
            </a:r>
            <a:r>
              <a:rPr lang="en-US" dirty="0" err="1"/>
              <a:t>bp_check</a:t>
            </a:r>
            <a:r>
              <a:rPr lang="en-US" dirty="0"/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41620-743B-43A8-A2C8-626AAA8389F4}"/>
              </a:ext>
            </a:extLst>
          </p:cNvPr>
          <p:cNvSpPr/>
          <p:nvPr/>
        </p:nvSpPr>
        <p:spPr>
          <a:xfrm>
            <a:off x="533398" y="1865116"/>
            <a:ext cx="8121503" cy="206210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bp_check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WLC config against the set of rules</a:t>
            </a:r>
          </a:p>
          <a:p>
            <a:pPr marL="5715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bp_check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Best practices compliance report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ID Status             Rate Name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Compliant           100 Telnet should be disabled in all APs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 Compliant           100 Each SSID is mapped with unique interface in controller if no AAA override is enabled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Compliant           100 Local Client profiling using HTTP and DHCP is enabled unless RADIUS profiling is in use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Compliant           100 Dynamic interface should not have IP address 0.0.0.0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Compliant           100 Primary and secondary DHCP server IP addresses are configured for WLC dynamic interfaces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6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A5888-97A9-4501-9D6D-5F2F9E7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7674936" cy="3083094"/>
          </a:xfrm>
        </p:spPr>
        <p:txBody>
          <a:bodyPr/>
          <a:lstStyle/>
          <a:p>
            <a:r>
              <a:rPr lang="en-US" dirty="0"/>
              <a:t>Relatively easy translation of business requirements into code</a:t>
            </a:r>
          </a:p>
          <a:p>
            <a:r>
              <a:rPr lang="en-US" dirty="0"/>
              <a:t>Customize and implement if needed</a:t>
            </a:r>
          </a:p>
          <a:p>
            <a:r>
              <a:rPr lang="en-US" dirty="0"/>
              <a:t>Fast automated checking</a:t>
            </a:r>
          </a:p>
          <a:p>
            <a:r>
              <a:rPr lang="en-US" dirty="0"/>
              <a:t>Double-check values in the same tool if in doubt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53B7E-26E7-4AA6-AF6E-DF03957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advantages</a:t>
            </a:r>
          </a:p>
        </p:txBody>
      </p:sp>
    </p:spTree>
    <p:extLst>
      <p:ext uri="{BB962C8B-B14F-4D97-AF65-F5344CB8AC3E}">
        <p14:creationId xmlns:p14="http://schemas.microsoft.com/office/powerpoint/2010/main" val="207445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Compare config files or its sections</a:t>
            </a:r>
          </a:p>
        </p:txBody>
      </p:sp>
    </p:spTree>
    <p:extLst>
      <p:ext uri="{BB962C8B-B14F-4D97-AF65-F5344CB8AC3E}">
        <p14:creationId xmlns:p14="http://schemas.microsoft.com/office/powerpoint/2010/main" val="1915172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config? – Use “compare”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073150"/>
            <a:ext cx="8156946" cy="375487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compare(object1, object2)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#Get the same SSID config from the same device during last 3 weeks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ssid1 = archive['Week 31']['WC-MSK-CX'].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['Corporate']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ssid2 = archive['Week 32']['WC-MSK-CX'].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['Corporate']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ssid3 = archive['Week 33']['WC-MSK-CX'].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['Corporate’]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#Call compare function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compare(ssid1,ssid2)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called for  SSID config Corporate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Subdiffs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- 0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#Zero changes between Week 31 and 32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- 196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#196 parameters were compared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52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config? – Use “compare”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864402"/>
            <a:ext cx="8156946" cy="418576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compare(object1, object2)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#Call compare function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compare(ssid2,ssid3)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called for  SSID config Corporate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Subdiffs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- 3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parameters were changed between Week 32 and 33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- 196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#196 parameters were compared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d_802_11k_neighbor_list: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name of parameter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       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value for Week 32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Enabled        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value for Week 32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d_802_11v_bss_transition_service: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Enabled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security_ft_support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Adaptive</a:t>
            </a:r>
          </a:p>
        </p:txBody>
      </p:sp>
    </p:spTree>
    <p:extLst>
      <p:ext uri="{BB962C8B-B14F-4D97-AF65-F5344CB8AC3E}">
        <p14:creationId xmlns:p14="http://schemas.microsoft.com/office/powerpoint/2010/main" val="3504835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520" y="1340577"/>
            <a:ext cx="6959010" cy="3083094"/>
          </a:xfrm>
        </p:spPr>
        <p:txBody>
          <a:bodyPr/>
          <a:lstStyle/>
          <a:p>
            <a:r>
              <a:rPr lang="en-US" dirty="0"/>
              <a:t>Works with any config section</a:t>
            </a:r>
          </a:p>
          <a:p>
            <a:r>
              <a:rPr lang="en-US" dirty="0"/>
              <a:t>Recursively calls every branch in config tree</a:t>
            </a:r>
          </a:p>
          <a:p>
            <a:r>
              <a:rPr lang="en-US" dirty="0"/>
              <a:t>If called for list, compares only items with the same name, for example SSID ‘Corporate’ with SSID “Corporate’</a:t>
            </a:r>
          </a:p>
          <a:p>
            <a:r>
              <a:rPr lang="en-US" dirty="0"/>
              <a:t>Calculates the number of parameters compared</a:t>
            </a:r>
          </a:p>
          <a:p>
            <a:r>
              <a:rPr lang="en-US" dirty="0"/>
              <a:t>Calculates the number of differences in values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“Compare” function</a:t>
            </a:r>
          </a:p>
        </p:txBody>
      </p:sp>
    </p:spTree>
    <p:extLst>
      <p:ext uri="{BB962C8B-B14F-4D97-AF65-F5344CB8AC3E}">
        <p14:creationId xmlns:p14="http://schemas.microsoft.com/office/powerpoint/2010/main" val="199781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Know the diversity of configs</a:t>
            </a:r>
          </a:p>
        </p:txBody>
      </p:sp>
    </p:spTree>
    <p:extLst>
      <p:ext uri="{BB962C8B-B14F-4D97-AF65-F5344CB8AC3E}">
        <p14:creationId xmlns:p14="http://schemas.microsoft.com/office/powerpoint/2010/main" val="41528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relationships between engineer and WLC config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0739" y="1367517"/>
            <a:ext cx="7819542" cy="2634928"/>
          </a:xfrm>
        </p:spPr>
        <p:txBody>
          <a:bodyPr/>
          <a:lstStyle/>
          <a:p>
            <a:r>
              <a:rPr lang="en-US" dirty="0"/>
              <a:t>We often work with WLC config files</a:t>
            </a:r>
            <a:endParaRPr lang="ru-RU" dirty="0"/>
          </a:p>
          <a:p>
            <a:r>
              <a:rPr lang="en-US" dirty="0"/>
              <a:t>These files contain a lot of semi-structured data in text format</a:t>
            </a:r>
            <a:endParaRPr lang="ru-RU" dirty="0"/>
          </a:p>
          <a:p>
            <a:r>
              <a:rPr lang="en-US" dirty="0"/>
              <a:t>The information is really useful but hard to grasp in text editor</a:t>
            </a:r>
          </a:p>
          <a:p>
            <a:r>
              <a:rPr lang="en-US" dirty="0"/>
              <a:t>Love it or hate it?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769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53B7E-26E7-4AA6-AF6E-DF03957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without details – get the “big picture”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BBF9-7883-4FE9-89C4-CF27E3AE7A1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31344" y="1281975"/>
                <a:ext cx="7298256" cy="1553374"/>
              </a:xfrm>
            </p:spPr>
            <p:txBody>
              <a:bodyPr/>
              <a:lstStyle/>
              <a:p>
                <a:r>
                  <a:rPr lang="en-US" dirty="0"/>
                  <a:t>Diversity metric defined as:</a:t>
                </a:r>
              </a:p>
              <a:p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𝐷𝑖𝑣𝑒𝑟𝑠𝑖𝑡𝑦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𝑑𝑖𝑓𝑓𝑒𝑟𝑒𝑛𝑐𝑒𝑠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𝑓𝑜𝑢𝑛𝑑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𝑎𝑛𝑎𝑙𝑦𝑧𝑒𝑑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Can take values from: </a:t>
                </a:r>
              </a:p>
              <a:p>
                <a:pPr marL="57150" indent="0">
                  <a:buNone/>
                </a:pPr>
                <a:r>
                  <a:rPr lang="en-US" dirty="0"/>
                  <a:t>  0%  - no differences, configs are completely identical</a:t>
                </a:r>
              </a:p>
              <a:p>
                <a:pPr marL="57150" indent="0">
                  <a:buNone/>
                </a:pPr>
                <a:r>
                  <a:rPr lang="en-US" dirty="0"/>
                  <a:t> 100% - all values are different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BBF9-7883-4FE9-89C4-CF27E3AE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31344" y="1281975"/>
                <a:ext cx="7298256" cy="1553374"/>
              </a:xfrm>
              <a:blipFill>
                <a:blip r:embed="rId3"/>
                <a:stretch>
                  <a:fillRect l="-501" t="-3137" b="-8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8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49FD9"/>
                </a:solidFill>
              </a:rPr>
              <a:t>Hint: </a:t>
            </a:r>
            <a:r>
              <a:rPr lang="en-US" dirty="0"/>
              <a:t> Get the big picture first, then dig deeper into details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diversity– Use “</a:t>
            </a:r>
            <a:r>
              <a:rPr lang="en-US" dirty="0" err="1"/>
              <a:t>config_diversity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437766" y="1202533"/>
            <a:ext cx="8156946" cy="28931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config_diversity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([object 1, object 2,…,object N]) # list as input!!!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#Compare SSID configs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config_diversity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([ssid1,ssid2])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Diversity metric is equal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metric is calculated for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 items of type  SSID config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#Compare SSID configs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Diversity metric is equal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metric is calculated for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 items of type  SSID config</a:t>
            </a:r>
          </a:p>
        </p:txBody>
      </p:sp>
    </p:spTree>
    <p:extLst>
      <p:ext uri="{BB962C8B-B14F-4D97-AF65-F5344CB8AC3E}">
        <p14:creationId xmlns:p14="http://schemas.microsoft.com/office/powerpoint/2010/main" val="143516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Analyze rogue APs</a:t>
            </a:r>
          </a:p>
        </p:txBody>
      </p:sp>
    </p:spTree>
    <p:extLst>
      <p:ext uri="{BB962C8B-B14F-4D97-AF65-F5344CB8AC3E}">
        <p14:creationId xmlns:p14="http://schemas.microsoft.com/office/powerpoint/2010/main" val="552927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something useful with this list?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5967-B215-4BE8-9F2C-CB91812F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8" y="1205898"/>
            <a:ext cx="4705921" cy="32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1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073150"/>
            <a:ext cx="8156946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how many rogue APs are dangerous ones (close to our APs)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Rogue AP summary for  WC-MSK-CISCO-CX: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overall number of rogue APs : 1998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-10  dBm =  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-20  dBm =  5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-30  dBm =  19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-40  dBm =  51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-50  dBm =  125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-60  dBm =  236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-70  dBm =  432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-80  dBm =  853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-90  dBm =  1989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continues next page..&gt;</a:t>
            </a:r>
          </a:p>
        </p:txBody>
      </p:sp>
    </p:spTree>
    <p:extLst>
      <p:ext uri="{BB962C8B-B14F-4D97-AF65-F5344CB8AC3E}">
        <p14:creationId xmlns:p14="http://schemas.microsoft.com/office/powerpoint/2010/main" val="3503104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205898"/>
            <a:ext cx="8156946" cy="28931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which rogue APs has the most impact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most impacting rogue APs in this environment: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Currently hardcoded values for impact are: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RSSI &gt; -50 dBm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number of detecting APs &gt; 3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54:4a:00:d1:fd:00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these rogues first – they MIGHT have high impact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a0:93:51:38:a8:60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f0:9e:63:70:ef:b0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00:fc:ba:0b:b9:e0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continues next page..&gt;</a:t>
            </a:r>
          </a:p>
        </p:txBody>
      </p:sp>
    </p:spTree>
    <p:extLst>
      <p:ext uri="{BB962C8B-B14F-4D97-AF65-F5344CB8AC3E}">
        <p14:creationId xmlns:p14="http://schemas.microsoft.com/office/powerpoint/2010/main" val="3981053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205898"/>
            <a:ext cx="8156946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which APs from our network are impacted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impacted APs in this environment: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WA-MSK-CX-001 60 %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WA-MSK-CX-006 30 %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WA-MSK-CX-215 20 %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WA-MSK-CX-007 53 %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WA-MSK-CX-330 28 %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WA-MSK-CX-003 16 %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omitted..&gt;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#Know manufacturers of rogue APs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Most common manufacturers of rogue APs are: 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[('Cisco', 199),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168),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RuckusWi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158),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ZyxelCom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127),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115)]</a:t>
            </a:r>
          </a:p>
        </p:txBody>
      </p:sp>
    </p:spTree>
    <p:extLst>
      <p:ext uri="{BB962C8B-B14F-4D97-AF65-F5344CB8AC3E}">
        <p14:creationId xmlns:p14="http://schemas.microsoft.com/office/powerpoint/2010/main" val="256454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Visualize the channel utilization</a:t>
            </a:r>
          </a:p>
        </p:txBody>
      </p:sp>
    </p:spTree>
    <p:extLst>
      <p:ext uri="{BB962C8B-B14F-4D97-AF65-F5344CB8AC3E}">
        <p14:creationId xmlns:p14="http://schemas.microsoft.com/office/powerpoint/2010/main" val="3406961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turn text data into graph?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53A83F3-99DB-4CD8-B61E-9653562E6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389" y="1073150"/>
            <a:ext cx="7900241" cy="3555027"/>
          </a:xfrm>
        </p:spPr>
        <p:txBody>
          <a:bodyPr/>
          <a:lstStyle/>
          <a:p>
            <a:pPr marL="57150" lvl="0" indent="0">
              <a:buNone/>
            </a:pPr>
            <a:endParaRPr lang="en-US" dirty="0"/>
          </a:p>
          <a:p>
            <a:pPr lvl="0"/>
            <a:r>
              <a:rPr lang="en-US" dirty="0"/>
              <a:t>One picture worth a thousands of text words</a:t>
            </a:r>
          </a:p>
          <a:p>
            <a:pPr lvl="0"/>
            <a:r>
              <a:rPr lang="en-US" dirty="0"/>
              <a:t>Find some patterns based on data </a:t>
            </a:r>
          </a:p>
          <a:p>
            <a:pPr marL="57150" lvl="0" indent="0">
              <a:buNone/>
            </a:pPr>
            <a:r>
              <a:rPr lang="en-US" dirty="0"/>
              <a:t>Examples:</a:t>
            </a:r>
          </a:p>
          <a:p>
            <a:pPr lvl="0"/>
            <a:r>
              <a:rPr lang="en-US" dirty="0"/>
              <a:t>Periodically collected WLC config -&gt; channel utilization changes in time</a:t>
            </a:r>
          </a:p>
          <a:p>
            <a:pPr lvl="0"/>
            <a:r>
              <a:rPr lang="en-US" dirty="0"/>
              <a:t>Which factors define channel utilization? -&gt; scatterplot data for every AP in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1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channel utilization in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23BDA-C46B-4B09-A5E0-238B5635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7" y="878484"/>
            <a:ext cx="4680035" cy="3673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110E1-6F45-4462-998D-147A6BBC6E48}"/>
              </a:ext>
            </a:extLst>
          </p:cNvPr>
          <p:cNvSpPr/>
          <p:nvPr/>
        </p:nvSpPr>
        <p:spPr>
          <a:xfrm>
            <a:off x="493527" y="4521312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channel_utilization_visual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</p:spTree>
    <p:extLst>
      <p:ext uri="{BB962C8B-B14F-4D97-AF65-F5344CB8AC3E}">
        <p14:creationId xmlns:p14="http://schemas.microsoft.com/office/powerpoint/2010/main" val="21350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82CC2-44D7-4EF6-A49F-2EDB6D888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76" y="1194941"/>
            <a:ext cx="7267136" cy="3083094"/>
          </a:xfrm>
        </p:spPr>
        <p:txBody>
          <a:bodyPr/>
          <a:lstStyle/>
          <a:p>
            <a:pPr lvl="0"/>
            <a:r>
              <a:rPr lang="en-US" dirty="0"/>
              <a:t>Solve the problems asked by my Customers</a:t>
            </a:r>
          </a:p>
          <a:p>
            <a:pPr lvl="0"/>
            <a:r>
              <a:rPr lang="en-US" dirty="0"/>
              <a:t>Save all historical configuration and operational data in easy-to-use format (export as pickle, json, </a:t>
            </a:r>
            <a:r>
              <a:rPr lang="en-US" dirty="0" err="1"/>
              <a:t>yaml</a:t>
            </a:r>
            <a:r>
              <a:rPr lang="en-US" dirty="0"/>
              <a:t> etc.)</a:t>
            </a:r>
          </a:p>
          <a:p>
            <a:pPr lvl="0"/>
            <a:r>
              <a:rPr lang="en-US" dirty="0"/>
              <a:t>Get quick answer on my fingertips (easy to use filters)</a:t>
            </a:r>
          </a:p>
          <a:p>
            <a:pPr lvl="0"/>
            <a:r>
              <a:rPr lang="en-US" dirty="0"/>
              <a:t>Be able to visualize data to find hidden patterns</a:t>
            </a:r>
          </a:p>
          <a:p>
            <a:pPr lvl="0"/>
            <a:r>
              <a:rPr lang="en-US" dirty="0"/>
              <a:t>Improve Python skills and have fun!!!</a:t>
            </a:r>
          </a:p>
          <a:p>
            <a:pPr lvl="0"/>
            <a:r>
              <a:rPr lang="en-US" dirty="0"/>
              <a:t>Try AI capabilities on collected dataset (</a:t>
            </a:r>
            <a:r>
              <a:rPr lang="en-US" sz="1400" dirty="0"/>
              <a:t>*future releases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4A6723-2039-4309-88AC-8DBAA9F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1342354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07102-1EA6-4914-8DB5-72E8A732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channel utilization depends on # of clients?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236C0-AD55-46BF-9ED3-09E55BA8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0" y="1005479"/>
            <a:ext cx="3768356" cy="3768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85762-3B37-4410-9D57-EB21C34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13" y="970037"/>
            <a:ext cx="3825063" cy="38250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6C7450-26FC-4703-9AAB-44F45A7E9233}"/>
              </a:ext>
            </a:extLst>
          </p:cNvPr>
          <p:cNvSpPr/>
          <p:nvPr/>
        </p:nvSpPr>
        <p:spPr>
          <a:xfrm>
            <a:off x="777062" y="4624299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utilization_clients_scatterplot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19528-72FE-4C56-AD31-16FC3C58AAE5}"/>
              </a:ext>
            </a:extLst>
          </p:cNvPr>
          <p:cNvSpPr/>
          <p:nvPr/>
        </p:nvSpPr>
        <p:spPr>
          <a:xfrm>
            <a:off x="2360428" y="4238848"/>
            <a:ext cx="1209453" cy="2622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F989A-E8F3-42E1-95FC-56237B71497B}"/>
              </a:ext>
            </a:extLst>
          </p:cNvPr>
          <p:cNvSpPr/>
          <p:nvPr/>
        </p:nvSpPr>
        <p:spPr>
          <a:xfrm>
            <a:off x="5996321" y="4238847"/>
            <a:ext cx="1209453" cy="2622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8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B7F18-58AD-467E-A3AA-161CA310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299339"/>
            <a:ext cx="8345488" cy="731837"/>
          </a:xfrm>
        </p:spPr>
        <p:txBody>
          <a:bodyPr/>
          <a:lstStyle/>
          <a:p>
            <a:r>
              <a:rPr lang="en-US" dirty="0"/>
              <a:t>Does channel utilization depends on nearby APs?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873CA-4372-4B17-8740-0A8D18AB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5" y="839233"/>
            <a:ext cx="3949697" cy="394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C6707-10F1-4A78-A775-5A2D6908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835686"/>
            <a:ext cx="4008475" cy="4008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6EA9-164B-4D45-BB09-071BB20E3011}"/>
              </a:ext>
            </a:extLst>
          </p:cNvPr>
          <p:cNvSpPr/>
          <p:nvPr/>
        </p:nvSpPr>
        <p:spPr>
          <a:xfrm>
            <a:off x="777062" y="4624299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utilization_nearby_aps_scatterplot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</p:spTree>
    <p:extLst>
      <p:ext uri="{BB962C8B-B14F-4D97-AF65-F5344CB8AC3E}">
        <p14:creationId xmlns:p14="http://schemas.microsoft.com/office/powerpoint/2010/main" val="1743054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B7F18-58AD-467E-A3AA-161CA310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299339"/>
            <a:ext cx="8345488" cy="731837"/>
          </a:xfrm>
        </p:spPr>
        <p:txBody>
          <a:bodyPr/>
          <a:lstStyle/>
          <a:p>
            <a:r>
              <a:rPr lang="en-US" dirty="0"/>
              <a:t>Does channel utilization depends on nearby APs?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A6EA9-164B-4D45-BB09-071BB20E3011}"/>
              </a:ext>
            </a:extLst>
          </p:cNvPr>
          <p:cNvSpPr/>
          <p:nvPr/>
        </p:nvSpPr>
        <p:spPr>
          <a:xfrm>
            <a:off x="777062" y="4447090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utilization_same_channel_nearby_aps_scatterplot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5883C-13D0-4129-A3B0-7CFE8D82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47" y="905038"/>
            <a:ext cx="3534440" cy="35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3798921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call to action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0734" y="1254286"/>
            <a:ext cx="7712364" cy="2634928"/>
          </a:xfrm>
        </p:spPr>
        <p:txBody>
          <a:bodyPr/>
          <a:lstStyle/>
          <a:p>
            <a:pPr lvl="0"/>
            <a:r>
              <a:rPr lang="en-US" dirty="0"/>
              <a:t>First and foremost - </a:t>
            </a:r>
            <a:r>
              <a:rPr lang="en-US" b="1" dirty="0"/>
              <a:t>Test and give feedback</a:t>
            </a:r>
          </a:p>
          <a:p>
            <a:pPr lvl="0"/>
            <a:r>
              <a:rPr lang="en-US" dirty="0"/>
              <a:t>Share ideas for the problems and tasks you face in everyday job</a:t>
            </a:r>
          </a:p>
          <a:p>
            <a:pPr lvl="0"/>
            <a:r>
              <a:rPr lang="en-US" dirty="0"/>
              <a:t>Join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4933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3419D-987B-49D3-9353-DFE5527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713C6-0C63-4A4D-B86D-C5EDC9AFC466}"/>
              </a:ext>
            </a:extLst>
          </p:cNvPr>
          <p:cNvSpPr/>
          <p:nvPr/>
        </p:nvSpPr>
        <p:spPr>
          <a:xfrm>
            <a:off x="1341656" y="1599302"/>
            <a:ext cx="7550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0">
              <a:buNone/>
            </a:pPr>
            <a:r>
              <a:rPr lang="en-US" dirty="0"/>
              <a:t>HERE IS THE link to </a:t>
            </a:r>
            <a:r>
              <a:rPr lang="en-US" dirty="0" err="1"/>
              <a:t>DevNet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repo!</a:t>
            </a:r>
          </a:p>
          <a:p>
            <a:pPr marL="174625" lvl="1" indent="0">
              <a:buNone/>
            </a:pPr>
            <a:endParaRPr lang="en-US" dirty="0"/>
          </a:p>
        </p:txBody>
      </p:sp>
      <p:pic>
        <p:nvPicPr>
          <p:cNvPr id="6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249C7EF5-B062-4095-AC31-F20C8192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70" y="3343290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E4C882-F59A-404C-A233-A1C5713CDE72}"/>
              </a:ext>
            </a:extLst>
          </p:cNvPr>
          <p:cNvGrpSpPr>
            <a:grpSpLocks noChangeAspect="1"/>
          </p:cNvGrpSpPr>
          <p:nvPr/>
        </p:nvGrpSpPr>
        <p:grpSpPr>
          <a:xfrm>
            <a:off x="3996270" y="2418011"/>
            <a:ext cx="1151460" cy="925279"/>
            <a:chOff x="839748" y="4443493"/>
            <a:chExt cx="167995" cy="134996"/>
          </a:xfrm>
        </p:grpSpPr>
        <p:sp>
          <p:nvSpPr>
            <p:cNvPr id="8" name="Freeform 296">
              <a:extLst>
                <a:ext uri="{FF2B5EF4-FFF2-40B4-BE49-F238E27FC236}">
                  <a16:creationId xmlns:a16="http://schemas.microsoft.com/office/drawing/2014/main" id="{5C9303D5-7147-453E-9B34-B820F8847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7">
              <a:extLst>
                <a:ext uri="{FF2B5EF4-FFF2-40B4-BE49-F238E27FC236}">
                  <a16:creationId xmlns:a16="http://schemas.microsoft.com/office/drawing/2014/main" id="{AE00CE12-58B5-4379-81EA-A06E45F586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98">
              <a:extLst>
                <a:ext uri="{FF2B5EF4-FFF2-40B4-BE49-F238E27FC236}">
                  <a16:creationId xmlns:a16="http://schemas.microsoft.com/office/drawing/2014/main" id="{0999C229-041B-4DE3-B1BD-1FBAE080E9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550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The approach to parsing (if you would like to co-develop)</a:t>
            </a:r>
          </a:p>
        </p:txBody>
      </p:sp>
    </p:spTree>
    <p:extLst>
      <p:ext uri="{BB962C8B-B14F-4D97-AF65-F5344CB8AC3E}">
        <p14:creationId xmlns:p14="http://schemas.microsoft.com/office/powerpoint/2010/main" val="4113712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A144E-71C9-44F4-858A-7D3DE4D58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274" y="1367677"/>
            <a:ext cx="7752472" cy="3083094"/>
          </a:xfrm>
        </p:spPr>
        <p:txBody>
          <a:bodyPr/>
          <a:lstStyle/>
          <a:p>
            <a:r>
              <a:rPr lang="en-US" dirty="0"/>
              <a:t>Quite large for text file (up to 50 Mbytes)</a:t>
            </a:r>
          </a:p>
          <a:p>
            <a:r>
              <a:rPr lang="en-US" dirty="0"/>
              <a:t>Mix of configuration and operational data</a:t>
            </a:r>
          </a:p>
          <a:p>
            <a:r>
              <a:rPr lang="en-US" dirty="0"/>
              <a:t>Structured to some extent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05061-C3C9-405E-9FA0-A553CCE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WLC config file</a:t>
            </a:r>
          </a:p>
        </p:txBody>
      </p:sp>
    </p:spTree>
    <p:extLst>
      <p:ext uri="{BB962C8B-B14F-4D97-AF65-F5344CB8AC3E}">
        <p14:creationId xmlns:p14="http://schemas.microsoft.com/office/powerpoint/2010/main" val="1559905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625C-D07B-43B4-BAAE-8CB45948F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D8A3-DAC6-4C51-9CEC-E0A33524A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3606" y="1466150"/>
            <a:ext cx="3886200" cy="3083094"/>
          </a:xfrm>
        </p:spPr>
        <p:txBody>
          <a:bodyPr/>
          <a:lstStyle/>
          <a:p>
            <a:r>
              <a:rPr lang="en-US" dirty="0"/>
              <a:t>Start with easy distinguishable word sequence</a:t>
            </a:r>
          </a:p>
          <a:p>
            <a:r>
              <a:rPr lang="en-US" dirty="0"/>
              <a:t>First step to parsing</a:t>
            </a:r>
          </a:p>
          <a:p>
            <a:r>
              <a:rPr lang="en-US" dirty="0"/>
              <a:t>About 80 sections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59CEA-AF61-4917-AD54-846B7C64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WLC config sections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F9990-0EEC-4558-BB61-40BE59D6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1" y="1154566"/>
            <a:ext cx="4365895" cy="33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4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80E39-9E22-4F2D-B5BC-03D02B71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config sections – type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80EF-B255-4371-A00B-E7991E9D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" y="1651958"/>
            <a:ext cx="4933217" cy="18395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0FFD-941A-4AFA-A6A8-DDA58378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9262" y="1326810"/>
            <a:ext cx="3886200" cy="3083094"/>
          </a:xfrm>
        </p:spPr>
        <p:txBody>
          <a:bodyPr/>
          <a:lstStyle/>
          <a:p>
            <a:r>
              <a:rPr lang="en-US" dirty="0"/>
              <a:t>Every parameter is unique and not repeated</a:t>
            </a:r>
          </a:p>
          <a:p>
            <a:r>
              <a:rPr lang="en-US" dirty="0"/>
              <a:t>Usually it is WLC (whole system) config</a:t>
            </a:r>
          </a:p>
          <a:p>
            <a:r>
              <a:rPr lang="en-US" dirty="0"/>
              <a:t>The number of parameters is usually the same (may differ with </a:t>
            </a:r>
            <a:r>
              <a:rPr lang="en-US" dirty="0" err="1"/>
              <a:t>sw</a:t>
            </a:r>
            <a:r>
              <a:rPr lang="en-US" dirty="0"/>
              <a:t> version)</a:t>
            </a:r>
          </a:p>
        </p:txBody>
      </p:sp>
    </p:spTree>
    <p:extLst>
      <p:ext uri="{BB962C8B-B14F-4D97-AF65-F5344CB8AC3E}">
        <p14:creationId xmlns:p14="http://schemas.microsoft.com/office/powerpoint/2010/main" val="236593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A144E-71C9-44F4-858A-7D3DE4D58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764" y="1240087"/>
            <a:ext cx="7752472" cy="3083094"/>
          </a:xfrm>
        </p:spPr>
        <p:txBody>
          <a:bodyPr/>
          <a:lstStyle/>
          <a:p>
            <a:pPr lvl="0"/>
            <a:r>
              <a:rPr lang="en-US" dirty="0"/>
              <a:t>Work in progress, not a complete product or service to use</a:t>
            </a:r>
          </a:p>
          <a:p>
            <a:pPr lvl="0"/>
            <a:r>
              <a:rPr lang="en-US" dirty="0"/>
              <a:t>Many undiscovered bugs may exist</a:t>
            </a:r>
          </a:p>
          <a:p>
            <a:pPr lvl="0"/>
            <a:r>
              <a:rPr lang="en-US" dirty="0"/>
              <a:t>Some scalability tests were done (45 Mb config with ~2500 AP)</a:t>
            </a:r>
          </a:p>
          <a:p>
            <a:pPr lvl="0"/>
            <a:r>
              <a:rPr lang="en-US" dirty="0"/>
              <a:t>Not a python guru, sometimes the code is awkward</a:t>
            </a:r>
          </a:p>
          <a:p>
            <a:pPr lvl="0"/>
            <a:r>
              <a:rPr lang="en-US" dirty="0"/>
              <a:t>Tested with Python 3.7</a:t>
            </a:r>
          </a:p>
          <a:p>
            <a:pPr lvl="0"/>
            <a:r>
              <a:rPr lang="en-US" dirty="0"/>
              <a:t>No fancy GUI, but some nice visualizations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05061-C3C9-405E-9FA0-A553CCE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disclaimers</a:t>
            </a:r>
          </a:p>
        </p:txBody>
      </p:sp>
    </p:spTree>
    <p:extLst>
      <p:ext uri="{BB962C8B-B14F-4D97-AF65-F5344CB8AC3E}">
        <p14:creationId xmlns:p14="http://schemas.microsoft.com/office/powerpoint/2010/main" val="3918357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4EFE7-C59D-4EC5-A79D-37EBEFB9B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0FFD-941A-4AFA-A6A8-DDA58378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9262" y="1326810"/>
            <a:ext cx="3886200" cy="3083094"/>
          </a:xfrm>
        </p:spPr>
        <p:txBody>
          <a:bodyPr/>
          <a:lstStyle/>
          <a:p>
            <a:r>
              <a:rPr lang="en-US" dirty="0"/>
              <a:t>Contains the list of objects</a:t>
            </a:r>
          </a:p>
          <a:p>
            <a:r>
              <a:rPr lang="en-US" dirty="0"/>
              <a:t>Objects have identifier of some sort</a:t>
            </a:r>
          </a:p>
          <a:p>
            <a:r>
              <a:rPr lang="en-US" dirty="0"/>
              <a:t>The same repetitive set of parameters for every object</a:t>
            </a:r>
          </a:p>
          <a:p>
            <a:r>
              <a:rPr lang="en-US" dirty="0"/>
              <a:t>The number of objects in list may differ (WLANs configured, AP associated etc.)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80E39-9E22-4F2D-B5BC-03D02B71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config sections – type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FF734-6E33-4945-9AE0-E0FCEED5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205898"/>
            <a:ext cx="4415863" cy="35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2BF67D-5962-4235-8D3C-5D398A308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718006" cy="1365852"/>
          </a:xfrm>
        </p:spPr>
        <p:txBody>
          <a:bodyPr/>
          <a:lstStyle/>
          <a:p>
            <a:r>
              <a:rPr lang="en-US" dirty="0"/>
              <a:t>Attribute (key) = name of parameter</a:t>
            </a:r>
          </a:p>
          <a:p>
            <a:r>
              <a:rPr lang="en-US" dirty="0"/>
              <a:t>Value = configuration applied</a:t>
            </a:r>
          </a:p>
          <a:p>
            <a:r>
              <a:rPr lang="en-US" dirty="0"/>
              <a:t>Dictionary-like: quickly access value by name of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A48D1F-C0A8-4E08-A0E7-D8412EA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 of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DFBB8-C0AB-4F07-A193-26336FE3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70" y="2855369"/>
            <a:ext cx="4987126" cy="13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34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4B84B28-0CDE-43D8-B47D-E0C84464A901}"/>
              </a:ext>
            </a:extLst>
          </p:cNvPr>
          <p:cNvSpPr/>
          <p:nvPr/>
        </p:nvSpPr>
        <p:spPr>
          <a:xfrm>
            <a:off x="2053348" y="1537893"/>
            <a:ext cx="2634672" cy="498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BF0952-9A69-4510-B2C4-7974FE9B6BE0}"/>
              </a:ext>
            </a:extLst>
          </p:cNvPr>
          <p:cNvSpPr/>
          <p:nvPr/>
        </p:nvSpPr>
        <p:spPr>
          <a:xfrm>
            <a:off x="3253940" y="906235"/>
            <a:ext cx="5848490" cy="1131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38BA5-269D-42D7-884C-D972C6A843DE}"/>
              </a:ext>
            </a:extLst>
          </p:cNvPr>
          <p:cNvSpPr/>
          <p:nvPr/>
        </p:nvSpPr>
        <p:spPr>
          <a:xfrm>
            <a:off x="2038708" y="3464791"/>
            <a:ext cx="7105292" cy="122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10ECF-5543-4523-B4A3-AC94303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tree for WLC config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93BA1-1D14-48EE-ABA8-0D53D347B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2889848"/>
            <a:ext cx="1752601" cy="8712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/>
              <a:t>hostname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sw</a:t>
            </a:r>
            <a:r>
              <a:rPr lang="en-US" sz="1000" dirty="0"/>
              <a:t> version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collection date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parsing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F8173-BD20-43E3-B765-164BF20D42BE}"/>
              </a:ext>
            </a:extLst>
          </p:cNvPr>
          <p:cNvSpPr/>
          <p:nvPr/>
        </p:nvSpPr>
        <p:spPr>
          <a:xfrm>
            <a:off x="533399" y="2229861"/>
            <a:ext cx="1026543" cy="543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WLC config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F2747-2225-4FCE-936E-E48AAF3915C8}"/>
              </a:ext>
            </a:extLst>
          </p:cNvPr>
          <p:cNvSpPr/>
          <p:nvPr/>
        </p:nvSpPr>
        <p:spPr>
          <a:xfrm>
            <a:off x="2198297" y="1108041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0EA2A-496C-42AC-8D77-064765CCCBAE}"/>
              </a:ext>
            </a:extLst>
          </p:cNvPr>
          <p:cNvSpPr/>
          <p:nvPr/>
        </p:nvSpPr>
        <p:spPr>
          <a:xfrm>
            <a:off x="2198296" y="1608373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60928-61D0-4DCC-B665-AAA3CFE21205}"/>
              </a:ext>
            </a:extLst>
          </p:cNvPr>
          <p:cNvSpPr/>
          <p:nvPr/>
        </p:nvSpPr>
        <p:spPr>
          <a:xfrm>
            <a:off x="2198295" y="2147456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ssid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589EC-ACE2-479F-A632-11CAC190A950}"/>
              </a:ext>
            </a:extLst>
          </p:cNvPr>
          <p:cNvSpPr/>
          <p:nvPr/>
        </p:nvSpPr>
        <p:spPr>
          <a:xfrm>
            <a:off x="2198297" y="3652490"/>
            <a:ext cx="1026543" cy="3829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252A9-A0D2-487B-8A79-AC995DFA9F04}"/>
              </a:ext>
            </a:extLst>
          </p:cNvPr>
          <p:cNvSpPr/>
          <p:nvPr/>
        </p:nvSpPr>
        <p:spPr>
          <a:xfrm>
            <a:off x="3863191" y="2142045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9F7B4-6160-4E88-89BF-D35CB71D991A}"/>
              </a:ext>
            </a:extLst>
          </p:cNvPr>
          <p:cNvSpPr/>
          <p:nvPr/>
        </p:nvSpPr>
        <p:spPr>
          <a:xfrm>
            <a:off x="3863190" y="2571750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CEDEC5-B60C-4411-A710-440E98A71DB0}"/>
              </a:ext>
            </a:extLst>
          </p:cNvPr>
          <p:cNvSpPr/>
          <p:nvPr/>
        </p:nvSpPr>
        <p:spPr>
          <a:xfrm>
            <a:off x="3863191" y="3108675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698E7-10B8-430B-82D5-0BD35814C6F7}"/>
              </a:ext>
            </a:extLst>
          </p:cNvPr>
          <p:cNvSpPr/>
          <p:nvPr/>
        </p:nvSpPr>
        <p:spPr>
          <a:xfrm>
            <a:off x="3863189" y="3631513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Intf</a:t>
            </a:r>
            <a:r>
              <a:rPr lang="en-US" sz="1200" dirty="0"/>
              <a:t> name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0AEF8-AD2D-40A6-995E-DE6249DEA81D}"/>
              </a:ext>
            </a:extLst>
          </p:cNvPr>
          <p:cNvSpPr/>
          <p:nvPr/>
        </p:nvSpPr>
        <p:spPr>
          <a:xfrm>
            <a:off x="3863188" y="4215069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Intf</a:t>
            </a:r>
            <a:r>
              <a:rPr lang="en-US" sz="1200" dirty="0"/>
              <a:t> name 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1B0CFA8-712B-4D70-A7DC-E35BB128D16B}"/>
              </a:ext>
            </a:extLst>
          </p:cNvPr>
          <p:cNvSpPr txBox="1">
            <a:spLocks/>
          </p:cNvSpPr>
          <p:nvPr/>
        </p:nvSpPr>
        <p:spPr>
          <a:xfrm>
            <a:off x="3695699" y="1061742"/>
            <a:ext cx="1752601" cy="546631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None/>
            </a:pPr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EA6F9A-62FC-4B17-B54C-B7116182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25" y="2151734"/>
            <a:ext cx="3235098" cy="1243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BB1EE3-B188-42E0-8CF9-E6AF88D2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32" y="937459"/>
            <a:ext cx="2849347" cy="1059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0B7B2-9F51-4254-A83A-3EC983B2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6" y="3652490"/>
            <a:ext cx="4222091" cy="564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01B47A8-710C-434A-804F-0A03787546C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559942" y="2292175"/>
            <a:ext cx="638353" cy="209418"/>
          </a:xfrm>
          <a:prstGeom prst="bentConnector3">
            <a:avLst>
              <a:gd name="adj1" fmla="val 4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1F08D1B-4370-49C7-B6FF-5ADDD870BC07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879119" y="1252759"/>
            <a:ext cx="319179" cy="1071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2EB4A0-08B0-4AA2-967C-4D7CA704C559}"/>
              </a:ext>
            </a:extLst>
          </p:cNvPr>
          <p:cNvCxnSpPr>
            <a:stCxn id="11" idx="1"/>
          </p:cNvCxnSpPr>
          <p:nvPr/>
        </p:nvCxnSpPr>
        <p:spPr>
          <a:xfrm rot="10800000">
            <a:off x="1879119" y="2504133"/>
            <a:ext cx="319179" cy="1339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4BD824-B0E2-4523-B952-79F96A3D934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224838" y="2286764"/>
            <a:ext cx="638353" cy="5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4F0651-229C-49A8-B7C0-F6F5D95AA05C}"/>
              </a:ext>
            </a:extLst>
          </p:cNvPr>
          <p:cNvCxnSpPr>
            <a:stCxn id="13" idx="1"/>
          </p:cNvCxnSpPr>
          <p:nvPr/>
        </p:nvCxnSpPr>
        <p:spPr>
          <a:xfrm rot="10800000">
            <a:off x="3544016" y="2287017"/>
            <a:ext cx="319175" cy="429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EC64DF-E6AC-4273-BF2C-9DDEE1D6DF89}"/>
              </a:ext>
            </a:extLst>
          </p:cNvPr>
          <p:cNvCxnSpPr>
            <a:stCxn id="14" idx="1"/>
          </p:cNvCxnSpPr>
          <p:nvPr/>
        </p:nvCxnSpPr>
        <p:spPr>
          <a:xfrm rot="10800000">
            <a:off x="3544015" y="2716472"/>
            <a:ext cx="319176" cy="5369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B583855-4EDE-4CFF-B92E-FF3F294FE90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224840" y="3776232"/>
            <a:ext cx="638349" cy="67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D17EBC-5908-496E-8A3C-894BAA707EF5}"/>
              </a:ext>
            </a:extLst>
          </p:cNvPr>
          <p:cNvCxnSpPr>
            <a:stCxn id="16" idx="1"/>
          </p:cNvCxnSpPr>
          <p:nvPr/>
        </p:nvCxnSpPr>
        <p:spPr>
          <a:xfrm rot="10800000">
            <a:off x="3544014" y="3822862"/>
            <a:ext cx="319174" cy="536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ECE969-541C-442A-A322-A1549A2FB090}"/>
              </a:ext>
            </a:extLst>
          </p:cNvPr>
          <p:cNvCxnSpPr>
            <a:stCxn id="9" idx="3"/>
          </p:cNvCxnSpPr>
          <p:nvPr/>
        </p:nvCxnSpPr>
        <p:spPr>
          <a:xfrm>
            <a:off x="3224839" y="1753092"/>
            <a:ext cx="198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DC6A8-0C78-4753-95AF-2640CFF2D79A}"/>
              </a:ext>
            </a:extLst>
          </p:cNvPr>
          <p:cNvCxnSpPr>
            <a:stCxn id="13" idx="3"/>
          </p:cNvCxnSpPr>
          <p:nvPr/>
        </p:nvCxnSpPr>
        <p:spPr>
          <a:xfrm>
            <a:off x="4889733" y="2716469"/>
            <a:ext cx="319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FC3F02-61DD-4B60-B511-76E0FB95049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89732" y="3776232"/>
            <a:ext cx="319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ADBC30B-6495-466E-9618-C573A2B31BF6}"/>
              </a:ext>
            </a:extLst>
          </p:cNvPr>
          <p:cNvSpPr txBox="1"/>
          <p:nvPr/>
        </p:nvSpPr>
        <p:spPr>
          <a:xfrm>
            <a:off x="4153178" y="2565292"/>
            <a:ext cx="44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8940A2-C735-4B6D-AF49-4BC4C00BA592}"/>
              </a:ext>
            </a:extLst>
          </p:cNvPr>
          <p:cNvSpPr txBox="1"/>
          <p:nvPr/>
        </p:nvSpPr>
        <p:spPr>
          <a:xfrm>
            <a:off x="4171498" y="3652490"/>
            <a:ext cx="46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C902E4-6A03-4C9C-AED6-66F5F4C8C113}"/>
              </a:ext>
            </a:extLst>
          </p:cNvPr>
          <p:cNvSpPr txBox="1"/>
          <p:nvPr/>
        </p:nvSpPr>
        <p:spPr>
          <a:xfrm>
            <a:off x="2507029" y="2660453"/>
            <a:ext cx="46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D9F51-7C8F-463C-B974-0673B7E9312F}"/>
              </a:ext>
            </a:extLst>
          </p:cNvPr>
          <p:cNvSpPr txBox="1"/>
          <p:nvPr/>
        </p:nvSpPr>
        <p:spPr>
          <a:xfrm>
            <a:off x="6320561" y="1074313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config section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9C0190-824C-4526-82FA-5A031C57B1F3}"/>
              </a:ext>
            </a:extLst>
          </p:cNvPr>
          <p:cNvSpPr txBox="1"/>
          <p:nvPr/>
        </p:nvSpPr>
        <p:spPr>
          <a:xfrm>
            <a:off x="5232424" y="4257452"/>
            <a:ext cx="35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config section type 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C85FF7-D720-443E-9377-005EC318F309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1879118" y="1753092"/>
            <a:ext cx="319178" cy="5514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3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102DB-7399-4D60-9EDC-23E591203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3954" y="1189051"/>
            <a:ext cx="4623392" cy="3227879"/>
          </a:xfrm>
        </p:spPr>
        <p:txBody>
          <a:bodyPr/>
          <a:lstStyle/>
          <a:p>
            <a:r>
              <a:rPr lang="en-US" dirty="0"/>
              <a:t>WLC name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WLC name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WLC name 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1E6AEA-7F0A-43A6-8CC0-55E09B6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WLCs can be combined into one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822D5-B73D-4821-A10B-CF60C1B6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1189052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1DB26-5F87-48E2-A64D-D1667FB9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2211287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2693A-BBEC-4CA4-B495-DB98C140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3449033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0EBD169D-8D54-40D6-B104-59ABF5B98B98}"/>
              </a:ext>
            </a:extLst>
          </p:cNvPr>
          <p:cNvSpPr/>
          <p:nvPr/>
        </p:nvSpPr>
        <p:spPr>
          <a:xfrm>
            <a:off x="2489245" y="1189051"/>
            <a:ext cx="172084" cy="33404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F94111-2481-4E34-8A95-C47A9302CC93}"/>
              </a:ext>
            </a:extLst>
          </p:cNvPr>
          <p:cNvSpPr/>
          <p:nvPr/>
        </p:nvSpPr>
        <p:spPr>
          <a:xfrm>
            <a:off x="7697972" y="1073150"/>
            <a:ext cx="172084" cy="3456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6CD23-48CD-4133-A065-1A0C1AA4C412}"/>
              </a:ext>
            </a:extLst>
          </p:cNvPr>
          <p:cNvSpPr txBox="1"/>
          <p:nvPr/>
        </p:nvSpPr>
        <p:spPr>
          <a:xfrm>
            <a:off x="1216195" y="26889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WLCs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4B14B-27E7-4C9A-ADD2-FDB9A7D87D3C}"/>
              </a:ext>
            </a:extLst>
          </p:cNvPr>
          <p:cNvSpPr txBox="1"/>
          <p:nvPr/>
        </p:nvSpPr>
        <p:spPr>
          <a:xfrm>
            <a:off x="6169671" y="284759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205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E6AEA-7F0A-43A6-8CC0-55E09B6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WLCs, multiple periodic config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6CD23-48CD-4133-A065-1A0C1AA4C412}"/>
              </a:ext>
            </a:extLst>
          </p:cNvPr>
          <p:cNvSpPr txBox="1"/>
          <p:nvPr/>
        </p:nvSpPr>
        <p:spPr>
          <a:xfrm>
            <a:off x="680485" y="2688911"/>
            <a:ext cx="16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archive =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19793-E0C4-446D-BFE9-BA6D6EE1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24" y="1968702"/>
            <a:ext cx="2605921" cy="1657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86924-7B29-4A70-823A-34DD2E51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39" y="1967373"/>
            <a:ext cx="2605921" cy="165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97F433-DA39-4DF4-AE53-FF03732C833A}"/>
              </a:ext>
            </a:extLst>
          </p:cNvPr>
          <p:cNvSpPr txBox="1"/>
          <p:nvPr/>
        </p:nvSpPr>
        <p:spPr>
          <a:xfrm>
            <a:off x="4872598" y="2471534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6666B-77BC-489B-AEDB-6D968F335384}"/>
              </a:ext>
            </a:extLst>
          </p:cNvPr>
          <p:cNvSpPr txBox="1"/>
          <p:nvPr/>
        </p:nvSpPr>
        <p:spPr>
          <a:xfrm>
            <a:off x="2658143" y="378518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Week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13B89-5AF2-4267-85D3-9890871EDD32}"/>
              </a:ext>
            </a:extLst>
          </p:cNvPr>
          <p:cNvSpPr txBox="1"/>
          <p:nvPr/>
        </p:nvSpPr>
        <p:spPr>
          <a:xfrm>
            <a:off x="6622813" y="37851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Week N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439B5497-2FEA-4EE7-8916-F99BAA1300BE}"/>
              </a:ext>
            </a:extLst>
          </p:cNvPr>
          <p:cNvSpPr/>
          <p:nvPr/>
        </p:nvSpPr>
        <p:spPr>
          <a:xfrm>
            <a:off x="1882290" y="1669312"/>
            <a:ext cx="6783243" cy="2485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8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AC8A0-32CD-4AC4-8647-287ECA7CA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0599" y="1736271"/>
            <a:ext cx="7870014" cy="3083094"/>
          </a:xfrm>
        </p:spPr>
        <p:txBody>
          <a:bodyPr/>
          <a:lstStyle/>
          <a:p>
            <a:r>
              <a:rPr lang="en-US" dirty="0"/>
              <a:t>Separate config sections by start words</a:t>
            </a:r>
          </a:p>
          <a:p>
            <a:r>
              <a:rPr lang="en-US" dirty="0"/>
              <a:t>Parse every section into Python object – two types of objects to represent two section types</a:t>
            </a:r>
          </a:p>
          <a:p>
            <a:r>
              <a:rPr lang="en-US" dirty="0"/>
              <a:t>Attach the section object to WLC config object</a:t>
            </a:r>
          </a:p>
          <a:p>
            <a:r>
              <a:rPr lang="en-US" dirty="0"/>
              <a:t>Repeat for every WLC in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17BE2-15E4-4717-926B-32DA7B7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parsing procedure</a:t>
            </a:r>
          </a:p>
        </p:txBody>
      </p:sp>
    </p:spTree>
    <p:extLst>
      <p:ext uri="{BB962C8B-B14F-4D97-AF65-F5344CB8AC3E}">
        <p14:creationId xmlns:p14="http://schemas.microsoft.com/office/powerpoint/2010/main" val="1629257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3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BF6B61-0DF9-4CEA-81B0-0F39CA611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323407" cy="3083094"/>
          </a:xfrm>
        </p:spPr>
        <p:txBody>
          <a:bodyPr/>
          <a:lstStyle/>
          <a:p>
            <a:r>
              <a:rPr lang="en-US" dirty="0"/>
              <a:t>Clear representation</a:t>
            </a:r>
          </a:p>
          <a:p>
            <a:r>
              <a:rPr lang="en-US" dirty="0"/>
              <a:t>Context help to quickly find attribute</a:t>
            </a:r>
          </a:p>
          <a:p>
            <a:r>
              <a:rPr lang="en-US" dirty="0"/>
              <a:t>Human-readable syntax</a:t>
            </a:r>
          </a:p>
          <a:p>
            <a:r>
              <a:rPr lang="en-US" dirty="0"/>
              <a:t>Customized methods (like compare whole config or its special part, filter by attribute or value)</a:t>
            </a:r>
          </a:p>
          <a:p>
            <a:r>
              <a:rPr lang="en-US" dirty="0"/>
              <a:t>Fast customization (if needed)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97B05-7B4B-4A80-B202-611FC973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customized objects?</a:t>
            </a:r>
          </a:p>
        </p:txBody>
      </p:sp>
    </p:spTree>
    <p:extLst>
      <p:ext uri="{BB962C8B-B14F-4D97-AF65-F5344CB8AC3E}">
        <p14:creationId xmlns:p14="http://schemas.microsoft.com/office/powerpoint/2010/main" val="2182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78F24-B9A7-4027-A86D-015775E02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1567"/>
            <a:ext cx="3886200" cy="564693"/>
          </a:xfrm>
        </p:spPr>
        <p:txBody>
          <a:bodyPr/>
          <a:lstStyle/>
          <a:p>
            <a:r>
              <a:rPr lang="en-US" dirty="0"/>
              <a:t>Your wireless network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4356-28F3-474D-AFD2-5D3F2C291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560362"/>
          </a:xfrm>
        </p:spPr>
        <p:txBody>
          <a:bodyPr/>
          <a:lstStyle/>
          <a:p>
            <a:r>
              <a:rPr lang="en-US" dirty="0"/>
              <a:t>Basic knowledge of Python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5FE2C-C448-443D-8C75-12964D6A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combination for any config analysis task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D44282-AD0C-46AB-B176-67B75BD00B27}"/>
              </a:ext>
            </a:extLst>
          </p:cNvPr>
          <p:cNvGrpSpPr/>
          <p:nvPr/>
        </p:nvGrpSpPr>
        <p:grpSpPr>
          <a:xfrm>
            <a:off x="4157841" y="2747445"/>
            <a:ext cx="286978" cy="626957"/>
            <a:chOff x="4157841" y="2747445"/>
            <a:chExt cx="286978" cy="626957"/>
          </a:xfrm>
        </p:grpSpPr>
        <p:sp>
          <p:nvSpPr>
            <p:cNvPr id="6" name="Freeform 597">
              <a:extLst>
                <a:ext uri="{FF2B5EF4-FFF2-40B4-BE49-F238E27FC236}">
                  <a16:creationId xmlns:a16="http://schemas.microsoft.com/office/drawing/2014/main" id="{31C9092A-7849-4A63-A46F-91E93D46C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841" y="2747445"/>
              <a:ext cx="286978" cy="626957"/>
            </a:xfrm>
            <a:custGeom>
              <a:avLst/>
              <a:gdLst>
                <a:gd name="T0" fmla="*/ 69 w 94"/>
                <a:gd name="T1" fmla="*/ 0 h 205"/>
                <a:gd name="T2" fmla="*/ 47 w 94"/>
                <a:gd name="T3" fmla="*/ 11 h 205"/>
                <a:gd name="T4" fmla="*/ 22 w 94"/>
                <a:gd name="T5" fmla="*/ 38 h 205"/>
                <a:gd name="T6" fmla="*/ 10 w 94"/>
                <a:gd name="T7" fmla="*/ 67 h 205"/>
                <a:gd name="T8" fmla="*/ 0 w 94"/>
                <a:gd name="T9" fmla="*/ 90 h 205"/>
                <a:gd name="T10" fmla="*/ 0 w 94"/>
                <a:gd name="T11" fmla="*/ 91 h 205"/>
                <a:gd name="T12" fmla="*/ 2 w 94"/>
                <a:gd name="T13" fmla="*/ 99 h 205"/>
                <a:gd name="T14" fmla="*/ 4 w 94"/>
                <a:gd name="T15" fmla="*/ 105 h 205"/>
                <a:gd name="T16" fmla="*/ 7 w 94"/>
                <a:gd name="T17" fmla="*/ 137 h 205"/>
                <a:gd name="T18" fmla="*/ 21 w 94"/>
                <a:gd name="T19" fmla="*/ 171 h 205"/>
                <a:gd name="T20" fmla="*/ 23 w 94"/>
                <a:gd name="T21" fmla="*/ 179 h 205"/>
                <a:gd name="T22" fmla="*/ 53 w 94"/>
                <a:gd name="T23" fmla="*/ 194 h 205"/>
                <a:gd name="T24" fmla="*/ 88 w 94"/>
                <a:gd name="T25" fmla="*/ 199 h 205"/>
                <a:gd name="T26" fmla="*/ 94 w 94"/>
                <a:gd name="T27" fmla="*/ 27 h 205"/>
                <a:gd name="T28" fmla="*/ 70 w 94"/>
                <a:gd name="T29" fmla="*/ 48 h 205"/>
                <a:gd name="T30" fmla="*/ 86 w 94"/>
                <a:gd name="T31" fmla="*/ 53 h 205"/>
                <a:gd name="T32" fmla="*/ 47 w 94"/>
                <a:gd name="T33" fmla="*/ 103 h 205"/>
                <a:gd name="T34" fmla="*/ 29 w 94"/>
                <a:gd name="T35" fmla="*/ 84 h 205"/>
                <a:gd name="T36" fmla="*/ 46 w 94"/>
                <a:gd name="T37" fmla="*/ 112 h 205"/>
                <a:gd name="T38" fmla="*/ 86 w 94"/>
                <a:gd name="T39" fmla="*/ 137 h 205"/>
                <a:gd name="T40" fmla="*/ 39 w 94"/>
                <a:gd name="T41" fmla="*/ 160 h 205"/>
                <a:gd name="T42" fmla="*/ 48 w 94"/>
                <a:gd name="T43" fmla="*/ 160 h 205"/>
                <a:gd name="T44" fmla="*/ 86 w 94"/>
                <a:gd name="T45" fmla="*/ 146 h 205"/>
                <a:gd name="T46" fmla="*/ 74 w 94"/>
                <a:gd name="T47" fmla="*/ 197 h 205"/>
                <a:gd name="T48" fmla="*/ 72 w 94"/>
                <a:gd name="T49" fmla="*/ 169 h 205"/>
                <a:gd name="T50" fmla="*/ 64 w 94"/>
                <a:gd name="T51" fmla="*/ 157 h 205"/>
                <a:gd name="T52" fmla="*/ 62 w 94"/>
                <a:gd name="T53" fmla="*/ 162 h 205"/>
                <a:gd name="T54" fmla="*/ 54 w 94"/>
                <a:gd name="T55" fmla="*/ 184 h 205"/>
                <a:gd name="T56" fmla="*/ 46 w 94"/>
                <a:gd name="T57" fmla="*/ 185 h 205"/>
                <a:gd name="T58" fmla="*/ 30 w 94"/>
                <a:gd name="T59" fmla="*/ 168 h 205"/>
                <a:gd name="T60" fmla="*/ 13 w 94"/>
                <a:gd name="T61" fmla="*/ 147 h 205"/>
                <a:gd name="T62" fmla="*/ 15 w 94"/>
                <a:gd name="T63" fmla="*/ 132 h 205"/>
                <a:gd name="T64" fmla="*/ 13 w 94"/>
                <a:gd name="T65" fmla="*/ 108 h 205"/>
                <a:gd name="T66" fmla="*/ 8 w 94"/>
                <a:gd name="T67" fmla="*/ 89 h 205"/>
                <a:gd name="T68" fmla="*/ 48 w 94"/>
                <a:gd name="T69" fmla="*/ 88 h 205"/>
                <a:gd name="T70" fmla="*/ 56 w 94"/>
                <a:gd name="T71" fmla="*/ 91 h 205"/>
                <a:gd name="T72" fmla="*/ 28 w 94"/>
                <a:gd name="T73" fmla="*/ 61 h 205"/>
                <a:gd name="T74" fmla="*/ 17 w 94"/>
                <a:gd name="T75" fmla="*/ 59 h 205"/>
                <a:gd name="T76" fmla="*/ 31 w 94"/>
                <a:gd name="T77" fmla="*/ 40 h 205"/>
                <a:gd name="T78" fmla="*/ 31 w 94"/>
                <a:gd name="T79" fmla="*/ 34 h 205"/>
                <a:gd name="T80" fmla="*/ 47 w 94"/>
                <a:gd name="T81" fmla="*/ 20 h 205"/>
                <a:gd name="T82" fmla="*/ 68 w 94"/>
                <a:gd name="T83" fmla="*/ 31 h 205"/>
                <a:gd name="T84" fmla="*/ 57 w 94"/>
                <a:gd name="T85" fmla="*/ 13 h 205"/>
                <a:gd name="T86" fmla="*/ 86 w 94"/>
                <a:gd name="T87" fmla="*/ 27 h 205"/>
                <a:gd name="T88" fmla="*/ 75 w 94"/>
                <a:gd name="T89" fmla="*/ 4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87" y="7"/>
                  </a:moveTo>
                  <a:cubicBezTo>
                    <a:pt x="82" y="2"/>
                    <a:pt x="76" y="0"/>
                    <a:pt x="69" y="0"/>
                  </a:cubicBezTo>
                  <a:cubicBezTo>
                    <a:pt x="60" y="0"/>
                    <a:pt x="52" y="4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3" y="11"/>
                    <a:pt x="22" y="22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4" y="41"/>
                    <a:pt x="8" y="50"/>
                    <a:pt x="8" y="59"/>
                  </a:cubicBezTo>
                  <a:cubicBezTo>
                    <a:pt x="8" y="62"/>
                    <a:pt x="9" y="64"/>
                    <a:pt x="10" y="67"/>
                  </a:cubicBezTo>
                  <a:cubicBezTo>
                    <a:pt x="3" y="73"/>
                    <a:pt x="0" y="81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1" y="97"/>
                    <a:pt x="2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3" y="102"/>
                    <a:pt x="3" y="103"/>
                    <a:pt x="4" y="105"/>
                  </a:cubicBezTo>
                  <a:cubicBezTo>
                    <a:pt x="1" y="109"/>
                    <a:pt x="0" y="114"/>
                    <a:pt x="0" y="120"/>
                  </a:cubicBezTo>
                  <a:cubicBezTo>
                    <a:pt x="0" y="126"/>
                    <a:pt x="2" y="132"/>
                    <a:pt x="7" y="137"/>
                  </a:cubicBezTo>
                  <a:cubicBezTo>
                    <a:pt x="5" y="140"/>
                    <a:pt x="5" y="143"/>
                    <a:pt x="5" y="147"/>
                  </a:cubicBezTo>
                  <a:cubicBezTo>
                    <a:pt x="5" y="157"/>
                    <a:pt x="11" y="167"/>
                    <a:pt x="21" y="171"/>
                  </a:cubicBezTo>
                  <a:cubicBezTo>
                    <a:pt x="21" y="174"/>
                    <a:pt x="22" y="176"/>
                    <a:pt x="23" y="178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7" y="188"/>
                    <a:pt x="36" y="194"/>
                    <a:pt x="46" y="194"/>
                  </a:cubicBezTo>
                  <a:cubicBezTo>
                    <a:pt x="48" y="194"/>
                    <a:pt x="51" y="194"/>
                    <a:pt x="53" y="194"/>
                  </a:cubicBezTo>
                  <a:cubicBezTo>
                    <a:pt x="58" y="201"/>
                    <a:pt x="65" y="205"/>
                    <a:pt x="74" y="205"/>
                  </a:cubicBezTo>
                  <a:cubicBezTo>
                    <a:pt x="80" y="205"/>
                    <a:pt x="84" y="203"/>
                    <a:pt x="88" y="199"/>
                  </a:cubicBezTo>
                  <a:cubicBezTo>
                    <a:pt x="93" y="195"/>
                    <a:pt x="94" y="189"/>
                    <a:pt x="94" y="183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19"/>
                    <a:pt x="92" y="12"/>
                    <a:pt x="87" y="7"/>
                  </a:cubicBezTo>
                  <a:close/>
                  <a:moveTo>
                    <a:pt x="70" y="48"/>
                  </a:moveTo>
                  <a:cubicBezTo>
                    <a:pt x="70" y="51"/>
                    <a:pt x="72" y="53"/>
                    <a:pt x="75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55" y="103"/>
                    <a:pt x="47" y="103"/>
                  </a:cubicBezTo>
                  <a:cubicBezTo>
                    <a:pt x="40" y="103"/>
                    <a:pt x="33" y="97"/>
                    <a:pt x="33" y="89"/>
                  </a:cubicBezTo>
                  <a:cubicBezTo>
                    <a:pt x="33" y="86"/>
                    <a:pt x="31" y="84"/>
                    <a:pt x="29" y="84"/>
                  </a:cubicBezTo>
                  <a:cubicBezTo>
                    <a:pt x="26" y="84"/>
                    <a:pt x="25" y="86"/>
                    <a:pt x="25" y="89"/>
                  </a:cubicBezTo>
                  <a:cubicBezTo>
                    <a:pt x="25" y="101"/>
                    <a:pt x="35" y="112"/>
                    <a:pt x="46" y="112"/>
                  </a:cubicBezTo>
                  <a:cubicBezTo>
                    <a:pt x="58" y="112"/>
                    <a:pt x="86" y="113"/>
                    <a:pt x="86" y="113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75" y="137"/>
                    <a:pt x="62" y="137"/>
                  </a:cubicBezTo>
                  <a:cubicBezTo>
                    <a:pt x="49" y="137"/>
                    <a:pt x="39" y="147"/>
                    <a:pt x="39" y="160"/>
                  </a:cubicBezTo>
                  <a:cubicBezTo>
                    <a:pt x="39" y="162"/>
                    <a:pt x="41" y="164"/>
                    <a:pt x="44" y="164"/>
                  </a:cubicBezTo>
                  <a:cubicBezTo>
                    <a:pt x="46" y="164"/>
                    <a:pt x="48" y="162"/>
                    <a:pt x="48" y="160"/>
                  </a:cubicBezTo>
                  <a:cubicBezTo>
                    <a:pt x="48" y="152"/>
                    <a:pt x="54" y="146"/>
                    <a:pt x="62" y="146"/>
                  </a:cubicBezTo>
                  <a:cubicBezTo>
                    <a:pt x="70" y="146"/>
                    <a:pt x="86" y="146"/>
                    <a:pt x="86" y="146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6" y="191"/>
                    <a:pt x="80" y="197"/>
                    <a:pt x="74" y="197"/>
                  </a:cubicBezTo>
                  <a:cubicBezTo>
                    <a:pt x="68" y="197"/>
                    <a:pt x="64" y="194"/>
                    <a:pt x="60" y="190"/>
                  </a:cubicBezTo>
                  <a:cubicBezTo>
                    <a:pt x="67" y="185"/>
                    <a:pt x="72" y="177"/>
                    <a:pt x="72" y="169"/>
                  </a:cubicBezTo>
                  <a:cubicBezTo>
                    <a:pt x="72" y="165"/>
                    <a:pt x="71" y="162"/>
                    <a:pt x="70" y="159"/>
                  </a:cubicBezTo>
                  <a:cubicBezTo>
                    <a:pt x="69" y="157"/>
                    <a:pt x="66" y="156"/>
                    <a:pt x="64" y="157"/>
                  </a:cubicBezTo>
                  <a:cubicBezTo>
                    <a:pt x="63" y="157"/>
                    <a:pt x="62" y="158"/>
                    <a:pt x="62" y="159"/>
                  </a:cubicBezTo>
                  <a:cubicBezTo>
                    <a:pt x="61" y="160"/>
                    <a:pt x="61" y="161"/>
                    <a:pt x="62" y="162"/>
                  </a:cubicBezTo>
                  <a:cubicBezTo>
                    <a:pt x="63" y="164"/>
                    <a:pt x="63" y="167"/>
                    <a:pt x="63" y="169"/>
                  </a:cubicBezTo>
                  <a:cubicBezTo>
                    <a:pt x="63" y="175"/>
                    <a:pt x="59" y="181"/>
                    <a:pt x="54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1" y="185"/>
                    <a:pt x="49" y="185"/>
                    <a:pt x="46" y="185"/>
                  </a:cubicBezTo>
                  <a:cubicBezTo>
                    <a:pt x="37" y="185"/>
                    <a:pt x="30" y="178"/>
                    <a:pt x="30" y="169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6"/>
                    <a:pt x="28" y="164"/>
                    <a:pt x="26" y="164"/>
                  </a:cubicBezTo>
                  <a:cubicBezTo>
                    <a:pt x="19" y="162"/>
                    <a:pt x="13" y="154"/>
                    <a:pt x="13" y="147"/>
                  </a:cubicBezTo>
                  <a:cubicBezTo>
                    <a:pt x="13" y="144"/>
                    <a:pt x="14" y="141"/>
                    <a:pt x="16" y="138"/>
                  </a:cubicBezTo>
                  <a:cubicBezTo>
                    <a:pt x="17" y="136"/>
                    <a:pt x="16" y="134"/>
                    <a:pt x="15" y="132"/>
                  </a:cubicBezTo>
                  <a:cubicBezTo>
                    <a:pt x="11" y="129"/>
                    <a:pt x="8" y="125"/>
                    <a:pt x="8" y="120"/>
                  </a:cubicBezTo>
                  <a:cubicBezTo>
                    <a:pt x="8" y="115"/>
                    <a:pt x="10" y="111"/>
                    <a:pt x="13" y="108"/>
                  </a:cubicBezTo>
                  <a:cubicBezTo>
                    <a:pt x="15" y="106"/>
                    <a:pt x="15" y="104"/>
                    <a:pt x="13" y="102"/>
                  </a:cubicBezTo>
                  <a:cubicBezTo>
                    <a:pt x="10" y="99"/>
                    <a:pt x="8" y="94"/>
                    <a:pt x="8" y="89"/>
                  </a:cubicBezTo>
                  <a:cubicBezTo>
                    <a:pt x="8" y="78"/>
                    <a:pt x="17" y="69"/>
                    <a:pt x="28" y="69"/>
                  </a:cubicBezTo>
                  <a:cubicBezTo>
                    <a:pt x="39" y="69"/>
                    <a:pt x="48" y="78"/>
                    <a:pt x="48" y="88"/>
                  </a:cubicBezTo>
                  <a:cubicBezTo>
                    <a:pt x="49" y="91"/>
                    <a:pt x="51" y="92"/>
                    <a:pt x="53" y="92"/>
                  </a:cubicBezTo>
                  <a:cubicBezTo>
                    <a:pt x="54" y="92"/>
                    <a:pt x="55" y="92"/>
                    <a:pt x="56" y="91"/>
                  </a:cubicBezTo>
                  <a:cubicBezTo>
                    <a:pt x="57" y="90"/>
                    <a:pt x="57" y="89"/>
                    <a:pt x="57" y="88"/>
                  </a:cubicBezTo>
                  <a:cubicBezTo>
                    <a:pt x="56" y="72"/>
                    <a:pt x="44" y="61"/>
                    <a:pt x="28" y="61"/>
                  </a:cubicBezTo>
                  <a:cubicBezTo>
                    <a:pt x="25" y="61"/>
                    <a:pt x="21" y="61"/>
                    <a:pt x="18" y="63"/>
                  </a:cubicBezTo>
                  <a:cubicBezTo>
                    <a:pt x="17" y="61"/>
                    <a:pt x="17" y="60"/>
                    <a:pt x="17" y="59"/>
                  </a:cubicBezTo>
                  <a:cubicBezTo>
                    <a:pt x="17" y="52"/>
                    <a:pt x="21" y="47"/>
                    <a:pt x="28" y="45"/>
                  </a:cubicBezTo>
                  <a:cubicBezTo>
                    <a:pt x="30" y="44"/>
                    <a:pt x="31" y="42"/>
                    <a:pt x="31" y="40"/>
                  </a:cubicBezTo>
                  <a:cubicBezTo>
                    <a:pt x="31" y="39"/>
                    <a:pt x="30" y="38"/>
                    <a:pt x="30" y="36"/>
                  </a:cubicBezTo>
                  <a:cubicBezTo>
                    <a:pt x="30" y="36"/>
                    <a:pt x="31" y="35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26"/>
                    <a:pt x="39" y="20"/>
                    <a:pt x="47" y="20"/>
                  </a:cubicBezTo>
                  <a:cubicBezTo>
                    <a:pt x="53" y="20"/>
                    <a:pt x="59" y="23"/>
                    <a:pt x="62" y="29"/>
                  </a:cubicBezTo>
                  <a:cubicBezTo>
                    <a:pt x="63" y="31"/>
                    <a:pt x="66" y="32"/>
                    <a:pt x="68" y="31"/>
                  </a:cubicBezTo>
                  <a:cubicBezTo>
                    <a:pt x="70" y="30"/>
                    <a:pt x="71" y="27"/>
                    <a:pt x="70" y="25"/>
                  </a:cubicBezTo>
                  <a:cubicBezTo>
                    <a:pt x="67" y="20"/>
                    <a:pt x="62" y="15"/>
                    <a:pt x="57" y="13"/>
                  </a:cubicBezTo>
                  <a:cubicBezTo>
                    <a:pt x="60" y="10"/>
                    <a:pt x="64" y="8"/>
                    <a:pt x="69" y="8"/>
                  </a:cubicBezTo>
                  <a:cubicBezTo>
                    <a:pt x="79" y="8"/>
                    <a:pt x="86" y="16"/>
                    <a:pt x="86" y="27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2" y="44"/>
                    <a:pt x="70" y="46"/>
                    <a:pt x="70" y="48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8">
              <a:extLst>
                <a:ext uri="{FF2B5EF4-FFF2-40B4-BE49-F238E27FC236}">
                  <a16:creationId xmlns:a16="http://schemas.microsoft.com/office/drawing/2014/main" id="{145525DB-A420-4A4E-92F1-129DEA541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453" y="2924545"/>
              <a:ext cx="60757" cy="94367"/>
            </a:xfrm>
            <a:custGeom>
              <a:avLst/>
              <a:gdLst>
                <a:gd name="T0" fmla="*/ 0 w 20"/>
                <a:gd name="T1" fmla="*/ 5 h 31"/>
                <a:gd name="T2" fmla="*/ 4 w 20"/>
                <a:gd name="T3" fmla="*/ 9 h 31"/>
                <a:gd name="T4" fmla="*/ 11 w 20"/>
                <a:gd name="T5" fmla="*/ 16 h 31"/>
                <a:gd name="T6" fmla="*/ 4 w 20"/>
                <a:gd name="T7" fmla="*/ 22 h 31"/>
                <a:gd name="T8" fmla="*/ 0 w 20"/>
                <a:gd name="T9" fmla="*/ 27 h 31"/>
                <a:gd name="T10" fmla="*/ 4 w 20"/>
                <a:gd name="T11" fmla="*/ 31 h 31"/>
                <a:gd name="T12" fmla="*/ 20 w 20"/>
                <a:gd name="T13" fmla="*/ 16 h 31"/>
                <a:gd name="T14" fmla="*/ 4 w 20"/>
                <a:gd name="T15" fmla="*/ 0 h 31"/>
                <a:gd name="T16" fmla="*/ 0 w 20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1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8" y="9"/>
                    <a:pt x="11" y="12"/>
                    <a:pt x="11" y="16"/>
                  </a:cubicBezTo>
                  <a:cubicBezTo>
                    <a:pt x="11" y="19"/>
                    <a:pt x="8" y="22"/>
                    <a:pt x="4" y="22"/>
                  </a:cubicBezTo>
                  <a:cubicBezTo>
                    <a:pt x="2" y="22"/>
                    <a:pt x="0" y="24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13" y="31"/>
                    <a:pt x="20" y="24"/>
                    <a:pt x="20" y="16"/>
                  </a:cubicBezTo>
                  <a:cubicBezTo>
                    <a:pt x="20" y="7"/>
                    <a:pt x="13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99">
              <a:extLst>
                <a:ext uri="{FF2B5EF4-FFF2-40B4-BE49-F238E27FC236}">
                  <a16:creationId xmlns:a16="http://schemas.microsoft.com/office/drawing/2014/main" id="{C07F05AB-5B38-4936-A08E-1BA5BAF2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282" y="2839227"/>
              <a:ext cx="60757" cy="64634"/>
            </a:xfrm>
            <a:custGeom>
              <a:avLst/>
              <a:gdLst>
                <a:gd name="T0" fmla="*/ 20 w 20"/>
                <a:gd name="T1" fmla="*/ 17 h 21"/>
                <a:gd name="T2" fmla="*/ 16 w 20"/>
                <a:gd name="T3" fmla="*/ 12 h 21"/>
                <a:gd name="T4" fmla="*/ 8 w 20"/>
                <a:gd name="T5" fmla="*/ 5 h 21"/>
                <a:gd name="T6" fmla="*/ 4 w 20"/>
                <a:gd name="T7" fmla="*/ 0 h 21"/>
                <a:gd name="T8" fmla="*/ 0 w 20"/>
                <a:gd name="T9" fmla="*/ 5 h 21"/>
                <a:gd name="T10" fmla="*/ 16 w 20"/>
                <a:gd name="T11" fmla="*/ 21 h 21"/>
                <a:gd name="T12" fmla="*/ 20 w 20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20" y="17"/>
                  </a:moveTo>
                  <a:cubicBezTo>
                    <a:pt x="20" y="14"/>
                    <a:pt x="18" y="12"/>
                    <a:pt x="16" y="12"/>
                  </a:cubicBezTo>
                  <a:cubicBezTo>
                    <a:pt x="12" y="12"/>
                    <a:pt x="8" y="9"/>
                    <a:pt x="8" y="5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7" y="21"/>
                    <a:pt x="16" y="21"/>
                  </a:cubicBezTo>
                  <a:cubicBezTo>
                    <a:pt x="18" y="21"/>
                    <a:pt x="20" y="19"/>
                    <a:pt x="20" y="17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00">
              <a:extLst>
                <a:ext uri="{FF2B5EF4-FFF2-40B4-BE49-F238E27FC236}">
                  <a16:creationId xmlns:a16="http://schemas.microsoft.com/office/drawing/2014/main" id="{BEBDF5F0-5730-4DEB-8A68-9517388C4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110" y="3114570"/>
              <a:ext cx="60757" cy="63343"/>
            </a:xfrm>
            <a:custGeom>
              <a:avLst/>
              <a:gdLst>
                <a:gd name="T0" fmla="*/ 4 w 20"/>
                <a:gd name="T1" fmla="*/ 21 h 21"/>
                <a:gd name="T2" fmla="*/ 8 w 20"/>
                <a:gd name="T3" fmla="*/ 16 h 21"/>
                <a:gd name="T4" fmla="*/ 16 w 20"/>
                <a:gd name="T5" fmla="*/ 9 h 21"/>
                <a:gd name="T6" fmla="*/ 20 w 20"/>
                <a:gd name="T7" fmla="*/ 4 h 21"/>
                <a:gd name="T8" fmla="*/ 16 w 20"/>
                <a:gd name="T9" fmla="*/ 0 h 21"/>
                <a:gd name="T10" fmla="*/ 0 w 20"/>
                <a:gd name="T11" fmla="*/ 16 h 21"/>
                <a:gd name="T12" fmla="*/ 4 w 2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4" y="21"/>
                  </a:moveTo>
                  <a:cubicBezTo>
                    <a:pt x="6" y="21"/>
                    <a:pt x="8" y="19"/>
                    <a:pt x="8" y="16"/>
                  </a:cubicBezTo>
                  <a:cubicBezTo>
                    <a:pt x="8" y="12"/>
                    <a:pt x="12" y="9"/>
                    <a:pt x="16" y="9"/>
                  </a:cubicBezTo>
                  <a:cubicBezTo>
                    <a:pt x="18" y="9"/>
                    <a:pt x="20" y="7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9"/>
                    <a:pt x="1" y="21"/>
                    <a:pt x="4" y="21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1">
              <a:extLst>
                <a:ext uri="{FF2B5EF4-FFF2-40B4-BE49-F238E27FC236}">
                  <a16:creationId xmlns:a16="http://schemas.microsoft.com/office/drawing/2014/main" id="{63C033FF-1E74-4E29-909C-1CFBCB9C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964" y="3114570"/>
              <a:ext cx="98245" cy="29732"/>
            </a:xfrm>
            <a:custGeom>
              <a:avLst/>
              <a:gdLst>
                <a:gd name="T0" fmla="*/ 4 w 32"/>
                <a:gd name="T1" fmla="*/ 10 h 10"/>
                <a:gd name="T2" fmla="*/ 28 w 32"/>
                <a:gd name="T3" fmla="*/ 10 h 10"/>
                <a:gd name="T4" fmla="*/ 32 w 32"/>
                <a:gd name="T5" fmla="*/ 5 h 10"/>
                <a:gd name="T6" fmla="*/ 28 w 32"/>
                <a:gd name="T7" fmla="*/ 0 h 10"/>
                <a:gd name="T8" fmla="*/ 4 w 32"/>
                <a:gd name="T9" fmla="*/ 0 h 10"/>
                <a:gd name="T10" fmla="*/ 0 w 32"/>
                <a:gd name="T11" fmla="*/ 5 h 10"/>
                <a:gd name="T12" fmla="*/ 4 w 3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0" y="10"/>
                    <a:pt x="32" y="7"/>
                    <a:pt x="32" y="5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C8930E-0A7E-434C-96A4-A36443B1B224}"/>
              </a:ext>
            </a:extLst>
          </p:cNvPr>
          <p:cNvGrpSpPr/>
          <p:nvPr/>
        </p:nvGrpSpPr>
        <p:grpSpPr>
          <a:xfrm>
            <a:off x="4619233" y="2747445"/>
            <a:ext cx="288271" cy="626957"/>
            <a:chOff x="4527451" y="2747445"/>
            <a:chExt cx="288271" cy="626957"/>
          </a:xfrm>
        </p:grpSpPr>
        <p:sp>
          <p:nvSpPr>
            <p:cNvPr id="11" name="Freeform 602">
              <a:extLst>
                <a:ext uri="{FF2B5EF4-FFF2-40B4-BE49-F238E27FC236}">
                  <a16:creationId xmlns:a16="http://schemas.microsoft.com/office/drawing/2014/main" id="{628491D0-5401-44FC-A035-CD6781086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451" y="2747445"/>
              <a:ext cx="288271" cy="626957"/>
            </a:xfrm>
            <a:custGeom>
              <a:avLst/>
              <a:gdLst>
                <a:gd name="T0" fmla="*/ 0 w 94"/>
                <a:gd name="T1" fmla="*/ 183 h 205"/>
                <a:gd name="T2" fmla="*/ 19 w 94"/>
                <a:gd name="T3" fmla="*/ 205 h 205"/>
                <a:gd name="T4" fmla="*/ 47 w 94"/>
                <a:gd name="T5" fmla="*/ 194 h 205"/>
                <a:gd name="T6" fmla="*/ 71 w 94"/>
                <a:gd name="T7" fmla="*/ 178 h 205"/>
                <a:gd name="T8" fmla="*/ 89 w 94"/>
                <a:gd name="T9" fmla="*/ 147 h 205"/>
                <a:gd name="T10" fmla="*/ 94 w 94"/>
                <a:gd name="T11" fmla="*/ 120 h 205"/>
                <a:gd name="T12" fmla="*/ 92 w 94"/>
                <a:gd name="T13" fmla="*/ 100 h 205"/>
                <a:gd name="T14" fmla="*/ 93 w 94"/>
                <a:gd name="T15" fmla="*/ 91 h 205"/>
                <a:gd name="T16" fmla="*/ 94 w 94"/>
                <a:gd name="T17" fmla="*/ 90 h 205"/>
                <a:gd name="T18" fmla="*/ 94 w 94"/>
                <a:gd name="T19" fmla="*/ 89 h 205"/>
                <a:gd name="T20" fmla="*/ 85 w 94"/>
                <a:gd name="T21" fmla="*/ 59 h 205"/>
                <a:gd name="T22" fmla="*/ 72 w 94"/>
                <a:gd name="T23" fmla="*/ 36 h 205"/>
                <a:gd name="T24" fmla="*/ 46 w 94"/>
                <a:gd name="T25" fmla="*/ 11 h 205"/>
                <a:gd name="T26" fmla="*/ 6 w 94"/>
                <a:gd name="T27" fmla="*/ 7 h 205"/>
                <a:gd name="T28" fmla="*/ 19 w 94"/>
                <a:gd name="T29" fmla="*/ 44 h 205"/>
                <a:gd name="T30" fmla="*/ 7 w 94"/>
                <a:gd name="T31" fmla="*/ 27 h 205"/>
                <a:gd name="T32" fmla="*/ 36 w 94"/>
                <a:gd name="T33" fmla="*/ 13 h 205"/>
                <a:gd name="T34" fmla="*/ 26 w 94"/>
                <a:gd name="T35" fmla="*/ 31 h 205"/>
                <a:gd name="T36" fmla="*/ 46 w 94"/>
                <a:gd name="T37" fmla="*/ 20 h 205"/>
                <a:gd name="T38" fmla="*/ 63 w 94"/>
                <a:gd name="T39" fmla="*/ 34 h 205"/>
                <a:gd name="T40" fmla="*/ 62 w 94"/>
                <a:gd name="T41" fmla="*/ 40 h 205"/>
                <a:gd name="T42" fmla="*/ 76 w 94"/>
                <a:gd name="T43" fmla="*/ 59 h 205"/>
                <a:gd name="T44" fmla="*/ 65 w 94"/>
                <a:gd name="T45" fmla="*/ 61 h 205"/>
                <a:gd name="T46" fmla="*/ 37 w 94"/>
                <a:gd name="T47" fmla="*/ 91 h 205"/>
                <a:gd name="T48" fmla="*/ 45 w 94"/>
                <a:gd name="T49" fmla="*/ 88 h 205"/>
                <a:gd name="T50" fmla="*/ 85 w 94"/>
                <a:gd name="T51" fmla="*/ 89 h 205"/>
                <a:gd name="T52" fmla="*/ 80 w 94"/>
                <a:gd name="T53" fmla="*/ 108 h 205"/>
                <a:gd name="T54" fmla="*/ 79 w 94"/>
                <a:gd name="T55" fmla="*/ 132 h 205"/>
                <a:gd name="T56" fmla="*/ 80 w 94"/>
                <a:gd name="T57" fmla="*/ 147 h 205"/>
                <a:gd name="T58" fmla="*/ 64 w 94"/>
                <a:gd name="T59" fmla="*/ 168 h 205"/>
                <a:gd name="T60" fmla="*/ 47 w 94"/>
                <a:gd name="T61" fmla="*/ 185 h 205"/>
                <a:gd name="T62" fmla="*/ 40 w 94"/>
                <a:gd name="T63" fmla="*/ 184 h 205"/>
                <a:gd name="T64" fmla="*/ 32 w 94"/>
                <a:gd name="T65" fmla="*/ 162 h 205"/>
                <a:gd name="T66" fmla="*/ 29 w 94"/>
                <a:gd name="T67" fmla="*/ 157 h 205"/>
                <a:gd name="T68" fmla="*/ 22 w 94"/>
                <a:gd name="T69" fmla="*/ 169 h 205"/>
                <a:gd name="T70" fmla="*/ 20 w 94"/>
                <a:gd name="T71" fmla="*/ 197 h 205"/>
                <a:gd name="T72" fmla="*/ 7 w 94"/>
                <a:gd name="T73" fmla="*/ 146 h 205"/>
                <a:gd name="T74" fmla="*/ 45 w 94"/>
                <a:gd name="T75" fmla="*/ 160 h 205"/>
                <a:gd name="T76" fmla="*/ 54 w 94"/>
                <a:gd name="T77" fmla="*/ 160 h 205"/>
                <a:gd name="T78" fmla="*/ 7 w 94"/>
                <a:gd name="T79" fmla="*/ 137 h 205"/>
                <a:gd name="T80" fmla="*/ 47 w 94"/>
                <a:gd name="T81" fmla="*/ 112 h 205"/>
                <a:gd name="T82" fmla="*/ 64 w 94"/>
                <a:gd name="T83" fmla="*/ 84 h 205"/>
                <a:gd name="T84" fmla="*/ 46 w 94"/>
                <a:gd name="T85" fmla="*/ 103 h 205"/>
                <a:gd name="T86" fmla="*/ 7 w 94"/>
                <a:gd name="T87" fmla="*/ 53 h 205"/>
                <a:gd name="T88" fmla="*/ 23 w 94"/>
                <a:gd name="T89" fmla="*/ 4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0" y="27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89"/>
                    <a:pt x="1" y="195"/>
                    <a:pt x="5" y="199"/>
                  </a:cubicBezTo>
                  <a:cubicBezTo>
                    <a:pt x="9" y="203"/>
                    <a:pt x="13" y="205"/>
                    <a:pt x="19" y="205"/>
                  </a:cubicBezTo>
                  <a:cubicBezTo>
                    <a:pt x="28" y="205"/>
                    <a:pt x="35" y="201"/>
                    <a:pt x="41" y="194"/>
                  </a:cubicBezTo>
                  <a:cubicBezTo>
                    <a:pt x="43" y="194"/>
                    <a:pt x="45" y="194"/>
                    <a:pt x="47" y="194"/>
                  </a:cubicBezTo>
                  <a:cubicBezTo>
                    <a:pt x="57" y="194"/>
                    <a:pt x="66" y="188"/>
                    <a:pt x="70" y="179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2" y="176"/>
                    <a:pt x="72" y="174"/>
                    <a:pt x="72" y="171"/>
                  </a:cubicBezTo>
                  <a:cubicBezTo>
                    <a:pt x="82" y="167"/>
                    <a:pt x="89" y="157"/>
                    <a:pt x="89" y="147"/>
                  </a:cubicBezTo>
                  <a:cubicBezTo>
                    <a:pt x="89" y="143"/>
                    <a:pt x="88" y="140"/>
                    <a:pt x="87" y="137"/>
                  </a:cubicBezTo>
                  <a:cubicBezTo>
                    <a:pt x="91" y="132"/>
                    <a:pt x="94" y="126"/>
                    <a:pt x="94" y="120"/>
                  </a:cubicBezTo>
                  <a:cubicBezTo>
                    <a:pt x="94" y="114"/>
                    <a:pt x="92" y="109"/>
                    <a:pt x="89" y="105"/>
                  </a:cubicBezTo>
                  <a:cubicBezTo>
                    <a:pt x="90" y="103"/>
                    <a:pt x="91" y="102"/>
                    <a:pt x="92" y="100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3" y="97"/>
                    <a:pt x="93" y="94"/>
                    <a:pt x="93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81"/>
                    <a:pt x="90" y="73"/>
                    <a:pt x="83" y="67"/>
                  </a:cubicBezTo>
                  <a:cubicBezTo>
                    <a:pt x="84" y="64"/>
                    <a:pt x="85" y="62"/>
                    <a:pt x="85" y="59"/>
                  </a:cubicBezTo>
                  <a:cubicBezTo>
                    <a:pt x="85" y="50"/>
                    <a:pt x="80" y="41"/>
                    <a:pt x="72" y="38"/>
                  </a:cubicBezTo>
                  <a:cubicBezTo>
                    <a:pt x="72" y="37"/>
                    <a:pt x="72" y="37"/>
                    <a:pt x="72" y="36"/>
                  </a:cubicBezTo>
                  <a:cubicBezTo>
                    <a:pt x="72" y="22"/>
                    <a:pt x="60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1" y="4"/>
                    <a:pt x="34" y="0"/>
                    <a:pt x="25" y="0"/>
                  </a:cubicBezTo>
                  <a:cubicBezTo>
                    <a:pt x="18" y="0"/>
                    <a:pt x="11" y="2"/>
                    <a:pt x="6" y="7"/>
                  </a:cubicBezTo>
                  <a:cubicBezTo>
                    <a:pt x="1" y="12"/>
                    <a:pt x="0" y="19"/>
                    <a:pt x="0" y="27"/>
                  </a:cubicBezTo>
                  <a:close/>
                  <a:moveTo>
                    <a:pt x="19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16"/>
                    <a:pt x="15" y="8"/>
                    <a:pt x="25" y="8"/>
                  </a:cubicBezTo>
                  <a:cubicBezTo>
                    <a:pt x="29" y="8"/>
                    <a:pt x="33" y="10"/>
                    <a:pt x="36" y="13"/>
                  </a:cubicBezTo>
                  <a:cubicBezTo>
                    <a:pt x="31" y="15"/>
                    <a:pt x="26" y="20"/>
                    <a:pt x="24" y="25"/>
                  </a:cubicBezTo>
                  <a:cubicBezTo>
                    <a:pt x="23" y="27"/>
                    <a:pt x="23" y="30"/>
                    <a:pt x="26" y="31"/>
                  </a:cubicBezTo>
                  <a:cubicBezTo>
                    <a:pt x="28" y="32"/>
                    <a:pt x="30" y="31"/>
                    <a:pt x="31" y="29"/>
                  </a:cubicBezTo>
                  <a:cubicBezTo>
                    <a:pt x="34" y="23"/>
                    <a:pt x="40" y="20"/>
                    <a:pt x="46" y="20"/>
                  </a:cubicBezTo>
                  <a:cubicBezTo>
                    <a:pt x="55" y="20"/>
                    <a:pt x="62" y="2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3" y="38"/>
                    <a:pt x="63" y="39"/>
                    <a:pt x="62" y="40"/>
                  </a:cubicBezTo>
                  <a:cubicBezTo>
                    <a:pt x="62" y="42"/>
                    <a:pt x="63" y="44"/>
                    <a:pt x="66" y="45"/>
                  </a:cubicBezTo>
                  <a:cubicBezTo>
                    <a:pt x="72" y="47"/>
                    <a:pt x="76" y="52"/>
                    <a:pt x="76" y="59"/>
                  </a:cubicBezTo>
                  <a:cubicBezTo>
                    <a:pt x="76" y="60"/>
                    <a:pt x="76" y="61"/>
                    <a:pt x="76" y="63"/>
                  </a:cubicBezTo>
                  <a:cubicBezTo>
                    <a:pt x="72" y="61"/>
                    <a:pt x="69" y="61"/>
                    <a:pt x="65" y="61"/>
                  </a:cubicBezTo>
                  <a:cubicBezTo>
                    <a:pt x="50" y="61"/>
                    <a:pt x="37" y="72"/>
                    <a:pt x="36" y="88"/>
                  </a:cubicBezTo>
                  <a:cubicBezTo>
                    <a:pt x="36" y="89"/>
                    <a:pt x="37" y="90"/>
                    <a:pt x="37" y="91"/>
                  </a:cubicBezTo>
                  <a:cubicBezTo>
                    <a:pt x="38" y="92"/>
                    <a:pt x="39" y="92"/>
                    <a:pt x="40" y="92"/>
                  </a:cubicBezTo>
                  <a:cubicBezTo>
                    <a:pt x="43" y="92"/>
                    <a:pt x="45" y="91"/>
                    <a:pt x="45" y="88"/>
                  </a:cubicBezTo>
                  <a:cubicBezTo>
                    <a:pt x="45" y="78"/>
                    <a:pt x="54" y="69"/>
                    <a:pt x="65" y="69"/>
                  </a:cubicBezTo>
                  <a:cubicBezTo>
                    <a:pt x="76" y="69"/>
                    <a:pt x="85" y="78"/>
                    <a:pt x="85" y="89"/>
                  </a:cubicBezTo>
                  <a:cubicBezTo>
                    <a:pt x="85" y="94"/>
                    <a:pt x="83" y="99"/>
                    <a:pt x="80" y="102"/>
                  </a:cubicBezTo>
                  <a:cubicBezTo>
                    <a:pt x="79" y="104"/>
                    <a:pt x="79" y="106"/>
                    <a:pt x="80" y="108"/>
                  </a:cubicBezTo>
                  <a:cubicBezTo>
                    <a:pt x="83" y="111"/>
                    <a:pt x="85" y="115"/>
                    <a:pt x="85" y="120"/>
                  </a:cubicBezTo>
                  <a:cubicBezTo>
                    <a:pt x="85" y="125"/>
                    <a:pt x="83" y="129"/>
                    <a:pt x="79" y="132"/>
                  </a:cubicBezTo>
                  <a:cubicBezTo>
                    <a:pt x="77" y="134"/>
                    <a:pt x="77" y="136"/>
                    <a:pt x="78" y="138"/>
                  </a:cubicBezTo>
                  <a:cubicBezTo>
                    <a:pt x="79" y="141"/>
                    <a:pt x="80" y="144"/>
                    <a:pt x="80" y="147"/>
                  </a:cubicBezTo>
                  <a:cubicBezTo>
                    <a:pt x="80" y="154"/>
                    <a:pt x="75" y="162"/>
                    <a:pt x="67" y="164"/>
                  </a:cubicBezTo>
                  <a:cubicBezTo>
                    <a:pt x="65" y="164"/>
                    <a:pt x="64" y="166"/>
                    <a:pt x="64" y="168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78"/>
                    <a:pt x="56" y="185"/>
                    <a:pt x="47" y="185"/>
                  </a:cubicBezTo>
                  <a:cubicBezTo>
                    <a:pt x="45" y="185"/>
                    <a:pt x="43" y="185"/>
                    <a:pt x="41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34" y="181"/>
                    <a:pt x="30" y="175"/>
                    <a:pt x="30" y="169"/>
                  </a:cubicBezTo>
                  <a:cubicBezTo>
                    <a:pt x="30" y="167"/>
                    <a:pt x="31" y="164"/>
                    <a:pt x="32" y="162"/>
                  </a:cubicBezTo>
                  <a:cubicBezTo>
                    <a:pt x="32" y="161"/>
                    <a:pt x="32" y="160"/>
                    <a:pt x="32" y="159"/>
                  </a:cubicBezTo>
                  <a:cubicBezTo>
                    <a:pt x="31" y="158"/>
                    <a:pt x="30" y="157"/>
                    <a:pt x="29" y="157"/>
                  </a:cubicBezTo>
                  <a:cubicBezTo>
                    <a:pt x="27" y="156"/>
                    <a:pt x="25" y="157"/>
                    <a:pt x="24" y="159"/>
                  </a:cubicBezTo>
                  <a:cubicBezTo>
                    <a:pt x="22" y="162"/>
                    <a:pt x="22" y="165"/>
                    <a:pt x="22" y="169"/>
                  </a:cubicBezTo>
                  <a:cubicBezTo>
                    <a:pt x="22" y="177"/>
                    <a:pt x="26" y="185"/>
                    <a:pt x="33" y="190"/>
                  </a:cubicBezTo>
                  <a:cubicBezTo>
                    <a:pt x="29" y="194"/>
                    <a:pt x="25" y="197"/>
                    <a:pt x="20" y="197"/>
                  </a:cubicBezTo>
                  <a:cubicBezTo>
                    <a:pt x="13" y="197"/>
                    <a:pt x="7" y="191"/>
                    <a:pt x="7" y="18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7" y="146"/>
                    <a:pt x="23" y="146"/>
                    <a:pt x="31" y="146"/>
                  </a:cubicBezTo>
                  <a:cubicBezTo>
                    <a:pt x="39" y="146"/>
                    <a:pt x="45" y="152"/>
                    <a:pt x="45" y="160"/>
                  </a:cubicBezTo>
                  <a:cubicBezTo>
                    <a:pt x="45" y="162"/>
                    <a:pt x="47" y="164"/>
                    <a:pt x="50" y="164"/>
                  </a:cubicBezTo>
                  <a:cubicBezTo>
                    <a:pt x="52" y="164"/>
                    <a:pt x="54" y="162"/>
                    <a:pt x="54" y="160"/>
                  </a:cubicBezTo>
                  <a:cubicBezTo>
                    <a:pt x="54" y="147"/>
                    <a:pt x="44" y="137"/>
                    <a:pt x="31" y="137"/>
                  </a:cubicBezTo>
                  <a:cubicBezTo>
                    <a:pt x="19" y="137"/>
                    <a:pt x="7" y="137"/>
                    <a:pt x="7" y="137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3"/>
                    <a:pt x="35" y="112"/>
                    <a:pt x="47" y="112"/>
                  </a:cubicBezTo>
                  <a:cubicBezTo>
                    <a:pt x="59" y="112"/>
                    <a:pt x="69" y="101"/>
                    <a:pt x="69" y="89"/>
                  </a:cubicBezTo>
                  <a:cubicBezTo>
                    <a:pt x="69" y="86"/>
                    <a:pt x="67" y="84"/>
                    <a:pt x="64" y="84"/>
                  </a:cubicBezTo>
                  <a:cubicBezTo>
                    <a:pt x="62" y="84"/>
                    <a:pt x="60" y="86"/>
                    <a:pt x="60" y="89"/>
                  </a:cubicBezTo>
                  <a:cubicBezTo>
                    <a:pt x="60" y="97"/>
                    <a:pt x="54" y="103"/>
                    <a:pt x="46" y="103"/>
                  </a:cubicBezTo>
                  <a:cubicBezTo>
                    <a:pt x="38" y="103"/>
                    <a:pt x="7" y="103"/>
                    <a:pt x="7" y="10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3"/>
                    <a:pt x="23" y="51"/>
                    <a:pt x="23" y="48"/>
                  </a:cubicBezTo>
                  <a:cubicBezTo>
                    <a:pt x="23" y="46"/>
                    <a:pt x="21" y="44"/>
                    <a:pt x="19" y="44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3">
              <a:extLst>
                <a:ext uri="{FF2B5EF4-FFF2-40B4-BE49-F238E27FC236}">
                  <a16:creationId xmlns:a16="http://schemas.microsoft.com/office/drawing/2014/main" id="{F06B2D15-F5DA-4081-BEAA-84AFECC3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061" y="2924545"/>
              <a:ext cx="58172" cy="94367"/>
            </a:xfrm>
            <a:custGeom>
              <a:avLst/>
              <a:gdLst>
                <a:gd name="T0" fmla="*/ 19 w 19"/>
                <a:gd name="T1" fmla="*/ 5 h 31"/>
                <a:gd name="T2" fmla="*/ 15 w 19"/>
                <a:gd name="T3" fmla="*/ 9 h 31"/>
                <a:gd name="T4" fmla="*/ 8 w 19"/>
                <a:gd name="T5" fmla="*/ 16 h 31"/>
                <a:gd name="T6" fmla="*/ 15 w 19"/>
                <a:gd name="T7" fmla="*/ 22 h 31"/>
                <a:gd name="T8" fmla="*/ 19 w 19"/>
                <a:gd name="T9" fmla="*/ 27 h 31"/>
                <a:gd name="T10" fmla="*/ 15 w 19"/>
                <a:gd name="T11" fmla="*/ 31 h 31"/>
                <a:gd name="T12" fmla="*/ 0 w 19"/>
                <a:gd name="T13" fmla="*/ 16 h 31"/>
                <a:gd name="T14" fmla="*/ 15 w 19"/>
                <a:gd name="T15" fmla="*/ 0 h 31"/>
                <a:gd name="T16" fmla="*/ 1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9" y="5"/>
                  </a:moveTo>
                  <a:cubicBezTo>
                    <a:pt x="19" y="7"/>
                    <a:pt x="18" y="9"/>
                    <a:pt x="15" y="9"/>
                  </a:cubicBezTo>
                  <a:cubicBezTo>
                    <a:pt x="11" y="9"/>
                    <a:pt x="8" y="12"/>
                    <a:pt x="8" y="16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8" y="22"/>
                    <a:pt x="19" y="24"/>
                    <a:pt x="19" y="27"/>
                  </a:cubicBezTo>
                  <a:cubicBezTo>
                    <a:pt x="19" y="29"/>
                    <a:pt x="18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8" y="0"/>
                    <a:pt x="19" y="2"/>
                    <a:pt x="19" y="5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04">
              <a:extLst>
                <a:ext uri="{FF2B5EF4-FFF2-40B4-BE49-F238E27FC236}">
                  <a16:creationId xmlns:a16="http://schemas.microsoft.com/office/drawing/2014/main" id="{D562962C-B749-448C-830B-C25E5CE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647" y="2839227"/>
              <a:ext cx="64634" cy="64634"/>
            </a:xfrm>
            <a:custGeom>
              <a:avLst/>
              <a:gdLst>
                <a:gd name="T0" fmla="*/ 0 w 21"/>
                <a:gd name="T1" fmla="*/ 17 h 21"/>
                <a:gd name="T2" fmla="*/ 5 w 21"/>
                <a:gd name="T3" fmla="*/ 12 h 21"/>
                <a:gd name="T4" fmla="*/ 12 w 21"/>
                <a:gd name="T5" fmla="*/ 5 h 21"/>
                <a:gd name="T6" fmla="*/ 16 w 21"/>
                <a:gd name="T7" fmla="*/ 0 h 21"/>
                <a:gd name="T8" fmla="*/ 21 w 21"/>
                <a:gd name="T9" fmla="*/ 5 h 21"/>
                <a:gd name="T10" fmla="*/ 5 w 21"/>
                <a:gd name="T11" fmla="*/ 21 h 21"/>
                <a:gd name="T12" fmla="*/ 0 w 21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17"/>
                  </a:moveTo>
                  <a:cubicBezTo>
                    <a:pt x="0" y="14"/>
                    <a:pt x="2" y="12"/>
                    <a:pt x="5" y="12"/>
                  </a:cubicBezTo>
                  <a:cubicBezTo>
                    <a:pt x="9" y="12"/>
                    <a:pt x="12" y="9"/>
                    <a:pt x="12" y="5"/>
                  </a:cubicBezTo>
                  <a:cubicBezTo>
                    <a:pt x="12" y="2"/>
                    <a:pt x="14" y="0"/>
                    <a:pt x="16" y="0"/>
                  </a:cubicBezTo>
                  <a:cubicBezTo>
                    <a:pt x="19" y="0"/>
                    <a:pt x="21" y="2"/>
                    <a:pt x="21" y="5"/>
                  </a:cubicBezTo>
                  <a:cubicBezTo>
                    <a:pt x="21" y="14"/>
                    <a:pt x="13" y="21"/>
                    <a:pt x="5" y="21"/>
                  </a:cubicBezTo>
                  <a:cubicBezTo>
                    <a:pt x="2" y="21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05">
              <a:extLst>
                <a:ext uri="{FF2B5EF4-FFF2-40B4-BE49-F238E27FC236}">
                  <a16:creationId xmlns:a16="http://schemas.microsoft.com/office/drawing/2014/main" id="{3C612B7B-F76B-4C27-ACD7-D4647CB5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818" y="3114570"/>
              <a:ext cx="64634" cy="63343"/>
            </a:xfrm>
            <a:custGeom>
              <a:avLst/>
              <a:gdLst>
                <a:gd name="T0" fmla="*/ 16 w 21"/>
                <a:gd name="T1" fmla="*/ 21 h 21"/>
                <a:gd name="T2" fmla="*/ 12 w 21"/>
                <a:gd name="T3" fmla="*/ 16 h 21"/>
                <a:gd name="T4" fmla="*/ 5 w 21"/>
                <a:gd name="T5" fmla="*/ 9 h 21"/>
                <a:gd name="T6" fmla="*/ 0 w 21"/>
                <a:gd name="T7" fmla="*/ 4 h 21"/>
                <a:gd name="T8" fmla="*/ 5 w 21"/>
                <a:gd name="T9" fmla="*/ 0 h 21"/>
                <a:gd name="T10" fmla="*/ 21 w 21"/>
                <a:gd name="T11" fmla="*/ 16 h 21"/>
                <a:gd name="T12" fmla="*/ 16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6" y="21"/>
                  </a:moveTo>
                  <a:cubicBezTo>
                    <a:pt x="14" y="21"/>
                    <a:pt x="12" y="19"/>
                    <a:pt x="12" y="16"/>
                  </a:cubicBezTo>
                  <a:cubicBezTo>
                    <a:pt x="12" y="12"/>
                    <a:pt x="9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" y="0"/>
                    <a:pt x="21" y="7"/>
                    <a:pt x="21" y="16"/>
                  </a:cubicBezTo>
                  <a:cubicBezTo>
                    <a:pt x="21" y="19"/>
                    <a:pt x="19" y="21"/>
                    <a:pt x="16" y="2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06">
              <a:extLst>
                <a:ext uri="{FF2B5EF4-FFF2-40B4-BE49-F238E27FC236}">
                  <a16:creationId xmlns:a16="http://schemas.microsoft.com/office/drawing/2014/main" id="{2BD696FC-2A0E-46F7-9081-03E9773E2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475" y="3114570"/>
              <a:ext cx="100831" cy="29732"/>
            </a:xfrm>
            <a:custGeom>
              <a:avLst/>
              <a:gdLst>
                <a:gd name="T0" fmla="*/ 28 w 33"/>
                <a:gd name="T1" fmla="*/ 10 h 10"/>
                <a:gd name="T2" fmla="*/ 5 w 33"/>
                <a:gd name="T3" fmla="*/ 10 h 10"/>
                <a:gd name="T4" fmla="*/ 0 w 33"/>
                <a:gd name="T5" fmla="*/ 5 h 10"/>
                <a:gd name="T6" fmla="*/ 5 w 33"/>
                <a:gd name="T7" fmla="*/ 0 h 10"/>
                <a:gd name="T8" fmla="*/ 28 w 33"/>
                <a:gd name="T9" fmla="*/ 0 h 10"/>
                <a:gd name="T10" fmla="*/ 33 w 33"/>
                <a:gd name="T11" fmla="*/ 5 h 10"/>
                <a:gd name="T12" fmla="*/ 28 w 3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2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10"/>
                    <a:pt x="28" y="10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BB9CF6DB-4942-4D59-A709-064DE8FC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29" y="2458511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25479-47B7-4F30-A082-7032B5D72959}"/>
              </a:ext>
            </a:extLst>
          </p:cNvPr>
          <p:cNvGrpSpPr>
            <a:grpSpLocks noChangeAspect="1"/>
          </p:cNvGrpSpPr>
          <p:nvPr/>
        </p:nvGrpSpPr>
        <p:grpSpPr>
          <a:xfrm>
            <a:off x="1957270" y="2566065"/>
            <a:ext cx="1151460" cy="925279"/>
            <a:chOff x="839748" y="4443493"/>
            <a:chExt cx="167995" cy="134996"/>
          </a:xfrm>
        </p:grpSpPr>
        <p:sp>
          <p:nvSpPr>
            <p:cNvPr id="20" name="Freeform 296">
              <a:extLst>
                <a:ext uri="{FF2B5EF4-FFF2-40B4-BE49-F238E27FC236}">
                  <a16:creationId xmlns:a16="http://schemas.microsoft.com/office/drawing/2014/main" id="{763268DA-7B8A-4F46-A36F-9602326B4E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7">
              <a:extLst>
                <a:ext uri="{FF2B5EF4-FFF2-40B4-BE49-F238E27FC236}">
                  <a16:creationId xmlns:a16="http://schemas.microsoft.com/office/drawing/2014/main" id="{4B9C5B3F-DD24-42D7-8E26-50CEE7754A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8">
              <a:extLst>
                <a:ext uri="{FF2B5EF4-FFF2-40B4-BE49-F238E27FC236}">
                  <a16:creationId xmlns:a16="http://schemas.microsoft.com/office/drawing/2014/main" id="{F40FA831-6DDA-4D71-AEF3-FE1A07A698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76223-EC3B-4627-93F9-BA7B76ECC4D0}"/>
              </a:ext>
            </a:extLst>
          </p:cNvPr>
          <p:cNvGrpSpPr>
            <a:grpSpLocks noChangeAspect="1"/>
          </p:cNvGrpSpPr>
          <p:nvPr/>
        </p:nvGrpSpPr>
        <p:grpSpPr>
          <a:xfrm>
            <a:off x="4391619" y="2360907"/>
            <a:ext cx="270670" cy="338709"/>
            <a:chOff x="3690937" y="1443038"/>
            <a:chExt cx="2020888" cy="2528887"/>
          </a:xfrm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44FE1D6-8BFE-4D80-BBA9-773A63AFF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7" y="1443038"/>
              <a:ext cx="2020888" cy="2005013"/>
            </a:xfrm>
            <a:custGeom>
              <a:avLst/>
              <a:gdLst>
                <a:gd name="connsiteX0" fmla="*/ 1399705 w 2020888"/>
                <a:gd name="connsiteY0" fmla="*/ 1944688 h 2005013"/>
                <a:gd name="connsiteX1" fmla="*/ 1399945 w 2020888"/>
                <a:gd name="connsiteY1" fmla="*/ 1944825 h 2005013"/>
                <a:gd name="connsiteX2" fmla="*/ 1399945 w 2020888"/>
                <a:gd name="connsiteY2" fmla="*/ 1944688 h 2005013"/>
                <a:gd name="connsiteX3" fmla="*/ 620943 w 2020888"/>
                <a:gd name="connsiteY3" fmla="*/ 1943298 h 2005013"/>
                <a:gd name="connsiteX4" fmla="*/ 620943 w 2020888"/>
                <a:gd name="connsiteY4" fmla="*/ 1943826 h 2005013"/>
                <a:gd name="connsiteX5" fmla="*/ 620943 w 2020888"/>
                <a:gd name="connsiteY5" fmla="*/ 1944825 h 2005013"/>
                <a:gd name="connsiteX6" fmla="*/ 621584 w 2020888"/>
                <a:gd name="connsiteY6" fmla="*/ 1944483 h 2005013"/>
                <a:gd name="connsiteX7" fmla="*/ 621584 w 2020888"/>
                <a:gd name="connsiteY7" fmla="*/ 1944483 h 2005013"/>
                <a:gd name="connsiteX8" fmla="*/ 1012326 w 2020888"/>
                <a:gd name="connsiteY8" fmla="*/ 0 h 2005013"/>
                <a:gd name="connsiteX9" fmla="*/ 1727351 w 2020888"/>
                <a:gd name="connsiteY9" fmla="*/ 293417 h 2005013"/>
                <a:gd name="connsiteX10" fmla="*/ 2020888 w 2020888"/>
                <a:gd name="connsiteY10" fmla="*/ 1008149 h 2005013"/>
                <a:gd name="connsiteX11" fmla="*/ 1960676 w 2020888"/>
                <a:gd name="connsiteY11" fmla="*/ 1309089 h 2005013"/>
                <a:gd name="connsiteX12" fmla="*/ 1825197 w 2020888"/>
                <a:gd name="connsiteY12" fmla="*/ 1546080 h 2005013"/>
                <a:gd name="connsiteX13" fmla="*/ 1614453 w 2020888"/>
                <a:gd name="connsiteY13" fmla="*/ 1768023 h 2005013"/>
                <a:gd name="connsiteX14" fmla="*/ 1505317 w 2020888"/>
                <a:gd name="connsiteY14" fmla="*/ 1895922 h 2005013"/>
                <a:gd name="connsiteX15" fmla="*/ 1456394 w 2020888"/>
                <a:gd name="connsiteY15" fmla="*/ 1971157 h 2005013"/>
                <a:gd name="connsiteX16" fmla="*/ 1399945 w 2020888"/>
                <a:gd name="connsiteY16" fmla="*/ 2005013 h 2005013"/>
                <a:gd name="connsiteX17" fmla="*/ 620943 w 2020888"/>
                <a:gd name="connsiteY17" fmla="*/ 2005013 h 2005013"/>
                <a:gd name="connsiteX18" fmla="*/ 568257 w 2020888"/>
                <a:gd name="connsiteY18" fmla="*/ 1974919 h 2005013"/>
                <a:gd name="connsiteX19" fmla="*/ 568257 w 2020888"/>
                <a:gd name="connsiteY19" fmla="*/ 1971157 h 2005013"/>
                <a:gd name="connsiteX20" fmla="*/ 564494 w 2020888"/>
                <a:gd name="connsiteY20" fmla="*/ 1971157 h 2005013"/>
                <a:gd name="connsiteX21" fmla="*/ 560731 w 2020888"/>
                <a:gd name="connsiteY21" fmla="*/ 1959872 h 2005013"/>
                <a:gd name="connsiteX22" fmla="*/ 538151 w 2020888"/>
                <a:gd name="connsiteY22" fmla="*/ 1926016 h 2005013"/>
                <a:gd name="connsiteX23" fmla="*/ 466648 w 2020888"/>
                <a:gd name="connsiteY23" fmla="*/ 1828211 h 2005013"/>
                <a:gd name="connsiteX24" fmla="*/ 406436 w 2020888"/>
                <a:gd name="connsiteY24" fmla="*/ 1768023 h 2005013"/>
                <a:gd name="connsiteX25" fmla="*/ 270957 w 2020888"/>
                <a:gd name="connsiteY25" fmla="*/ 1636362 h 2005013"/>
                <a:gd name="connsiteX26" fmla="*/ 63976 w 2020888"/>
                <a:gd name="connsiteY26" fmla="*/ 1309089 h 2005013"/>
                <a:gd name="connsiteX27" fmla="*/ 0 w 2020888"/>
                <a:gd name="connsiteY27" fmla="*/ 1008149 h 2005013"/>
                <a:gd name="connsiteX28" fmla="*/ 297300 w 2020888"/>
                <a:gd name="connsiteY28" fmla="*/ 293417 h 2005013"/>
                <a:gd name="connsiteX29" fmla="*/ 1012326 w 2020888"/>
                <a:gd name="connsiteY29" fmla="*/ 0 h 200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0888" h="2005013">
                  <a:moveTo>
                    <a:pt x="1399705" y="1944688"/>
                  </a:moveTo>
                  <a:lnTo>
                    <a:pt x="1399945" y="1944825"/>
                  </a:lnTo>
                  <a:lnTo>
                    <a:pt x="1399945" y="1944688"/>
                  </a:lnTo>
                  <a:close/>
                  <a:moveTo>
                    <a:pt x="620943" y="1943298"/>
                  </a:moveTo>
                  <a:lnTo>
                    <a:pt x="620943" y="1943826"/>
                  </a:lnTo>
                  <a:cubicBezTo>
                    <a:pt x="620943" y="1944825"/>
                    <a:pt x="620943" y="1944825"/>
                    <a:pt x="620943" y="1944825"/>
                  </a:cubicBezTo>
                  <a:lnTo>
                    <a:pt x="621584" y="1944483"/>
                  </a:lnTo>
                  <a:lnTo>
                    <a:pt x="621584" y="1944483"/>
                  </a:lnTo>
                  <a:close/>
                  <a:moveTo>
                    <a:pt x="1012326" y="0"/>
                  </a:moveTo>
                  <a:cubicBezTo>
                    <a:pt x="1290809" y="0"/>
                    <a:pt x="1542950" y="112853"/>
                    <a:pt x="1727351" y="293417"/>
                  </a:cubicBezTo>
                  <a:cubicBezTo>
                    <a:pt x="1907989" y="477742"/>
                    <a:pt x="2020888" y="729780"/>
                    <a:pt x="2020888" y="1008149"/>
                  </a:cubicBezTo>
                  <a:cubicBezTo>
                    <a:pt x="2020888" y="1117240"/>
                    <a:pt x="1998308" y="1218807"/>
                    <a:pt x="1960676" y="1309089"/>
                  </a:cubicBezTo>
                  <a:cubicBezTo>
                    <a:pt x="1923043" y="1399371"/>
                    <a:pt x="1874120" y="1482130"/>
                    <a:pt x="1825197" y="1546080"/>
                  </a:cubicBezTo>
                  <a:cubicBezTo>
                    <a:pt x="1727351" y="1677741"/>
                    <a:pt x="1625742" y="1760499"/>
                    <a:pt x="1614453" y="1768023"/>
                  </a:cubicBezTo>
                  <a:cubicBezTo>
                    <a:pt x="1573056" y="1801879"/>
                    <a:pt x="1531660" y="1850781"/>
                    <a:pt x="1505317" y="1895922"/>
                  </a:cubicBezTo>
                  <a:cubicBezTo>
                    <a:pt x="1475211" y="1937302"/>
                    <a:pt x="1456394" y="1971157"/>
                    <a:pt x="1456394" y="1971157"/>
                  </a:cubicBezTo>
                  <a:cubicBezTo>
                    <a:pt x="1445104" y="1993728"/>
                    <a:pt x="1426288" y="2005013"/>
                    <a:pt x="1399945" y="2005013"/>
                  </a:cubicBezTo>
                  <a:cubicBezTo>
                    <a:pt x="1399945" y="2005013"/>
                    <a:pt x="1399945" y="2005013"/>
                    <a:pt x="620943" y="2005013"/>
                  </a:cubicBezTo>
                  <a:cubicBezTo>
                    <a:pt x="598364" y="2005013"/>
                    <a:pt x="579547" y="1993728"/>
                    <a:pt x="568257" y="1974919"/>
                  </a:cubicBezTo>
                  <a:cubicBezTo>
                    <a:pt x="568257" y="1974919"/>
                    <a:pt x="568257" y="1974919"/>
                    <a:pt x="568257" y="1971157"/>
                  </a:cubicBezTo>
                  <a:cubicBezTo>
                    <a:pt x="568257" y="1971157"/>
                    <a:pt x="568257" y="1971157"/>
                    <a:pt x="564494" y="1971157"/>
                  </a:cubicBezTo>
                  <a:cubicBezTo>
                    <a:pt x="564494" y="1967396"/>
                    <a:pt x="560731" y="1963634"/>
                    <a:pt x="560731" y="1959872"/>
                  </a:cubicBezTo>
                  <a:cubicBezTo>
                    <a:pt x="553204" y="1952349"/>
                    <a:pt x="549441" y="1941063"/>
                    <a:pt x="538151" y="1926016"/>
                  </a:cubicBezTo>
                  <a:cubicBezTo>
                    <a:pt x="519335" y="1895922"/>
                    <a:pt x="496755" y="1862067"/>
                    <a:pt x="466648" y="1828211"/>
                  </a:cubicBezTo>
                  <a:cubicBezTo>
                    <a:pt x="447832" y="1805640"/>
                    <a:pt x="425252" y="1783070"/>
                    <a:pt x="406436" y="1768023"/>
                  </a:cubicBezTo>
                  <a:cubicBezTo>
                    <a:pt x="398909" y="1760499"/>
                    <a:pt x="342460" y="1715358"/>
                    <a:pt x="270957" y="1636362"/>
                  </a:cubicBezTo>
                  <a:cubicBezTo>
                    <a:pt x="203218" y="1557365"/>
                    <a:pt x="120425" y="1444512"/>
                    <a:pt x="63976" y="1309089"/>
                  </a:cubicBezTo>
                  <a:cubicBezTo>
                    <a:pt x="26343" y="1218807"/>
                    <a:pt x="0" y="1117240"/>
                    <a:pt x="0" y="1008149"/>
                  </a:cubicBezTo>
                  <a:cubicBezTo>
                    <a:pt x="0" y="729780"/>
                    <a:pt x="116662" y="477742"/>
                    <a:pt x="297300" y="293417"/>
                  </a:cubicBezTo>
                  <a:cubicBezTo>
                    <a:pt x="481702" y="112853"/>
                    <a:pt x="733842" y="0"/>
                    <a:pt x="1012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5BF6DEA-2619-4B76-9E51-3B96F0D8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025" y="3602038"/>
              <a:ext cx="879475" cy="117475"/>
            </a:xfrm>
            <a:custGeom>
              <a:avLst/>
              <a:gdLst>
                <a:gd name="T0" fmla="*/ 15 w 234"/>
                <a:gd name="T1" fmla="*/ 31 h 31"/>
                <a:gd name="T2" fmla="*/ 218 w 234"/>
                <a:gd name="T3" fmla="*/ 31 h 31"/>
                <a:gd name="T4" fmla="*/ 234 w 234"/>
                <a:gd name="T5" fmla="*/ 15 h 31"/>
                <a:gd name="T6" fmla="*/ 218 w 234"/>
                <a:gd name="T7" fmla="*/ 0 h 31"/>
                <a:gd name="T8" fmla="*/ 15 w 234"/>
                <a:gd name="T9" fmla="*/ 0 h 31"/>
                <a:gd name="T10" fmla="*/ 0 w 234"/>
                <a:gd name="T11" fmla="*/ 15 h 31"/>
                <a:gd name="T12" fmla="*/ 15 w 23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1">
                  <a:moveTo>
                    <a:pt x="15" y="31"/>
                  </a:moveTo>
                  <a:cubicBezTo>
                    <a:pt x="218" y="31"/>
                    <a:pt x="218" y="31"/>
                    <a:pt x="218" y="31"/>
                  </a:cubicBezTo>
                  <a:cubicBezTo>
                    <a:pt x="227" y="31"/>
                    <a:pt x="234" y="24"/>
                    <a:pt x="234" y="15"/>
                  </a:cubicBezTo>
                  <a:cubicBezTo>
                    <a:pt x="234" y="7"/>
                    <a:pt x="227" y="0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2FF439A-783E-4503-BA0A-B8A106CD5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8" y="3854450"/>
              <a:ext cx="615950" cy="117475"/>
            </a:xfrm>
            <a:custGeom>
              <a:avLst/>
              <a:gdLst>
                <a:gd name="T0" fmla="*/ 15 w 164"/>
                <a:gd name="T1" fmla="*/ 31 h 31"/>
                <a:gd name="T2" fmla="*/ 149 w 164"/>
                <a:gd name="T3" fmla="*/ 31 h 31"/>
                <a:gd name="T4" fmla="*/ 164 w 164"/>
                <a:gd name="T5" fmla="*/ 15 h 31"/>
                <a:gd name="T6" fmla="*/ 149 w 164"/>
                <a:gd name="T7" fmla="*/ 0 h 31"/>
                <a:gd name="T8" fmla="*/ 15 w 164"/>
                <a:gd name="T9" fmla="*/ 0 h 31"/>
                <a:gd name="T10" fmla="*/ 0 w 164"/>
                <a:gd name="T11" fmla="*/ 15 h 31"/>
                <a:gd name="T12" fmla="*/ 15 w 16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1">
                  <a:moveTo>
                    <a:pt x="15" y="31"/>
                  </a:moveTo>
                  <a:cubicBezTo>
                    <a:pt x="149" y="31"/>
                    <a:pt x="149" y="31"/>
                    <a:pt x="149" y="31"/>
                  </a:cubicBezTo>
                  <a:cubicBezTo>
                    <a:pt x="157" y="31"/>
                    <a:pt x="164" y="24"/>
                    <a:pt x="164" y="15"/>
                  </a:cubicBezTo>
                  <a:cubicBezTo>
                    <a:pt x="164" y="7"/>
                    <a:pt x="157" y="0"/>
                    <a:pt x="14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72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Examples of use cases</a:t>
            </a:r>
          </a:p>
        </p:txBody>
      </p:sp>
    </p:spTree>
    <p:extLst>
      <p:ext uri="{BB962C8B-B14F-4D97-AF65-F5344CB8AC3E}">
        <p14:creationId xmlns:p14="http://schemas.microsoft.com/office/powerpoint/2010/main" val="305123822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14329</TotalTime>
  <Words>3217</Words>
  <Application>Microsoft Office PowerPoint</Application>
  <PresentationFormat>On-screen Show (16:9)</PresentationFormat>
  <Paragraphs>485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Cambria Math</vt:lpstr>
      <vt:lpstr>CiscoSansTT ExtraLight</vt:lpstr>
      <vt:lpstr>Courier New</vt:lpstr>
      <vt:lpstr>Blue theme 2015 16x9</vt:lpstr>
      <vt:lpstr>How to pythonize  the data from Cisco WLC</vt:lpstr>
      <vt:lpstr>The goal</vt:lpstr>
      <vt:lpstr>How it all started</vt:lpstr>
      <vt:lpstr>The relationships between engineer and WLC config </vt:lpstr>
      <vt:lpstr>Project goals</vt:lpstr>
      <vt:lpstr>Some disclaimers</vt:lpstr>
      <vt:lpstr>Why use customized objects?</vt:lpstr>
      <vt:lpstr>Winning combination for any config analysis task</vt:lpstr>
      <vt:lpstr>Examples of use cases</vt:lpstr>
      <vt:lpstr>Some examples that are easy to solve with tool</vt:lpstr>
      <vt:lpstr>And eventually… It’s time for DEMO</vt:lpstr>
      <vt:lpstr>Demo scenarios</vt:lpstr>
      <vt:lpstr>Parse config</vt:lpstr>
      <vt:lpstr>The ways to import config</vt:lpstr>
      <vt:lpstr>The ways to import config – via SSH</vt:lpstr>
      <vt:lpstr>The ways to import config – via Cisco DNA Center</vt:lpstr>
      <vt:lpstr>To access the WLC config – refer by hostname</vt:lpstr>
      <vt:lpstr>Explore the data</vt:lpstr>
      <vt:lpstr>The ways to explore parsed data</vt:lpstr>
      <vt:lpstr>The ways to explore parsed data</vt:lpstr>
      <vt:lpstr>The ways to explore parsed data</vt:lpstr>
      <vt:lpstr>The ways to explore parsed data</vt:lpstr>
      <vt:lpstr>The ways to explore parsed data</vt:lpstr>
      <vt:lpstr>List is too long? - Use “filter” method</vt:lpstr>
      <vt:lpstr>Display all values? – Use “show” command</vt:lpstr>
      <vt:lpstr>Find attribute or value? – Use “grep” command</vt:lpstr>
      <vt:lpstr>Using list comprehension - 1</vt:lpstr>
      <vt:lpstr>Using list comprehension - 2</vt:lpstr>
      <vt:lpstr>Using list comprehension - 3</vt:lpstr>
      <vt:lpstr>Best practice check</vt:lpstr>
      <vt:lpstr>To check the BP rule – use tools available</vt:lpstr>
      <vt:lpstr>Example of function to check BP rule</vt:lpstr>
      <vt:lpstr>To apply the set of BP rules – use “bp_check”</vt:lpstr>
      <vt:lpstr>Some advantages</vt:lpstr>
      <vt:lpstr>Compare config files or its sections</vt:lpstr>
      <vt:lpstr>Compare config? – Use “compare” function</vt:lpstr>
      <vt:lpstr>Compare config? – Use “compare” function</vt:lpstr>
      <vt:lpstr>“Compare” function</vt:lpstr>
      <vt:lpstr>Know the diversity of configs</vt:lpstr>
      <vt:lpstr>Compare without details – get the “big picture”</vt:lpstr>
      <vt:lpstr>Measure the diversity– Use “config_diversity”</vt:lpstr>
      <vt:lpstr>Analyze rogue APs</vt:lpstr>
      <vt:lpstr>Can we do something useful with this list?</vt:lpstr>
      <vt:lpstr>Get the nice summary for all rogue APs - 1</vt:lpstr>
      <vt:lpstr>Get the nice summary for all rogue APs - 2</vt:lpstr>
      <vt:lpstr>Get the nice summary for all rogue APs - 3</vt:lpstr>
      <vt:lpstr>Visualize the channel utilization</vt:lpstr>
      <vt:lpstr>Why not to turn text data into graph?</vt:lpstr>
      <vt:lpstr>Heatmap of channel utilization in time</vt:lpstr>
      <vt:lpstr>Does channel utilization depends on # of clients?</vt:lpstr>
      <vt:lpstr>Does channel utilization depends on nearby APs?</vt:lpstr>
      <vt:lpstr>Does channel utilization depends on nearby APs?</vt:lpstr>
      <vt:lpstr>What is next?</vt:lpstr>
      <vt:lpstr>Next steps and call to action</vt:lpstr>
      <vt:lpstr>How to join?</vt:lpstr>
      <vt:lpstr>The approach to parsing (if you would like to co-develop)</vt:lpstr>
      <vt:lpstr>WLC config file</vt:lpstr>
      <vt:lpstr>WLC config sections</vt:lpstr>
      <vt:lpstr>Two types of config sections – type 1</vt:lpstr>
      <vt:lpstr>Two types of config sections – type 2</vt:lpstr>
      <vt:lpstr>Key element of data model</vt:lpstr>
      <vt:lpstr>The object tree for WLC config</vt:lpstr>
      <vt:lpstr>Multiple WLCs can be combined into one element</vt:lpstr>
      <vt:lpstr>Multiple WLCs, multiple periodic config collection</vt:lpstr>
      <vt:lpstr>Overview of parsing procedure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Roman Podoynitsyn (rpodoyni)</cp:lastModifiedBy>
  <cp:revision>1163</cp:revision>
  <cp:lastPrinted>2016-04-29T20:31:14Z</cp:lastPrinted>
  <dcterms:created xsi:type="dcterms:W3CDTF">2014-07-09T19:55:36Z</dcterms:created>
  <dcterms:modified xsi:type="dcterms:W3CDTF">2021-08-23T10:02:57Z</dcterms:modified>
</cp:coreProperties>
</file>