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66" r:id="rId3"/>
    <p:sldId id="260" r:id="rId4"/>
    <p:sldId id="257" r:id="rId5"/>
    <p:sldId id="259" r:id="rId6"/>
    <p:sldId id="264" r:id="rId7"/>
    <p:sldId id="262" r:id="rId8"/>
    <p:sldId id="258" r:id="rId9"/>
    <p:sldId id="263" r:id="rId10"/>
    <p:sldId id="256" r:id="rId11"/>
    <p:sldId id="261"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3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EEF82-4429-42F4-9DDC-A745DD20D115}"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A2B27-EC8D-401D-82FE-657F8A5648FD}" type="slidenum">
              <a:rPr lang="en-US" smtClean="0"/>
              <a:t>‹#›</a:t>
            </a:fld>
            <a:endParaRPr lang="en-US"/>
          </a:p>
        </p:txBody>
      </p:sp>
    </p:spTree>
    <p:extLst>
      <p:ext uri="{BB962C8B-B14F-4D97-AF65-F5344CB8AC3E}">
        <p14:creationId xmlns:p14="http://schemas.microsoft.com/office/powerpoint/2010/main" val="254815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1</a:t>
            </a:fld>
            <a:endParaRPr lang="en-US"/>
          </a:p>
        </p:txBody>
      </p:sp>
    </p:spTree>
    <p:extLst>
      <p:ext uri="{BB962C8B-B14F-4D97-AF65-F5344CB8AC3E}">
        <p14:creationId xmlns:p14="http://schemas.microsoft.com/office/powerpoint/2010/main" val="144059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12-1</a:t>
            </a:r>
          </a:p>
        </p:txBody>
      </p:sp>
      <p:sp>
        <p:nvSpPr>
          <p:cNvPr id="4" name="Slide Number Placeholder 3"/>
          <p:cNvSpPr>
            <a:spLocks noGrp="1"/>
          </p:cNvSpPr>
          <p:nvPr>
            <p:ph type="sldNum" sz="quarter" idx="5"/>
          </p:nvPr>
        </p:nvSpPr>
        <p:spPr/>
        <p:txBody>
          <a:bodyPr/>
          <a:lstStyle/>
          <a:p>
            <a:fld id="{DEDA2B27-EC8D-401D-82FE-657F8A5648FD}" type="slidenum">
              <a:rPr lang="en-US" smtClean="0"/>
              <a:t>4</a:t>
            </a:fld>
            <a:endParaRPr lang="en-US"/>
          </a:p>
        </p:txBody>
      </p:sp>
    </p:spTree>
    <p:extLst>
      <p:ext uri="{BB962C8B-B14F-4D97-AF65-F5344CB8AC3E}">
        <p14:creationId xmlns:p14="http://schemas.microsoft.com/office/powerpoint/2010/main" val="403370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6</a:t>
            </a:fld>
            <a:endParaRPr lang="en-US"/>
          </a:p>
        </p:txBody>
      </p:sp>
    </p:spTree>
    <p:extLst>
      <p:ext uri="{BB962C8B-B14F-4D97-AF65-F5344CB8AC3E}">
        <p14:creationId xmlns:p14="http://schemas.microsoft.com/office/powerpoint/2010/main" val="64520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7</a:t>
            </a:fld>
            <a:endParaRPr lang="en-US"/>
          </a:p>
        </p:txBody>
      </p:sp>
    </p:spTree>
    <p:extLst>
      <p:ext uri="{BB962C8B-B14F-4D97-AF65-F5344CB8AC3E}">
        <p14:creationId xmlns:p14="http://schemas.microsoft.com/office/powerpoint/2010/main" val="63450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drivers, landscape drivers, regional/macroscale drivers (which are basically all the same in our study)</a:t>
            </a:r>
          </a:p>
          <a:p>
            <a:endParaRPr lang="en-US" dirty="0"/>
          </a:p>
          <a:p>
            <a:r>
              <a:rPr lang="en-US" dirty="0"/>
              <a:t>Background drivers</a:t>
            </a:r>
          </a:p>
          <a:p>
            <a:endParaRPr lang="en-US" dirty="0"/>
          </a:p>
          <a:p>
            <a:r>
              <a:rPr lang="en-US" dirty="0"/>
              <a:t>Local: lake morphometry, water chemistry, food web dynamics, sediment properties</a:t>
            </a:r>
          </a:p>
          <a:p>
            <a:endParaRPr lang="en-US" dirty="0"/>
          </a:p>
          <a:p>
            <a:r>
              <a:rPr lang="en-US" dirty="0"/>
              <a:t>Landscape: watershed morphometry, hydrology, LULC, soils, topography</a:t>
            </a:r>
          </a:p>
          <a:p>
            <a:endParaRPr lang="en-US" dirty="0"/>
          </a:p>
          <a:p>
            <a:r>
              <a:rPr lang="en-US" dirty="0"/>
              <a:t>Regional/macroscale: climate, hydrology</a:t>
            </a:r>
          </a:p>
          <a:p>
            <a:endParaRPr lang="en-US" dirty="0"/>
          </a:p>
          <a:p>
            <a:endParaRPr lang="en-US" dirty="0"/>
          </a:p>
          <a:p>
            <a:r>
              <a:rPr lang="en-US" dirty="0"/>
              <a:t>Low threshold: clear/unproductive, shallow, connected lake with high watershed/lake area ratio</a:t>
            </a:r>
          </a:p>
          <a:p>
            <a:endParaRPr lang="en-US" dirty="0"/>
          </a:p>
          <a:p>
            <a:r>
              <a:rPr lang="en-US" dirty="0"/>
              <a:t>High threshold: green/productive, deep, isolated with low watershed/lake area ratio</a:t>
            </a:r>
          </a:p>
          <a:p>
            <a:endParaRPr lang="en-US" dirty="0"/>
          </a:p>
          <a:p>
            <a:r>
              <a:rPr lang="en-US" dirty="0"/>
              <a:t>Brown lakes: post-fire nutrient inputs cannot override light limitation</a:t>
            </a:r>
          </a:p>
          <a:p>
            <a:endParaRPr lang="en-US" dirty="0"/>
          </a:p>
        </p:txBody>
      </p:sp>
      <p:sp>
        <p:nvSpPr>
          <p:cNvPr id="4" name="Slide Number Placeholder 3"/>
          <p:cNvSpPr>
            <a:spLocks noGrp="1"/>
          </p:cNvSpPr>
          <p:nvPr>
            <p:ph type="sldNum" sz="quarter" idx="5"/>
          </p:nvPr>
        </p:nvSpPr>
        <p:spPr/>
        <p:txBody>
          <a:bodyPr/>
          <a:lstStyle/>
          <a:p>
            <a:fld id="{DEDA2B27-EC8D-401D-82FE-657F8A5648FD}" type="slidenum">
              <a:rPr lang="en-US" smtClean="0"/>
              <a:t>15</a:t>
            </a:fld>
            <a:endParaRPr lang="en-US"/>
          </a:p>
        </p:txBody>
      </p:sp>
    </p:spTree>
    <p:extLst>
      <p:ext uri="{BB962C8B-B14F-4D97-AF65-F5344CB8AC3E}">
        <p14:creationId xmlns:p14="http://schemas.microsoft.com/office/powerpoint/2010/main" val="50926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AAF-FAC9-41F1-8512-27BA8C0F7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C3AF8-8E4C-45DA-B41A-52C3EA5A4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13A2D-A413-43A5-B2C6-D7D3ADA0F96B}"/>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37A50854-7F38-4A01-A768-5A1F75A3C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9F078-E24F-4CAA-A516-DB4A3856A36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0649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5B19-2A8F-4996-B386-EEACFA613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6E2CA-9BD1-44A3-A703-31FD27F30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BEC7-CCE6-4758-8792-1603BF270D00}"/>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DE63965F-EC17-4ECF-B01F-CCBD45B18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E293E-3153-4264-84B0-93CC6FD049E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672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7B422-25D9-4684-A326-41A017543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91AA9-FFBA-4E27-A0B7-612D9F09D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00755-D57B-4DB2-BFB2-5D11B2B829FE}"/>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38F904E4-BA25-441D-A301-FF011CCB9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DFBB-A4A9-4C9E-A70C-5A14F80C51EF}"/>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517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0241-B888-4671-BF94-201D183DC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FCC3B-A9E3-42F5-A4A7-0B7D06B2D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DC201-92C6-4F32-8E4E-1A5FDB2CF64F}"/>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CF28F8FF-25FB-485E-A850-E1CEF4320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1984-2770-4379-84CC-09450923486B}"/>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3180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4630-98E6-4898-A11A-B7CD95634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BAAAB-C074-4719-97B8-DCCC4729C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9B287C-3D0F-48C3-AD64-8DE8FFF98AA1}"/>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94DCD91F-15A1-4230-B372-B40CD73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43690-1D34-4938-AB82-E336BAE4D44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482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A45A-EFBB-43DE-9768-B358B369B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767F4-D215-4B5A-A447-FA788DA3C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C721F-F1BA-4CFC-8E48-E20B9C884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932B9-23BD-49F9-9AD4-9D83F5DE0A25}"/>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6" name="Footer Placeholder 5">
            <a:extLst>
              <a:ext uri="{FF2B5EF4-FFF2-40B4-BE49-F238E27FC236}">
                <a16:creationId xmlns:a16="http://schemas.microsoft.com/office/drawing/2014/main" id="{8EF6BE60-6844-46FC-887B-5F1E73AC6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74BEF-3BB3-46E1-A566-3E404E1185E4}"/>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7047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4D40-2003-4909-8C78-9D436B4593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C62F3-69D0-4061-A05C-AB87EAAE5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2DE5B-CE33-4C6A-9F04-D521B0574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ACABD-3965-46E4-8AE9-6C81F1E7D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8FEE5-8C8F-425A-9978-7031DC243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1BC61-504F-4C5F-A192-6CEE56C79749}"/>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8" name="Footer Placeholder 7">
            <a:extLst>
              <a:ext uri="{FF2B5EF4-FFF2-40B4-BE49-F238E27FC236}">
                <a16:creationId xmlns:a16="http://schemas.microsoft.com/office/drawing/2014/main" id="{DA082F5F-3DE2-468B-8814-7C02E8D580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7E29B-328F-4A61-A237-912C75AAFCDE}"/>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416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4966-DB6E-4B65-A580-7B05EC6A7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C3B47-98E3-4AB1-8BF1-7FFD98B44C7A}"/>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4" name="Footer Placeholder 3">
            <a:extLst>
              <a:ext uri="{FF2B5EF4-FFF2-40B4-BE49-F238E27FC236}">
                <a16:creationId xmlns:a16="http://schemas.microsoft.com/office/drawing/2014/main" id="{61C67922-249A-4C50-9759-F41A84A8B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6B6AB-2B4C-4A3D-84D3-DA6AA0B1DCE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4805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1DB0-CA3F-49FB-A553-D237CD900DBA}"/>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3" name="Footer Placeholder 2">
            <a:extLst>
              <a:ext uri="{FF2B5EF4-FFF2-40B4-BE49-F238E27FC236}">
                <a16:creationId xmlns:a16="http://schemas.microsoft.com/office/drawing/2014/main" id="{2162610C-946E-4B4F-8E21-9B3EEB82F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B6343-AFC6-479F-878D-AEFF326BCBB3}"/>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2812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495F-7712-4EEA-8EB9-62AB745E4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A8896-6FB9-42E0-85C8-6BFA23D0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69109-AB90-40A5-A87F-AC8C000B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03F1D-5B51-4847-AE53-D181D01330E6}"/>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6" name="Footer Placeholder 5">
            <a:extLst>
              <a:ext uri="{FF2B5EF4-FFF2-40B4-BE49-F238E27FC236}">
                <a16:creationId xmlns:a16="http://schemas.microsoft.com/office/drawing/2014/main" id="{7FCF218F-E504-4219-A0A5-FBB0E139B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43302-F584-43C5-8CA3-9D229E9791E8}"/>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64093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A584-2F92-4A61-8C54-11B21F9C7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FD351-8DEF-402B-A01C-AAE5F4761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67B58-263F-4C85-A179-32F9CDB72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3751-855E-4C60-BD19-D6B7A86BF46F}"/>
              </a:ext>
            </a:extLst>
          </p:cNvPr>
          <p:cNvSpPr>
            <a:spLocks noGrp="1"/>
          </p:cNvSpPr>
          <p:nvPr>
            <p:ph type="dt" sz="half" idx="10"/>
          </p:nvPr>
        </p:nvSpPr>
        <p:spPr/>
        <p:txBody>
          <a:bodyPr/>
          <a:lstStyle/>
          <a:p>
            <a:fld id="{4C3BA45E-F6BF-4EAD-A0E0-58CFAB394E76}" type="datetimeFigureOut">
              <a:rPr lang="en-US" smtClean="0"/>
              <a:t>12/6/2022</a:t>
            </a:fld>
            <a:endParaRPr lang="en-US"/>
          </a:p>
        </p:txBody>
      </p:sp>
      <p:sp>
        <p:nvSpPr>
          <p:cNvPr id="6" name="Footer Placeholder 5">
            <a:extLst>
              <a:ext uri="{FF2B5EF4-FFF2-40B4-BE49-F238E27FC236}">
                <a16:creationId xmlns:a16="http://schemas.microsoft.com/office/drawing/2014/main" id="{0E7ABD4E-E1C4-4879-BBF5-7EF7EEB41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EAF14-A95E-447F-ABE3-722C259229F1}"/>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2520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00C9D-289A-4A05-8992-8554981E0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D0D00-9F5C-4863-B2AC-D1F2B2672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59876-1AB2-40FE-9027-8A9760C07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BA45E-F6BF-4EAD-A0E0-58CFAB394E76}" type="datetimeFigureOut">
              <a:rPr lang="en-US" smtClean="0"/>
              <a:t>12/6/2022</a:t>
            </a:fld>
            <a:endParaRPr lang="en-US"/>
          </a:p>
        </p:txBody>
      </p:sp>
      <p:sp>
        <p:nvSpPr>
          <p:cNvPr id="5" name="Footer Placeholder 4">
            <a:extLst>
              <a:ext uri="{FF2B5EF4-FFF2-40B4-BE49-F238E27FC236}">
                <a16:creationId xmlns:a16="http://schemas.microsoft.com/office/drawing/2014/main" id="{9DE9A2DE-832B-469C-9F0D-5F5D69FFD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7272D-7B29-4CA3-A264-AB84E0C40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048DD-EEB8-420E-8E62-2EA134D9E4FC}" type="slidenum">
              <a:rPr lang="en-US" smtClean="0"/>
              <a:t>‹#›</a:t>
            </a:fld>
            <a:endParaRPr lang="en-US"/>
          </a:p>
        </p:txBody>
      </p:sp>
    </p:spTree>
    <p:extLst>
      <p:ext uri="{BB962C8B-B14F-4D97-AF65-F5344CB8AC3E}">
        <p14:creationId xmlns:p14="http://schemas.microsoft.com/office/powerpoint/2010/main" val="172102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53" name="TextBox 52">
            <a:extLst>
              <a:ext uri="{FF2B5EF4-FFF2-40B4-BE49-F238E27FC236}">
                <a16:creationId xmlns:a16="http://schemas.microsoft.com/office/drawing/2014/main" id="{7801030A-7023-4E9C-9F40-1AB6989B8B0A}"/>
              </a:ext>
            </a:extLst>
          </p:cNvPr>
          <p:cNvSpPr txBox="1"/>
          <p:nvPr/>
        </p:nvSpPr>
        <p:spPr>
          <a:xfrm>
            <a:off x="1448150"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55" name="TextBox 54">
            <a:extLst>
              <a:ext uri="{FF2B5EF4-FFF2-40B4-BE49-F238E27FC236}">
                <a16:creationId xmlns:a16="http://schemas.microsoft.com/office/drawing/2014/main" id="{7CF93CC6-169C-495D-A686-B2102B9F59C3}"/>
              </a:ext>
            </a:extLst>
          </p:cNvPr>
          <p:cNvSpPr txBox="1"/>
          <p:nvPr/>
        </p:nvSpPr>
        <p:spPr>
          <a:xfrm>
            <a:off x="2972417"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5396672" y="3847224"/>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Post-fire water chemistry</a:t>
            </a:r>
          </a:p>
        </p:txBody>
      </p:sp>
      <p:sp>
        <p:nvSpPr>
          <p:cNvPr id="33" name="TextBox 32">
            <a:extLst>
              <a:ext uri="{FF2B5EF4-FFF2-40B4-BE49-F238E27FC236}">
                <a16:creationId xmlns:a16="http://schemas.microsoft.com/office/drawing/2014/main" id="{B7E9D514-7380-45A1-9385-72CB9E949161}"/>
              </a:ext>
            </a:extLst>
          </p:cNvPr>
          <p:cNvSpPr txBox="1"/>
          <p:nvPr/>
        </p:nvSpPr>
        <p:spPr>
          <a:xfrm>
            <a:off x="4457648"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3" name="Freeform: Shape 2">
            <a:extLst>
              <a:ext uri="{FF2B5EF4-FFF2-40B4-BE49-F238E27FC236}">
                <a16:creationId xmlns:a16="http://schemas.microsoft.com/office/drawing/2014/main" id="{FD20592F-E73E-4046-BA02-6B57B19C219E}"/>
              </a:ext>
            </a:extLst>
          </p:cNvPr>
          <p:cNvSpPr/>
          <p:nvPr/>
        </p:nvSpPr>
        <p:spPr>
          <a:xfrm>
            <a:off x="1209822" y="2556804"/>
            <a:ext cx="4839363" cy="1734840"/>
          </a:xfrm>
          <a:custGeom>
            <a:avLst/>
            <a:gdLst>
              <a:gd name="connsiteX0" fmla="*/ 0 w 4979963"/>
              <a:gd name="connsiteY0" fmla="*/ 2383171 h 2468570"/>
              <a:gd name="connsiteX1" fmla="*/ 675249 w 4979963"/>
              <a:gd name="connsiteY1" fmla="*/ 2369103 h 2468570"/>
              <a:gd name="connsiteX2" fmla="*/ 1294227 w 4979963"/>
              <a:gd name="connsiteY2" fmla="*/ 1384365 h 2468570"/>
              <a:gd name="connsiteX3" fmla="*/ 2011680 w 4979963"/>
              <a:gd name="connsiteY3" fmla="*/ 1285891 h 2468570"/>
              <a:gd name="connsiteX4" fmla="*/ 2560320 w 4979963"/>
              <a:gd name="connsiteY4" fmla="*/ 484032 h 2468570"/>
              <a:gd name="connsiteX5" fmla="*/ 3516923 w 4979963"/>
              <a:gd name="connsiteY5" fmla="*/ 695048 h 2468570"/>
              <a:gd name="connsiteX6" fmla="*/ 4276578 w 4979963"/>
              <a:gd name="connsiteY6" fmla="*/ 47934 h 2468570"/>
              <a:gd name="connsiteX7" fmla="*/ 4979963 w 4979963"/>
              <a:gd name="connsiteY7" fmla="*/ 47934 h 2468570"/>
              <a:gd name="connsiteX8" fmla="*/ 4979963 w 4979963"/>
              <a:gd name="connsiteY8" fmla="*/ 47934 h 24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963" h="2468570">
                <a:moveTo>
                  <a:pt x="0" y="2383171"/>
                </a:moveTo>
                <a:cubicBezTo>
                  <a:pt x="229772" y="2459371"/>
                  <a:pt x="459545" y="2535571"/>
                  <a:pt x="675249" y="2369103"/>
                </a:cubicBezTo>
                <a:cubicBezTo>
                  <a:pt x="890953" y="2202635"/>
                  <a:pt x="1071489" y="1564900"/>
                  <a:pt x="1294227" y="1384365"/>
                </a:cubicBezTo>
                <a:cubicBezTo>
                  <a:pt x="1516965" y="1203830"/>
                  <a:pt x="1800664" y="1435947"/>
                  <a:pt x="2011680" y="1285891"/>
                </a:cubicBezTo>
                <a:cubicBezTo>
                  <a:pt x="2222696" y="1135835"/>
                  <a:pt x="2309446" y="582506"/>
                  <a:pt x="2560320" y="484032"/>
                </a:cubicBezTo>
                <a:cubicBezTo>
                  <a:pt x="2811194" y="385558"/>
                  <a:pt x="3230880" y="767731"/>
                  <a:pt x="3516923" y="695048"/>
                </a:cubicBezTo>
                <a:cubicBezTo>
                  <a:pt x="3802966" y="622365"/>
                  <a:pt x="4032738" y="155786"/>
                  <a:pt x="4276578" y="47934"/>
                </a:cubicBezTo>
                <a:cubicBezTo>
                  <a:pt x="4520418" y="-59918"/>
                  <a:pt x="4979963" y="47934"/>
                  <a:pt x="4979963" y="47934"/>
                </a:cubicBezTo>
                <a:lnTo>
                  <a:pt x="4979963" y="47934"/>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55B5C41-A4EB-4C37-AD2B-E7AE49D29928}"/>
              </a:ext>
            </a:extLst>
          </p:cNvPr>
          <p:cNvCxnSpPr>
            <a:cxnSpLocks/>
          </p:cNvCxnSpPr>
          <p:nvPr/>
        </p:nvCxnSpPr>
        <p:spPr>
          <a:xfrm>
            <a:off x="4830876"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1C2454-EEFB-4846-9857-E795F8A47C62}"/>
              </a:ext>
            </a:extLst>
          </p:cNvPr>
          <p:cNvCxnSpPr>
            <a:cxnSpLocks/>
          </p:cNvCxnSpPr>
          <p:nvPr/>
        </p:nvCxnSpPr>
        <p:spPr>
          <a:xfrm>
            <a:off x="3323299"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68AE6A0-A569-4BBC-94F8-9B6EFD29FB1C}"/>
              </a:ext>
            </a:extLst>
          </p:cNvPr>
          <p:cNvCxnSpPr>
            <a:cxnSpLocks/>
          </p:cNvCxnSpPr>
          <p:nvPr/>
        </p:nvCxnSpPr>
        <p:spPr>
          <a:xfrm>
            <a:off x="1818050"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149875-A2F5-4369-B3F7-C17628A82F00}"/>
              </a:ext>
            </a:extLst>
          </p:cNvPr>
          <p:cNvCxnSpPr>
            <a:cxnSpLocks/>
          </p:cNvCxnSpPr>
          <p:nvPr/>
        </p:nvCxnSpPr>
        <p:spPr>
          <a:xfrm>
            <a:off x="4111084"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2C0CC5-D73A-4819-90FD-1E7D6539DACB}"/>
              </a:ext>
            </a:extLst>
          </p:cNvPr>
          <p:cNvCxnSpPr>
            <a:cxnSpLocks/>
          </p:cNvCxnSpPr>
          <p:nvPr/>
        </p:nvCxnSpPr>
        <p:spPr>
          <a:xfrm>
            <a:off x="2570645"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1367B30E-EA5D-4A2C-ABED-576073B1625C}"/>
              </a:ext>
            </a:extLst>
          </p:cNvPr>
          <p:cNvSpPr/>
          <p:nvPr/>
        </p:nvSpPr>
        <p:spPr>
          <a:xfrm>
            <a:off x="1237957" y="1505239"/>
            <a:ext cx="4726745" cy="2552827"/>
          </a:xfrm>
          <a:custGeom>
            <a:avLst/>
            <a:gdLst>
              <a:gd name="connsiteX0" fmla="*/ 0 w 4726745"/>
              <a:gd name="connsiteY0" fmla="*/ 2363372 h 2552827"/>
              <a:gd name="connsiteX1" fmla="*/ 604911 w 4726745"/>
              <a:gd name="connsiteY1" fmla="*/ 2461846 h 2552827"/>
              <a:gd name="connsiteX2" fmla="*/ 928468 w 4726745"/>
              <a:gd name="connsiteY2" fmla="*/ 1223889 h 2552827"/>
              <a:gd name="connsiteX3" fmla="*/ 2011680 w 4726745"/>
              <a:gd name="connsiteY3" fmla="*/ 2025748 h 2552827"/>
              <a:gd name="connsiteX4" fmla="*/ 2560320 w 4726745"/>
              <a:gd name="connsiteY4" fmla="*/ 351692 h 2552827"/>
              <a:gd name="connsiteX5" fmla="*/ 3629465 w 4726745"/>
              <a:gd name="connsiteY5" fmla="*/ 1477108 h 2552827"/>
              <a:gd name="connsiteX6" fmla="*/ 4726745 w 4726745"/>
              <a:gd name="connsiteY6" fmla="*/ 0 h 2552827"/>
              <a:gd name="connsiteX7" fmla="*/ 4726745 w 4726745"/>
              <a:gd name="connsiteY7" fmla="*/ 0 h 25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6745" h="2552827">
                <a:moveTo>
                  <a:pt x="0" y="2363372"/>
                </a:moveTo>
                <a:cubicBezTo>
                  <a:pt x="225083" y="2507566"/>
                  <a:pt x="450166" y="2651760"/>
                  <a:pt x="604911" y="2461846"/>
                </a:cubicBezTo>
                <a:cubicBezTo>
                  <a:pt x="759656" y="2271932"/>
                  <a:pt x="694007" y="1296572"/>
                  <a:pt x="928468" y="1223889"/>
                </a:cubicBezTo>
                <a:cubicBezTo>
                  <a:pt x="1162929" y="1151206"/>
                  <a:pt x="1739705" y="2171114"/>
                  <a:pt x="2011680" y="2025748"/>
                </a:cubicBezTo>
                <a:cubicBezTo>
                  <a:pt x="2283655" y="1880382"/>
                  <a:pt x="2290689" y="443132"/>
                  <a:pt x="2560320" y="351692"/>
                </a:cubicBezTo>
                <a:cubicBezTo>
                  <a:pt x="2829951" y="260252"/>
                  <a:pt x="3268394" y="1535723"/>
                  <a:pt x="3629465" y="1477108"/>
                </a:cubicBezTo>
                <a:cubicBezTo>
                  <a:pt x="3990536" y="1418493"/>
                  <a:pt x="4726745" y="0"/>
                  <a:pt x="4726745" y="0"/>
                </a:cubicBezTo>
                <a:lnTo>
                  <a:pt x="4726745"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49E07C50-C922-45AB-A26C-4EFFEDCD9B97}"/>
              </a:ext>
            </a:extLst>
          </p:cNvPr>
          <p:cNvCxnSpPr/>
          <p:nvPr/>
        </p:nvCxnSpPr>
        <p:spPr>
          <a:xfrm flipH="1">
            <a:off x="4859012" y="3724427"/>
            <a:ext cx="711795" cy="2928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C36E882-A62F-4C0D-8603-2B233FF24D62}"/>
              </a:ext>
            </a:extLst>
          </p:cNvPr>
          <p:cNvSpPr txBox="1"/>
          <p:nvPr/>
        </p:nvSpPr>
        <p:spPr>
          <a:xfrm>
            <a:off x="4928550" y="3487449"/>
            <a:ext cx="12587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a:t>
            </a:r>
          </a:p>
        </p:txBody>
      </p:sp>
      <p:cxnSp>
        <p:nvCxnSpPr>
          <p:cNvPr id="60" name="Straight Arrow Connector 59">
            <a:extLst>
              <a:ext uri="{FF2B5EF4-FFF2-40B4-BE49-F238E27FC236}">
                <a16:creationId xmlns:a16="http://schemas.microsoft.com/office/drawing/2014/main" id="{537490FF-E361-4E03-B486-CE75AABD2E3E}"/>
              </a:ext>
            </a:extLst>
          </p:cNvPr>
          <p:cNvCxnSpPr>
            <a:cxnSpLocks/>
          </p:cNvCxnSpPr>
          <p:nvPr/>
        </p:nvCxnSpPr>
        <p:spPr>
          <a:xfrm flipV="1">
            <a:off x="6603000"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815282B-D9BC-4FF3-BFE0-417208ACEE39}"/>
              </a:ext>
            </a:extLst>
          </p:cNvPr>
          <p:cNvSpPr txBox="1"/>
          <p:nvPr/>
        </p:nvSpPr>
        <p:spPr>
          <a:xfrm rot="16200000">
            <a:off x="5140979" y="2857211"/>
            <a:ext cx="26459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Algal biomass</a:t>
            </a:r>
          </a:p>
        </p:txBody>
      </p:sp>
      <p:cxnSp>
        <p:nvCxnSpPr>
          <p:cNvPr id="62" name="Straight Arrow Connector 61">
            <a:extLst>
              <a:ext uri="{FF2B5EF4-FFF2-40B4-BE49-F238E27FC236}">
                <a16:creationId xmlns:a16="http://schemas.microsoft.com/office/drawing/2014/main" id="{A151FA26-3E4C-41A5-BAB2-CE8E55FEFB30}"/>
              </a:ext>
            </a:extLst>
          </p:cNvPr>
          <p:cNvCxnSpPr>
            <a:cxnSpLocks/>
          </p:cNvCxnSpPr>
          <p:nvPr/>
        </p:nvCxnSpPr>
        <p:spPr>
          <a:xfrm>
            <a:off x="6603000"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3B2A562-B1FB-4261-A9BF-9241E471CD84}"/>
              </a:ext>
            </a:extLst>
          </p:cNvPr>
          <p:cNvSpPr txBox="1"/>
          <p:nvPr/>
        </p:nvSpPr>
        <p:spPr>
          <a:xfrm>
            <a:off x="6831252"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64" name="TextBox 63">
            <a:extLst>
              <a:ext uri="{FF2B5EF4-FFF2-40B4-BE49-F238E27FC236}">
                <a16:creationId xmlns:a16="http://schemas.microsoft.com/office/drawing/2014/main" id="{60ACCAE9-4F6E-44B4-9800-88F4F0788066}"/>
              </a:ext>
            </a:extLst>
          </p:cNvPr>
          <p:cNvSpPr txBox="1"/>
          <p:nvPr/>
        </p:nvSpPr>
        <p:spPr>
          <a:xfrm>
            <a:off x="8355519"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66" name="TextBox 65">
            <a:extLst>
              <a:ext uri="{FF2B5EF4-FFF2-40B4-BE49-F238E27FC236}">
                <a16:creationId xmlns:a16="http://schemas.microsoft.com/office/drawing/2014/main" id="{72F21F3A-8C96-4030-8D51-7D866E729815}"/>
              </a:ext>
            </a:extLst>
          </p:cNvPr>
          <p:cNvSpPr txBox="1"/>
          <p:nvPr/>
        </p:nvSpPr>
        <p:spPr>
          <a:xfrm>
            <a:off x="6597750"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Post-fire algal biomass</a:t>
            </a:r>
          </a:p>
        </p:txBody>
      </p:sp>
      <p:sp>
        <p:nvSpPr>
          <p:cNvPr id="67" name="TextBox 66">
            <a:extLst>
              <a:ext uri="{FF2B5EF4-FFF2-40B4-BE49-F238E27FC236}">
                <a16:creationId xmlns:a16="http://schemas.microsoft.com/office/drawing/2014/main" id="{686B7E1B-7742-4B05-B167-071A568703FF}"/>
              </a:ext>
            </a:extLst>
          </p:cNvPr>
          <p:cNvSpPr txBox="1"/>
          <p:nvPr/>
        </p:nvSpPr>
        <p:spPr>
          <a:xfrm>
            <a:off x="9840750"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cxnSp>
        <p:nvCxnSpPr>
          <p:cNvPr id="69" name="Straight Connector 68">
            <a:extLst>
              <a:ext uri="{FF2B5EF4-FFF2-40B4-BE49-F238E27FC236}">
                <a16:creationId xmlns:a16="http://schemas.microsoft.com/office/drawing/2014/main" id="{06D1CAEE-C44B-4EF3-84AC-149D3B2FDB69}"/>
              </a:ext>
            </a:extLst>
          </p:cNvPr>
          <p:cNvCxnSpPr>
            <a:cxnSpLocks/>
          </p:cNvCxnSpPr>
          <p:nvPr/>
        </p:nvCxnSpPr>
        <p:spPr>
          <a:xfrm>
            <a:off x="10213978"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0AA218-F4C5-4A4D-B63A-262E3E6DBFE3}"/>
              </a:ext>
            </a:extLst>
          </p:cNvPr>
          <p:cNvCxnSpPr>
            <a:cxnSpLocks/>
          </p:cNvCxnSpPr>
          <p:nvPr/>
        </p:nvCxnSpPr>
        <p:spPr>
          <a:xfrm>
            <a:off x="8706401"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66AED8-0200-41C2-9FAB-F1579B50849C}"/>
              </a:ext>
            </a:extLst>
          </p:cNvPr>
          <p:cNvCxnSpPr>
            <a:cxnSpLocks/>
          </p:cNvCxnSpPr>
          <p:nvPr/>
        </p:nvCxnSpPr>
        <p:spPr>
          <a:xfrm>
            <a:off x="7201152"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EE6FD1-C9AE-4060-81F7-0156C13B9BBF}"/>
              </a:ext>
            </a:extLst>
          </p:cNvPr>
          <p:cNvCxnSpPr>
            <a:cxnSpLocks/>
          </p:cNvCxnSpPr>
          <p:nvPr/>
        </p:nvCxnSpPr>
        <p:spPr>
          <a:xfrm>
            <a:off x="9494186"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32CCB5-4A11-4B91-B619-3600DE95ECF4}"/>
              </a:ext>
            </a:extLst>
          </p:cNvPr>
          <p:cNvCxnSpPr>
            <a:cxnSpLocks/>
          </p:cNvCxnSpPr>
          <p:nvPr/>
        </p:nvCxnSpPr>
        <p:spPr>
          <a:xfrm>
            <a:off x="7953747"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86E6F30-F0C7-4418-9B6D-101733DD7EEB}"/>
              </a:ext>
            </a:extLst>
          </p:cNvPr>
          <p:cNvSpPr txBox="1"/>
          <p:nvPr/>
        </p:nvSpPr>
        <p:spPr>
          <a:xfrm>
            <a:off x="10289098" y="384358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Burned</a:t>
            </a:r>
          </a:p>
          <a:p>
            <a:r>
              <a:rPr lang="en-US" sz="1200" dirty="0">
                <a:latin typeface="Arial" panose="020B0604020202020204" pitchFamily="34" charset="0"/>
                <a:cs typeface="Arial" panose="020B0604020202020204" pitchFamily="34" charset="0"/>
              </a:rPr>
              <a:t>Control</a:t>
            </a:r>
          </a:p>
        </p:txBody>
      </p:sp>
      <p:sp>
        <p:nvSpPr>
          <p:cNvPr id="26" name="Freeform: Shape 25">
            <a:extLst>
              <a:ext uri="{FF2B5EF4-FFF2-40B4-BE49-F238E27FC236}">
                <a16:creationId xmlns:a16="http://schemas.microsoft.com/office/drawing/2014/main" id="{1A8D7BFC-FB8E-4E3B-BDD8-CED03478CBCE}"/>
              </a:ext>
            </a:extLst>
          </p:cNvPr>
          <p:cNvSpPr/>
          <p:nvPr/>
        </p:nvSpPr>
        <p:spPr>
          <a:xfrm>
            <a:off x="6597748" y="1491170"/>
            <a:ext cx="4051495" cy="2260574"/>
          </a:xfrm>
          <a:custGeom>
            <a:avLst/>
            <a:gdLst>
              <a:gd name="connsiteX0" fmla="*/ 0 w 4051495"/>
              <a:gd name="connsiteY0" fmla="*/ 2110153 h 2260574"/>
              <a:gd name="connsiteX1" fmla="*/ 1097280 w 4051495"/>
              <a:gd name="connsiteY1" fmla="*/ 2236763 h 2260574"/>
              <a:gd name="connsiteX2" fmla="*/ 1406769 w 4051495"/>
              <a:gd name="connsiteY2" fmla="*/ 1688123 h 2260574"/>
              <a:gd name="connsiteX3" fmla="*/ 2335237 w 4051495"/>
              <a:gd name="connsiteY3" fmla="*/ 1800664 h 2260574"/>
              <a:gd name="connsiteX4" fmla="*/ 2771335 w 4051495"/>
              <a:gd name="connsiteY4" fmla="*/ 1266092 h 2260574"/>
              <a:gd name="connsiteX5" fmla="*/ 3629464 w 4051495"/>
              <a:gd name="connsiteY5" fmla="*/ 1181686 h 2260574"/>
              <a:gd name="connsiteX6" fmla="*/ 4051495 w 4051495"/>
              <a:gd name="connsiteY6" fmla="*/ 0 h 2260574"/>
              <a:gd name="connsiteX7" fmla="*/ 4051495 w 4051495"/>
              <a:gd name="connsiteY7" fmla="*/ 0 h 22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495" h="2260574">
                <a:moveTo>
                  <a:pt x="0" y="2110153"/>
                </a:moveTo>
                <a:cubicBezTo>
                  <a:pt x="431409" y="2208627"/>
                  <a:pt x="862818" y="2307101"/>
                  <a:pt x="1097280" y="2236763"/>
                </a:cubicBezTo>
                <a:cubicBezTo>
                  <a:pt x="1331742" y="2166425"/>
                  <a:pt x="1200443" y="1760806"/>
                  <a:pt x="1406769" y="1688123"/>
                </a:cubicBezTo>
                <a:cubicBezTo>
                  <a:pt x="1613095" y="1615440"/>
                  <a:pt x="2107809" y="1871003"/>
                  <a:pt x="2335237" y="1800664"/>
                </a:cubicBezTo>
                <a:cubicBezTo>
                  <a:pt x="2562665" y="1730325"/>
                  <a:pt x="2555630" y="1369255"/>
                  <a:pt x="2771335" y="1266092"/>
                </a:cubicBezTo>
                <a:cubicBezTo>
                  <a:pt x="2987040" y="1162929"/>
                  <a:pt x="3416104" y="1392701"/>
                  <a:pt x="3629464" y="1181686"/>
                </a:cubicBezTo>
                <a:cubicBezTo>
                  <a:pt x="3842824" y="970671"/>
                  <a:pt x="4051495" y="0"/>
                  <a:pt x="4051495" y="0"/>
                </a:cubicBezTo>
                <a:lnTo>
                  <a:pt x="4051495" y="0"/>
                </a:ln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9DA2DDC-2C70-4256-9D75-8729B28A18D9}"/>
              </a:ext>
            </a:extLst>
          </p:cNvPr>
          <p:cNvSpPr/>
          <p:nvPr/>
        </p:nvSpPr>
        <p:spPr>
          <a:xfrm>
            <a:off x="6597748" y="2855740"/>
            <a:ext cx="4586067" cy="1202971"/>
          </a:xfrm>
          <a:custGeom>
            <a:avLst/>
            <a:gdLst>
              <a:gd name="connsiteX0" fmla="*/ 0 w 4586067"/>
              <a:gd name="connsiteY0" fmla="*/ 1083213 h 1202971"/>
              <a:gd name="connsiteX1" fmla="*/ 1237957 w 4586067"/>
              <a:gd name="connsiteY1" fmla="*/ 1195754 h 1202971"/>
              <a:gd name="connsiteX2" fmla="*/ 1533378 w 4586067"/>
              <a:gd name="connsiteY2" fmla="*/ 900333 h 1202971"/>
              <a:gd name="connsiteX3" fmla="*/ 2630658 w 4586067"/>
              <a:gd name="connsiteY3" fmla="*/ 956603 h 1202971"/>
              <a:gd name="connsiteX4" fmla="*/ 3038621 w 4586067"/>
              <a:gd name="connsiteY4" fmla="*/ 562708 h 1202971"/>
              <a:gd name="connsiteX5" fmla="*/ 3643532 w 4586067"/>
              <a:gd name="connsiteY5" fmla="*/ 478302 h 1202971"/>
              <a:gd name="connsiteX6" fmla="*/ 4586067 w 4586067"/>
              <a:gd name="connsiteY6" fmla="*/ 0 h 1202971"/>
              <a:gd name="connsiteX7" fmla="*/ 4586067 w 4586067"/>
              <a:gd name="connsiteY7" fmla="*/ 0 h 120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6067" h="1202971">
                <a:moveTo>
                  <a:pt x="0" y="1083213"/>
                </a:moveTo>
                <a:cubicBezTo>
                  <a:pt x="491197" y="1154723"/>
                  <a:pt x="982394" y="1226234"/>
                  <a:pt x="1237957" y="1195754"/>
                </a:cubicBezTo>
                <a:cubicBezTo>
                  <a:pt x="1493520" y="1165274"/>
                  <a:pt x="1301261" y="940191"/>
                  <a:pt x="1533378" y="900333"/>
                </a:cubicBezTo>
                <a:cubicBezTo>
                  <a:pt x="1765495" y="860475"/>
                  <a:pt x="2379784" y="1012874"/>
                  <a:pt x="2630658" y="956603"/>
                </a:cubicBezTo>
                <a:cubicBezTo>
                  <a:pt x="2881532" y="900332"/>
                  <a:pt x="2869809" y="642425"/>
                  <a:pt x="3038621" y="562708"/>
                </a:cubicBezTo>
                <a:cubicBezTo>
                  <a:pt x="3207433" y="482991"/>
                  <a:pt x="3385624" y="572087"/>
                  <a:pt x="3643532" y="478302"/>
                </a:cubicBezTo>
                <a:cubicBezTo>
                  <a:pt x="3901440" y="384517"/>
                  <a:pt x="4586067" y="0"/>
                  <a:pt x="4586067" y="0"/>
                </a:cubicBezTo>
                <a:lnTo>
                  <a:pt x="4586067"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65BC15-B5A5-43CF-A185-35770C537C76}"/>
              </a:ext>
            </a:extLst>
          </p:cNvPr>
          <p:cNvSpPr/>
          <p:nvPr/>
        </p:nvSpPr>
        <p:spPr>
          <a:xfrm>
            <a:off x="1237957" y="2067946"/>
            <a:ext cx="4792303" cy="2044131"/>
          </a:xfrm>
          <a:custGeom>
            <a:avLst/>
            <a:gdLst>
              <a:gd name="connsiteX0" fmla="*/ 0 w 4684541"/>
              <a:gd name="connsiteY0" fmla="*/ 1842868 h 2044131"/>
              <a:gd name="connsiteX1" fmla="*/ 422031 w 4684541"/>
              <a:gd name="connsiteY1" fmla="*/ 2039815 h 2044131"/>
              <a:gd name="connsiteX2" fmla="*/ 590843 w 4684541"/>
              <a:gd name="connsiteY2" fmla="*/ 1983544 h 2044131"/>
              <a:gd name="connsiteX3" fmla="*/ 590843 w 4684541"/>
              <a:gd name="connsiteY3" fmla="*/ 1983544 h 2044131"/>
              <a:gd name="connsiteX4" fmla="*/ 1026941 w 4684541"/>
              <a:gd name="connsiteY4" fmla="*/ 1223889 h 2044131"/>
              <a:gd name="connsiteX5" fmla="*/ 1786597 w 4684541"/>
              <a:gd name="connsiteY5" fmla="*/ 1631852 h 2044131"/>
              <a:gd name="connsiteX6" fmla="*/ 2278966 w 4684541"/>
              <a:gd name="connsiteY6" fmla="*/ 1434904 h 2044131"/>
              <a:gd name="connsiteX7" fmla="*/ 2841674 w 4684541"/>
              <a:gd name="connsiteY7" fmla="*/ 492369 h 2044131"/>
              <a:gd name="connsiteX8" fmla="*/ 3516923 w 4684541"/>
              <a:gd name="connsiteY8" fmla="*/ 759655 h 2044131"/>
              <a:gd name="connsiteX9" fmla="*/ 4684541 w 4684541"/>
              <a:gd name="connsiteY9" fmla="*/ 0 h 2044131"/>
              <a:gd name="connsiteX10" fmla="*/ 4684541 w 4684541"/>
              <a:gd name="connsiteY10" fmla="*/ 0 h 2044131"/>
              <a:gd name="connsiteX11" fmla="*/ 4684541 w 4684541"/>
              <a:gd name="connsiteY11" fmla="*/ 0 h 2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4541" h="2044131">
                <a:moveTo>
                  <a:pt x="0" y="1842868"/>
                </a:moveTo>
                <a:cubicBezTo>
                  <a:pt x="161778" y="1929618"/>
                  <a:pt x="323557" y="2016369"/>
                  <a:pt x="422031" y="2039815"/>
                </a:cubicBezTo>
                <a:cubicBezTo>
                  <a:pt x="520505" y="2063261"/>
                  <a:pt x="590843" y="1983544"/>
                  <a:pt x="590843" y="1983544"/>
                </a:cubicBezTo>
                <a:lnTo>
                  <a:pt x="590843" y="1983544"/>
                </a:lnTo>
                <a:cubicBezTo>
                  <a:pt x="663526" y="1856935"/>
                  <a:pt x="827649" y="1282504"/>
                  <a:pt x="1026941" y="1223889"/>
                </a:cubicBezTo>
                <a:cubicBezTo>
                  <a:pt x="1226233" y="1165274"/>
                  <a:pt x="1577926" y="1596683"/>
                  <a:pt x="1786597" y="1631852"/>
                </a:cubicBezTo>
                <a:cubicBezTo>
                  <a:pt x="1995268" y="1667021"/>
                  <a:pt x="2103120" y="1624818"/>
                  <a:pt x="2278966" y="1434904"/>
                </a:cubicBezTo>
                <a:cubicBezTo>
                  <a:pt x="2454812" y="1244990"/>
                  <a:pt x="2635348" y="604910"/>
                  <a:pt x="2841674" y="492369"/>
                </a:cubicBezTo>
                <a:cubicBezTo>
                  <a:pt x="3048000" y="379828"/>
                  <a:pt x="3209778" y="841717"/>
                  <a:pt x="3516923" y="759655"/>
                </a:cubicBezTo>
                <a:cubicBezTo>
                  <a:pt x="3824068" y="677593"/>
                  <a:pt x="4684541" y="0"/>
                  <a:pt x="4684541" y="0"/>
                </a:cubicBezTo>
                <a:lnTo>
                  <a:pt x="4684541" y="0"/>
                </a:lnTo>
                <a:lnTo>
                  <a:pt x="4684541" y="0"/>
                </a:ln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C360B7D-1E59-4543-8E9B-BA6D6CCF30D7}"/>
              </a:ext>
            </a:extLst>
          </p:cNvPr>
          <p:cNvSpPr/>
          <p:nvPr/>
        </p:nvSpPr>
        <p:spPr>
          <a:xfrm>
            <a:off x="1223889" y="3277772"/>
            <a:ext cx="4853354" cy="1007535"/>
          </a:xfrm>
          <a:custGeom>
            <a:avLst/>
            <a:gdLst>
              <a:gd name="connsiteX0" fmla="*/ 0 w 4853354"/>
              <a:gd name="connsiteY0" fmla="*/ 900333 h 1007535"/>
              <a:gd name="connsiteX1" fmla="*/ 492369 w 4853354"/>
              <a:gd name="connsiteY1" fmla="*/ 984739 h 1007535"/>
              <a:gd name="connsiteX2" fmla="*/ 1125416 w 4853354"/>
              <a:gd name="connsiteY2" fmla="*/ 534573 h 1007535"/>
              <a:gd name="connsiteX3" fmla="*/ 1913206 w 4853354"/>
              <a:gd name="connsiteY3" fmla="*/ 407963 h 1007535"/>
              <a:gd name="connsiteX4" fmla="*/ 2124222 w 4853354"/>
              <a:gd name="connsiteY4" fmla="*/ 393896 h 1007535"/>
              <a:gd name="connsiteX5" fmla="*/ 2405576 w 4853354"/>
              <a:gd name="connsiteY5" fmla="*/ 126610 h 1007535"/>
              <a:gd name="connsiteX6" fmla="*/ 3474720 w 4853354"/>
              <a:gd name="connsiteY6" fmla="*/ 225083 h 1007535"/>
              <a:gd name="connsiteX7" fmla="*/ 3756074 w 4853354"/>
              <a:gd name="connsiteY7" fmla="*/ 126610 h 1007535"/>
              <a:gd name="connsiteX8" fmla="*/ 4853354 w 4853354"/>
              <a:gd name="connsiteY8" fmla="*/ 0 h 100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3354" h="1007535">
                <a:moveTo>
                  <a:pt x="0" y="900333"/>
                </a:moveTo>
                <a:cubicBezTo>
                  <a:pt x="152400" y="973016"/>
                  <a:pt x="304800" y="1045699"/>
                  <a:pt x="492369" y="984739"/>
                </a:cubicBezTo>
                <a:cubicBezTo>
                  <a:pt x="679938" y="923779"/>
                  <a:pt x="888610" y="630702"/>
                  <a:pt x="1125416" y="534573"/>
                </a:cubicBezTo>
                <a:cubicBezTo>
                  <a:pt x="1362222" y="438444"/>
                  <a:pt x="1746738" y="431409"/>
                  <a:pt x="1913206" y="407963"/>
                </a:cubicBezTo>
                <a:cubicBezTo>
                  <a:pt x="2079674" y="384517"/>
                  <a:pt x="2042160" y="440788"/>
                  <a:pt x="2124222" y="393896"/>
                </a:cubicBezTo>
                <a:cubicBezTo>
                  <a:pt x="2206284" y="347004"/>
                  <a:pt x="2180493" y="154745"/>
                  <a:pt x="2405576" y="126610"/>
                </a:cubicBezTo>
                <a:cubicBezTo>
                  <a:pt x="2630659" y="98475"/>
                  <a:pt x="3249637" y="225083"/>
                  <a:pt x="3474720" y="225083"/>
                </a:cubicBezTo>
                <a:cubicBezTo>
                  <a:pt x="3699803" y="225083"/>
                  <a:pt x="3526302" y="164124"/>
                  <a:pt x="3756074" y="126610"/>
                </a:cubicBezTo>
                <a:cubicBezTo>
                  <a:pt x="3985846" y="89096"/>
                  <a:pt x="4419600" y="44548"/>
                  <a:pt x="485335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64C2728-CFE2-45DF-955A-40086129A386}"/>
              </a:ext>
            </a:extLst>
          </p:cNvPr>
          <p:cNvSpPr/>
          <p:nvPr/>
        </p:nvSpPr>
        <p:spPr>
          <a:xfrm>
            <a:off x="6597748" y="2912012"/>
            <a:ext cx="4417255" cy="985679"/>
          </a:xfrm>
          <a:custGeom>
            <a:avLst/>
            <a:gdLst>
              <a:gd name="connsiteX0" fmla="*/ 0 w 4417255"/>
              <a:gd name="connsiteY0" fmla="*/ 858130 h 985679"/>
              <a:gd name="connsiteX1" fmla="*/ 1069144 w 4417255"/>
              <a:gd name="connsiteY1" fmla="*/ 970671 h 985679"/>
              <a:gd name="connsiteX2" fmla="*/ 1378634 w 4417255"/>
              <a:gd name="connsiteY2" fmla="*/ 942536 h 985679"/>
              <a:gd name="connsiteX3" fmla="*/ 1716258 w 4417255"/>
              <a:gd name="connsiteY3" fmla="*/ 590843 h 985679"/>
              <a:gd name="connsiteX4" fmla="*/ 2433710 w 4417255"/>
              <a:gd name="connsiteY4" fmla="*/ 618979 h 985679"/>
              <a:gd name="connsiteX5" fmla="*/ 2883877 w 4417255"/>
              <a:gd name="connsiteY5" fmla="*/ 253219 h 985679"/>
              <a:gd name="connsiteX6" fmla="*/ 4417255 w 4417255"/>
              <a:gd name="connsiteY6" fmla="*/ 0 h 98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255" h="985679">
                <a:moveTo>
                  <a:pt x="0" y="858130"/>
                </a:moveTo>
                <a:cubicBezTo>
                  <a:pt x="419686" y="907366"/>
                  <a:pt x="839372" y="956603"/>
                  <a:pt x="1069144" y="970671"/>
                </a:cubicBezTo>
                <a:cubicBezTo>
                  <a:pt x="1298916" y="984739"/>
                  <a:pt x="1270782" y="1005841"/>
                  <a:pt x="1378634" y="942536"/>
                </a:cubicBezTo>
                <a:cubicBezTo>
                  <a:pt x="1486486" y="879231"/>
                  <a:pt x="1540412" y="644769"/>
                  <a:pt x="1716258" y="590843"/>
                </a:cubicBezTo>
                <a:cubicBezTo>
                  <a:pt x="1892104" y="536917"/>
                  <a:pt x="2239107" y="675250"/>
                  <a:pt x="2433710" y="618979"/>
                </a:cubicBezTo>
                <a:cubicBezTo>
                  <a:pt x="2628313" y="562708"/>
                  <a:pt x="2553286" y="356382"/>
                  <a:pt x="2883877" y="253219"/>
                </a:cubicBezTo>
                <a:cubicBezTo>
                  <a:pt x="3214468" y="150056"/>
                  <a:pt x="3815861" y="75028"/>
                  <a:pt x="4417255" y="0"/>
                </a:cubicBez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F961A1-3173-4BFC-AED0-20C770AC0463}"/>
              </a:ext>
            </a:extLst>
          </p:cNvPr>
          <p:cNvSpPr/>
          <p:nvPr/>
        </p:nvSpPr>
        <p:spPr>
          <a:xfrm>
            <a:off x="6611815" y="3643532"/>
            <a:ext cx="4670474" cy="551411"/>
          </a:xfrm>
          <a:custGeom>
            <a:avLst/>
            <a:gdLst>
              <a:gd name="connsiteX0" fmla="*/ 0 w 4670474"/>
              <a:gd name="connsiteY0" fmla="*/ 407963 h 551411"/>
              <a:gd name="connsiteX1" fmla="*/ 1336431 w 4670474"/>
              <a:gd name="connsiteY1" fmla="*/ 548640 h 551411"/>
              <a:gd name="connsiteX2" fmla="*/ 1603717 w 4670474"/>
              <a:gd name="connsiteY2" fmla="*/ 295422 h 551411"/>
              <a:gd name="connsiteX3" fmla="*/ 2686930 w 4670474"/>
              <a:gd name="connsiteY3" fmla="*/ 337625 h 551411"/>
              <a:gd name="connsiteX4" fmla="*/ 3038622 w 4670474"/>
              <a:gd name="connsiteY4" fmla="*/ 182880 h 551411"/>
              <a:gd name="connsiteX5" fmla="*/ 4670474 w 4670474"/>
              <a:gd name="connsiteY5" fmla="*/ 0 h 55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74" h="551411">
                <a:moveTo>
                  <a:pt x="0" y="407963"/>
                </a:moveTo>
                <a:cubicBezTo>
                  <a:pt x="534572" y="487680"/>
                  <a:pt x="1069145" y="567397"/>
                  <a:pt x="1336431" y="548640"/>
                </a:cubicBezTo>
                <a:cubicBezTo>
                  <a:pt x="1603717" y="529883"/>
                  <a:pt x="1378634" y="330591"/>
                  <a:pt x="1603717" y="295422"/>
                </a:cubicBezTo>
                <a:cubicBezTo>
                  <a:pt x="1828800" y="260253"/>
                  <a:pt x="2447779" y="356382"/>
                  <a:pt x="2686930" y="337625"/>
                </a:cubicBezTo>
                <a:cubicBezTo>
                  <a:pt x="2926081" y="318868"/>
                  <a:pt x="2708031" y="239151"/>
                  <a:pt x="3038622" y="182880"/>
                </a:cubicBezTo>
                <a:cubicBezTo>
                  <a:pt x="3369213" y="126609"/>
                  <a:pt x="4019843" y="63304"/>
                  <a:pt x="467047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DD46442-10B0-451A-B91C-2817ED54F078}"/>
              </a:ext>
            </a:extLst>
          </p:cNvPr>
          <p:cNvCxnSpPr>
            <a:cxnSpLocks/>
          </p:cNvCxnSpPr>
          <p:nvPr/>
        </p:nvCxnSpPr>
        <p:spPr>
          <a:xfrm>
            <a:off x="10951373" y="3975047"/>
            <a:ext cx="3516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F9FE4B-D34D-468E-A94A-424896AB5BA3}"/>
              </a:ext>
            </a:extLst>
          </p:cNvPr>
          <p:cNvCxnSpPr>
            <a:cxnSpLocks/>
          </p:cNvCxnSpPr>
          <p:nvPr/>
        </p:nvCxnSpPr>
        <p:spPr>
          <a:xfrm>
            <a:off x="10949027" y="4169651"/>
            <a:ext cx="35169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4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81C6248-6292-4E38-854F-4CB08192BDB2}"/>
              </a:ext>
            </a:extLst>
          </p:cNvPr>
          <p:cNvCxnSpPr>
            <a:cxnSpLocks/>
          </p:cNvCxnSpPr>
          <p:nvPr/>
        </p:nvCxnSpPr>
        <p:spPr>
          <a:xfrm flipV="1">
            <a:off x="333404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457A6A5-B645-4F2C-B12C-1D8D756B3449}"/>
              </a:ext>
            </a:extLst>
          </p:cNvPr>
          <p:cNvCxnSpPr>
            <a:cxnSpLocks/>
          </p:cNvCxnSpPr>
          <p:nvPr/>
        </p:nvCxnSpPr>
        <p:spPr>
          <a:xfrm>
            <a:off x="3334044"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9FA6CCC-6CFA-430A-9881-3332CA3287F1}"/>
              </a:ext>
            </a:extLst>
          </p:cNvPr>
          <p:cNvSpPr txBox="1"/>
          <p:nvPr/>
        </p:nvSpPr>
        <p:spPr>
          <a:xfrm>
            <a:off x="3334044"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3" name="TextBox 12">
            <a:extLst>
              <a:ext uri="{FF2B5EF4-FFF2-40B4-BE49-F238E27FC236}">
                <a16:creationId xmlns:a16="http://schemas.microsoft.com/office/drawing/2014/main" id="{ECCFB98F-7F5D-46C2-B855-8225BE358115}"/>
              </a:ext>
            </a:extLst>
          </p:cNvPr>
          <p:cNvSpPr txBox="1"/>
          <p:nvPr/>
        </p:nvSpPr>
        <p:spPr>
          <a:xfrm rot="16200000">
            <a:off x="2249341"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4" name="TextBox 13">
            <a:extLst>
              <a:ext uri="{FF2B5EF4-FFF2-40B4-BE49-F238E27FC236}">
                <a16:creationId xmlns:a16="http://schemas.microsoft.com/office/drawing/2014/main" id="{265AE6C6-E0E2-4709-8998-EF316C9B5271}"/>
              </a:ext>
            </a:extLst>
          </p:cNvPr>
          <p:cNvSpPr txBox="1"/>
          <p:nvPr/>
        </p:nvSpPr>
        <p:spPr>
          <a:xfrm>
            <a:off x="3348118"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Clear lakes</a:t>
            </a:r>
          </a:p>
        </p:txBody>
      </p:sp>
      <p:cxnSp>
        <p:nvCxnSpPr>
          <p:cNvPr id="15" name="Straight Arrow Connector 14">
            <a:extLst>
              <a:ext uri="{FF2B5EF4-FFF2-40B4-BE49-F238E27FC236}">
                <a16:creationId xmlns:a16="http://schemas.microsoft.com/office/drawing/2014/main" id="{08D82B70-46B9-4E32-8BC7-CB26AC41B446}"/>
              </a:ext>
            </a:extLst>
          </p:cNvPr>
          <p:cNvCxnSpPr>
            <a:cxnSpLocks/>
          </p:cNvCxnSpPr>
          <p:nvPr/>
        </p:nvCxnSpPr>
        <p:spPr>
          <a:xfrm flipV="1">
            <a:off x="553159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613BD2-8990-4B5D-BFE6-59CBC79554D4}"/>
              </a:ext>
            </a:extLst>
          </p:cNvPr>
          <p:cNvCxnSpPr>
            <a:cxnSpLocks/>
          </p:cNvCxnSpPr>
          <p:nvPr/>
        </p:nvCxnSpPr>
        <p:spPr>
          <a:xfrm>
            <a:off x="553159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9B4EC90-6D47-4F0F-83D9-F4944BA4C0F8}"/>
              </a:ext>
            </a:extLst>
          </p:cNvPr>
          <p:cNvSpPr txBox="1"/>
          <p:nvPr/>
        </p:nvSpPr>
        <p:spPr>
          <a:xfrm>
            <a:off x="553159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8" name="TextBox 17">
            <a:extLst>
              <a:ext uri="{FF2B5EF4-FFF2-40B4-BE49-F238E27FC236}">
                <a16:creationId xmlns:a16="http://schemas.microsoft.com/office/drawing/2014/main" id="{4C4DD55E-12E1-47A0-A377-1F39B1A3C9F3}"/>
              </a:ext>
            </a:extLst>
          </p:cNvPr>
          <p:cNvSpPr txBox="1"/>
          <p:nvPr/>
        </p:nvSpPr>
        <p:spPr>
          <a:xfrm rot="16200000">
            <a:off x="444689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9" name="TextBox 18">
            <a:extLst>
              <a:ext uri="{FF2B5EF4-FFF2-40B4-BE49-F238E27FC236}">
                <a16:creationId xmlns:a16="http://schemas.microsoft.com/office/drawing/2014/main" id="{F0E07349-A0B9-48F7-BD48-45EF1E69F25E}"/>
              </a:ext>
            </a:extLst>
          </p:cNvPr>
          <p:cNvSpPr txBox="1"/>
          <p:nvPr/>
        </p:nvSpPr>
        <p:spPr>
          <a:xfrm>
            <a:off x="554567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Brown lakes</a:t>
            </a:r>
          </a:p>
        </p:txBody>
      </p:sp>
      <p:cxnSp>
        <p:nvCxnSpPr>
          <p:cNvPr id="20" name="Straight Arrow Connector 19">
            <a:extLst>
              <a:ext uri="{FF2B5EF4-FFF2-40B4-BE49-F238E27FC236}">
                <a16:creationId xmlns:a16="http://schemas.microsoft.com/office/drawing/2014/main" id="{6880CC9C-511E-4614-9132-C0F8AA9C2B8B}"/>
              </a:ext>
            </a:extLst>
          </p:cNvPr>
          <p:cNvCxnSpPr>
            <a:cxnSpLocks/>
          </p:cNvCxnSpPr>
          <p:nvPr/>
        </p:nvCxnSpPr>
        <p:spPr>
          <a:xfrm flipV="1">
            <a:off x="7686929"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715039-B9F2-46ED-AA58-7F608CDE6668}"/>
              </a:ext>
            </a:extLst>
          </p:cNvPr>
          <p:cNvCxnSpPr>
            <a:cxnSpLocks/>
          </p:cNvCxnSpPr>
          <p:nvPr/>
        </p:nvCxnSpPr>
        <p:spPr>
          <a:xfrm>
            <a:off x="7686929"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58763F9-2FD2-4290-BDB1-98818FC6BEFB}"/>
              </a:ext>
            </a:extLst>
          </p:cNvPr>
          <p:cNvSpPr txBox="1"/>
          <p:nvPr/>
        </p:nvSpPr>
        <p:spPr>
          <a:xfrm>
            <a:off x="7686929"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23" name="TextBox 22">
            <a:extLst>
              <a:ext uri="{FF2B5EF4-FFF2-40B4-BE49-F238E27FC236}">
                <a16:creationId xmlns:a16="http://schemas.microsoft.com/office/drawing/2014/main" id="{A8C80859-1607-4A9F-9EE4-E6487238676F}"/>
              </a:ext>
            </a:extLst>
          </p:cNvPr>
          <p:cNvSpPr txBox="1"/>
          <p:nvPr/>
        </p:nvSpPr>
        <p:spPr>
          <a:xfrm rot="16200000">
            <a:off x="6602226"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24" name="TextBox 23">
            <a:extLst>
              <a:ext uri="{FF2B5EF4-FFF2-40B4-BE49-F238E27FC236}">
                <a16:creationId xmlns:a16="http://schemas.microsoft.com/office/drawing/2014/main" id="{DABEBE4F-1E40-4427-9E6F-B416028C0283}"/>
              </a:ext>
            </a:extLst>
          </p:cNvPr>
          <p:cNvSpPr txBox="1"/>
          <p:nvPr/>
        </p:nvSpPr>
        <p:spPr>
          <a:xfrm>
            <a:off x="7701003"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 Green lakes</a:t>
            </a:r>
          </a:p>
        </p:txBody>
      </p:sp>
      <p:cxnSp>
        <p:nvCxnSpPr>
          <p:cNvPr id="28" name="Straight Connector 27">
            <a:extLst>
              <a:ext uri="{FF2B5EF4-FFF2-40B4-BE49-F238E27FC236}">
                <a16:creationId xmlns:a16="http://schemas.microsoft.com/office/drawing/2014/main" id="{A04A2B8D-C9D4-4A96-A5D0-310F123A95E1}"/>
              </a:ext>
            </a:extLst>
          </p:cNvPr>
          <p:cNvCxnSpPr>
            <a:cxnSpLocks/>
          </p:cNvCxnSpPr>
          <p:nvPr/>
        </p:nvCxnSpPr>
        <p:spPr>
          <a:xfrm flipV="1">
            <a:off x="3554100"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EFF73F-0CE3-4243-883E-A8CD1E3D12B8}"/>
              </a:ext>
            </a:extLst>
          </p:cNvPr>
          <p:cNvCxnSpPr>
            <a:cxnSpLocks/>
          </p:cNvCxnSpPr>
          <p:nvPr/>
        </p:nvCxnSpPr>
        <p:spPr>
          <a:xfrm flipV="1">
            <a:off x="3591925"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CA538-FA89-4BD1-B347-7E1827A25876}"/>
              </a:ext>
            </a:extLst>
          </p:cNvPr>
          <p:cNvCxnSpPr>
            <a:cxnSpLocks/>
          </p:cNvCxnSpPr>
          <p:nvPr/>
        </p:nvCxnSpPr>
        <p:spPr>
          <a:xfrm flipV="1">
            <a:off x="3634129"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368297-0F2E-439F-974C-82D6E027EB58}"/>
              </a:ext>
            </a:extLst>
          </p:cNvPr>
          <p:cNvCxnSpPr>
            <a:cxnSpLocks/>
          </p:cNvCxnSpPr>
          <p:nvPr/>
        </p:nvCxnSpPr>
        <p:spPr>
          <a:xfrm>
            <a:off x="5681636" y="3322313"/>
            <a:ext cx="15715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4581A4-3A1C-47C3-97EF-7160C0393BEA}"/>
              </a:ext>
            </a:extLst>
          </p:cNvPr>
          <p:cNvCxnSpPr>
            <a:cxnSpLocks/>
          </p:cNvCxnSpPr>
          <p:nvPr/>
        </p:nvCxnSpPr>
        <p:spPr>
          <a:xfrm>
            <a:off x="5679288" y="3559121"/>
            <a:ext cx="157152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89EE1-9793-437A-8876-8E20D859F2D0}"/>
              </a:ext>
            </a:extLst>
          </p:cNvPr>
          <p:cNvCxnSpPr>
            <a:cxnSpLocks/>
          </p:cNvCxnSpPr>
          <p:nvPr/>
        </p:nvCxnSpPr>
        <p:spPr>
          <a:xfrm>
            <a:off x="5693358" y="3770138"/>
            <a:ext cx="157152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A8FF82C-5E24-4175-9FD6-0523EE99B55F}"/>
              </a:ext>
            </a:extLst>
          </p:cNvPr>
          <p:cNvCxnSpPr>
            <a:cxnSpLocks/>
          </p:cNvCxnSpPr>
          <p:nvPr/>
        </p:nvCxnSpPr>
        <p:spPr>
          <a:xfrm flipV="1">
            <a:off x="7954945" y="2961197"/>
            <a:ext cx="1354911" cy="237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27B04B8-4EC9-4F28-8FED-2BB5D4C425D9}"/>
              </a:ext>
            </a:extLst>
          </p:cNvPr>
          <p:cNvSpPr txBox="1"/>
          <p:nvPr/>
        </p:nvSpPr>
        <p:spPr>
          <a:xfrm>
            <a:off x="3410619" y="2592175"/>
            <a:ext cx="1707492"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63" name="TextBox 62">
            <a:extLst>
              <a:ext uri="{FF2B5EF4-FFF2-40B4-BE49-F238E27FC236}">
                <a16:creationId xmlns:a16="http://schemas.microsoft.com/office/drawing/2014/main" id="{527B305C-2C50-4E3D-B8B7-31DBE099B8BB}"/>
              </a:ext>
            </a:extLst>
          </p:cNvPr>
          <p:cNvSpPr txBox="1"/>
          <p:nvPr/>
        </p:nvSpPr>
        <p:spPr>
          <a:xfrm>
            <a:off x="469232" y="5067705"/>
            <a:ext cx="8650705"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nutrient-productivity relationships across A) clear (unproductive), B) brown (unproductive) and C) green (productive) lakes across lakes with burned watersheds, smoke-exposed, unburned watersheds and the control group. In less productive lakes (A-B), differences in nutrient concentrations among groups are greater. In more productive lakes, slopes are gentler due to high pre-fire nutrient concentrations.</a:t>
            </a:r>
          </a:p>
        </p:txBody>
      </p:sp>
      <p:cxnSp>
        <p:nvCxnSpPr>
          <p:cNvPr id="67" name="Straight Connector 66">
            <a:extLst>
              <a:ext uri="{FF2B5EF4-FFF2-40B4-BE49-F238E27FC236}">
                <a16:creationId xmlns:a16="http://schemas.microsoft.com/office/drawing/2014/main" id="{A11F563A-61C1-4448-839D-355755DEE309}"/>
              </a:ext>
            </a:extLst>
          </p:cNvPr>
          <p:cNvCxnSpPr>
            <a:cxnSpLocks/>
          </p:cNvCxnSpPr>
          <p:nvPr/>
        </p:nvCxnSpPr>
        <p:spPr>
          <a:xfrm flipV="1">
            <a:off x="7981209" y="3041766"/>
            <a:ext cx="1354911" cy="23743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66B158-2228-48DE-A916-C1A6DD01AA40}"/>
              </a:ext>
            </a:extLst>
          </p:cNvPr>
          <p:cNvCxnSpPr>
            <a:cxnSpLocks/>
          </p:cNvCxnSpPr>
          <p:nvPr/>
        </p:nvCxnSpPr>
        <p:spPr>
          <a:xfrm flipV="1">
            <a:off x="8007473" y="3136815"/>
            <a:ext cx="1354911" cy="23743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1E6B8F-325B-4130-8509-2949B96B18D1}"/>
              </a:ext>
            </a:extLst>
          </p:cNvPr>
          <p:cNvCxnSpPr>
            <a:cxnSpLocks/>
          </p:cNvCxnSpPr>
          <p:nvPr/>
        </p:nvCxnSpPr>
        <p:spPr>
          <a:xfrm flipV="1">
            <a:off x="1068789" y="2538357"/>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B991B4-DEF9-4F20-9FF5-BA08B1531106}"/>
              </a:ext>
            </a:extLst>
          </p:cNvPr>
          <p:cNvCxnSpPr>
            <a:cxnSpLocks/>
          </p:cNvCxnSpPr>
          <p:nvPr/>
        </p:nvCxnSpPr>
        <p:spPr>
          <a:xfrm>
            <a:off x="1068789" y="4335505"/>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5F51A89-ABEB-4765-9EC7-344FECA7942A}"/>
              </a:ext>
            </a:extLst>
          </p:cNvPr>
          <p:cNvSpPr txBox="1"/>
          <p:nvPr/>
        </p:nvSpPr>
        <p:spPr>
          <a:xfrm>
            <a:off x="912372" y="4335505"/>
            <a:ext cx="2240288"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Proportion burned </a:t>
            </a:r>
          </a:p>
          <a:p>
            <a:pPr algn="ctr"/>
            <a:r>
              <a:rPr lang="en-US" sz="1400" dirty="0">
                <a:latin typeface="Arial" panose="020B0604020202020204" pitchFamily="34" charset="0"/>
                <a:cs typeface="Arial" panose="020B0604020202020204" pitchFamily="34" charset="0"/>
              </a:rPr>
              <a:t>Proportion high severity</a:t>
            </a:r>
          </a:p>
          <a:p>
            <a:pPr algn="ctr"/>
            <a:r>
              <a:rPr lang="en-US" sz="1400" dirty="0">
                <a:latin typeface="Arial" panose="020B0604020202020204" pitchFamily="34" charset="0"/>
                <a:cs typeface="Arial" panose="020B0604020202020204" pitchFamily="34" charset="0"/>
              </a:rPr>
              <a:t>Smoke exposure</a:t>
            </a:r>
          </a:p>
        </p:txBody>
      </p:sp>
      <p:sp>
        <p:nvSpPr>
          <p:cNvPr id="35" name="TextBox 34">
            <a:extLst>
              <a:ext uri="{FF2B5EF4-FFF2-40B4-BE49-F238E27FC236}">
                <a16:creationId xmlns:a16="http://schemas.microsoft.com/office/drawing/2014/main" id="{5BEEC35A-2300-4C56-86AA-59F66E3A84AF}"/>
              </a:ext>
            </a:extLst>
          </p:cNvPr>
          <p:cNvSpPr txBox="1"/>
          <p:nvPr/>
        </p:nvSpPr>
        <p:spPr>
          <a:xfrm rot="16200000">
            <a:off x="-27820" y="319070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cxnSp>
        <p:nvCxnSpPr>
          <p:cNvPr id="36" name="Straight Connector 35">
            <a:extLst>
              <a:ext uri="{FF2B5EF4-FFF2-40B4-BE49-F238E27FC236}">
                <a16:creationId xmlns:a16="http://schemas.microsoft.com/office/drawing/2014/main" id="{7C21242C-A315-4930-B950-0C77A66BDF2E}"/>
              </a:ext>
            </a:extLst>
          </p:cNvPr>
          <p:cNvCxnSpPr>
            <a:cxnSpLocks/>
          </p:cNvCxnSpPr>
          <p:nvPr/>
        </p:nvCxnSpPr>
        <p:spPr>
          <a:xfrm flipV="1">
            <a:off x="1345123" y="3159932"/>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B8E354-2E43-418B-82D1-B4371C24EFAD}"/>
              </a:ext>
            </a:extLst>
          </p:cNvPr>
          <p:cNvCxnSpPr>
            <a:cxnSpLocks/>
          </p:cNvCxnSpPr>
          <p:nvPr/>
        </p:nvCxnSpPr>
        <p:spPr>
          <a:xfrm flipV="1">
            <a:off x="1345123" y="3604301"/>
            <a:ext cx="1531204" cy="19410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FB93498-3C15-48D8-B157-BCF979C904A6}"/>
              </a:ext>
            </a:extLst>
          </p:cNvPr>
          <p:cNvSpPr txBox="1"/>
          <p:nvPr/>
        </p:nvSpPr>
        <p:spPr>
          <a:xfrm>
            <a:off x="1553236" y="3789462"/>
            <a:ext cx="159942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Smoke-exposed, </a:t>
            </a:r>
          </a:p>
          <a:p>
            <a:r>
              <a:rPr lang="en-US" sz="1200" dirty="0">
                <a:latin typeface="Arial" panose="020B0604020202020204" pitchFamily="34" charset="0"/>
                <a:cs typeface="Arial" panose="020B0604020202020204" pitchFamily="34" charset="0"/>
              </a:rPr>
              <a:t>unburned watershed</a:t>
            </a:r>
          </a:p>
        </p:txBody>
      </p:sp>
      <p:sp>
        <p:nvSpPr>
          <p:cNvPr id="39" name="TextBox 38">
            <a:extLst>
              <a:ext uri="{FF2B5EF4-FFF2-40B4-BE49-F238E27FC236}">
                <a16:creationId xmlns:a16="http://schemas.microsoft.com/office/drawing/2014/main" id="{E347DC0E-4D4D-4CC8-8307-10FFFCDAB082}"/>
              </a:ext>
            </a:extLst>
          </p:cNvPr>
          <p:cNvSpPr txBox="1"/>
          <p:nvPr/>
        </p:nvSpPr>
        <p:spPr>
          <a:xfrm>
            <a:off x="1136773" y="3010926"/>
            <a:ext cx="1739550" cy="261610"/>
          </a:xfrm>
          <a:prstGeom prst="rect">
            <a:avLst/>
          </a:prstGeom>
          <a:noFill/>
        </p:spPr>
        <p:txBody>
          <a:bodyPr wrap="square">
            <a:spAutoFit/>
          </a:bodyPr>
          <a:lstStyle/>
          <a:p>
            <a:r>
              <a:rPr lang="en-US" sz="1100" dirty="0">
                <a:latin typeface="Arial" panose="020B0604020202020204" pitchFamily="34" charset="0"/>
                <a:cs typeface="Arial" panose="020B0604020202020204" pitchFamily="34" charset="0"/>
              </a:rPr>
              <a:t>Burned watershed</a:t>
            </a:r>
          </a:p>
        </p:txBody>
      </p:sp>
      <p:sp>
        <p:nvSpPr>
          <p:cNvPr id="40" name="TextBox 39">
            <a:extLst>
              <a:ext uri="{FF2B5EF4-FFF2-40B4-BE49-F238E27FC236}">
                <a16:creationId xmlns:a16="http://schemas.microsoft.com/office/drawing/2014/main" id="{C8846983-BAAD-453E-989E-D5587A365AA3}"/>
              </a:ext>
            </a:extLst>
          </p:cNvPr>
          <p:cNvSpPr txBox="1"/>
          <p:nvPr/>
        </p:nvSpPr>
        <p:spPr>
          <a:xfrm>
            <a:off x="996780" y="2244617"/>
            <a:ext cx="222943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Disturbance gradient</a:t>
            </a:r>
          </a:p>
        </p:txBody>
      </p:sp>
    </p:spTree>
    <p:extLst>
      <p:ext uri="{BB962C8B-B14F-4D97-AF65-F5344CB8AC3E}">
        <p14:creationId xmlns:p14="http://schemas.microsoft.com/office/powerpoint/2010/main" val="21323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12A9736-C295-4AA0-A2D8-97D7C1551FE8}"/>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F6E19AB-2EB7-4CD2-AADE-A15B9323349A}"/>
              </a:ext>
            </a:extLst>
          </p:cNvPr>
          <p:cNvCxnSpPr>
            <a:cxnSpLocks/>
          </p:cNvCxnSpPr>
          <p:nvPr/>
        </p:nvCxnSpPr>
        <p:spPr>
          <a:xfrm>
            <a:off x="154744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14ECEE-3237-49D2-9288-E52B23236887}"/>
              </a:ext>
            </a:extLst>
          </p:cNvPr>
          <p:cNvSpPr txBox="1"/>
          <p:nvPr/>
        </p:nvSpPr>
        <p:spPr>
          <a:xfrm>
            <a:off x="154744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7" name="TextBox 6">
            <a:extLst>
              <a:ext uri="{FF2B5EF4-FFF2-40B4-BE49-F238E27FC236}">
                <a16:creationId xmlns:a16="http://schemas.microsoft.com/office/drawing/2014/main" id="{F26B02C6-720F-441C-9582-63F87752BAA3}"/>
              </a:ext>
            </a:extLst>
          </p:cNvPr>
          <p:cNvSpPr txBox="1"/>
          <p:nvPr/>
        </p:nvSpPr>
        <p:spPr>
          <a:xfrm rot="16200000">
            <a:off x="46274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TP, DOC</a:t>
            </a:r>
          </a:p>
        </p:txBody>
      </p:sp>
      <p:sp>
        <p:nvSpPr>
          <p:cNvPr id="8" name="TextBox 7">
            <a:extLst>
              <a:ext uri="{FF2B5EF4-FFF2-40B4-BE49-F238E27FC236}">
                <a16:creationId xmlns:a16="http://schemas.microsoft.com/office/drawing/2014/main" id="{768EA8A6-0C13-41BC-87CD-DDE32803D574}"/>
              </a:ext>
            </a:extLst>
          </p:cNvPr>
          <p:cNvSpPr txBox="1"/>
          <p:nvPr/>
        </p:nvSpPr>
        <p:spPr>
          <a:xfrm>
            <a:off x="156152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Isolated/HW</a:t>
            </a:r>
          </a:p>
        </p:txBody>
      </p:sp>
      <p:cxnSp>
        <p:nvCxnSpPr>
          <p:cNvPr id="9" name="Straight Arrow Connector 8">
            <a:extLst>
              <a:ext uri="{FF2B5EF4-FFF2-40B4-BE49-F238E27FC236}">
                <a16:creationId xmlns:a16="http://schemas.microsoft.com/office/drawing/2014/main" id="{73D8C1C4-4634-43F2-A307-EAABE0DF99D4}"/>
              </a:ext>
            </a:extLst>
          </p:cNvPr>
          <p:cNvCxnSpPr>
            <a:cxnSpLocks/>
          </p:cNvCxnSpPr>
          <p:nvPr/>
        </p:nvCxnSpPr>
        <p:spPr>
          <a:xfrm flipV="1">
            <a:off x="3745000"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0420D9-D8DB-43BE-B123-B4FA78304B86}"/>
              </a:ext>
            </a:extLst>
          </p:cNvPr>
          <p:cNvCxnSpPr>
            <a:cxnSpLocks/>
          </p:cNvCxnSpPr>
          <p:nvPr/>
        </p:nvCxnSpPr>
        <p:spPr>
          <a:xfrm>
            <a:off x="3745000"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579392-EAFD-4D2B-8D03-D114E006E560}"/>
              </a:ext>
            </a:extLst>
          </p:cNvPr>
          <p:cNvSpPr txBox="1"/>
          <p:nvPr/>
        </p:nvSpPr>
        <p:spPr>
          <a:xfrm>
            <a:off x="3745000"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 name="TextBox 11">
            <a:extLst>
              <a:ext uri="{FF2B5EF4-FFF2-40B4-BE49-F238E27FC236}">
                <a16:creationId xmlns:a16="http://schemas.microsoft.com/office/drawing/2014/main" id="{75447DA4-DFBC-4F52-8141-3AD4EAB6DE54}"/>
              </a:ext>
            </a:extLst>
          </p:cNvPr>
          <p:cNvSpPr txBox="1"/>
          <p:nvPr/>
        </p:nvSpPr>
        <p:spPr>
          <a:xfrm rot="16200000">
            <a:off x="2660297"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TN, TSS</a:t>
            </a:r>
          </a:p>
        </p:txBody>
      </p:sp>
      <p:sp>
        <p:nvSpPr>
          <p:cNvPr id="13" name="TextBox 12">
            <a:extLst>
              <a:ext uri="{FF2B5EF4-FFF2-40B4-BE49-F238E27FC236}">
                <a16:creationId xmlns:a16="http://schemas.microsoft.com/office/drawing/2014/main" id="{585ADE70-A248-4B2B-80A6-6B3CD4A22DA9}"/>
              </a:ext>
            </a:extLst>
          </p:cNvPr>
          <p:cNvSpPr txBox="1"/>
          <p:nvPr/>
        </p:nvSpPr>
        <p:spPr>
          <a:xfrm>
            <a:off x="3759074"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Drainage</a:t>
            </a:r>
          </a:p>
        </p:txBody>
      </p:sp>
      <p:cxnSp>
        <p:nvCxnSpPr>
          <p:cNvPr id="16" name="Straight Connector 15">
            <a:extLst>
              <a:ext uri="{FF2B5EF4-FFF2-40B4-BE49-F238E27FC236}">
                <a16:creationId xmlns:a16="http://schemas.microsoft.com/office/drawing/2014/main" id="{E84D60CD-CDB3-4CBC-AA5B-08A287430975}"/>
              </a:ext>
            </a:extLst>
          </p:cNvPr>
          <p:cNvCxnSpPr>
            <a:cxnSpLocks/>
          </p:cNvCxnSpPr>
          <p:nvPr/>
        </p:nvCxnSpPr>
        <p:spPr>
          <a:xfrm flipV="1">
            <a:off x="1767503"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270897-B37F-41F5-8FED-999FF0A01390}"/>
              </a:ext>
            </a:extLst>
          </p:cNvPr>
          <p:cNvCxnSpPr>
            <a:cxnSpLocks/>
          </p:cNvCxnSpPr>
          <p:nvPr/>
        </p:nvCxnSpPr>
        <p:spPr>
          <a:xfrm flipV="1">
            <a:off x="1805328"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2F7F6C-D9D3-47F8-83ED-866C95492046}"/>
              </a:ext>
            </a:extLst>
          </p:cNvPr>
          <p:cNvCxnSpPr>
            <a:cxnSpLocks/>
          </p:cNvCxnSpPr>
          <p:nvPr/>
        </p:nvCxnSpPr>
        <p:spPr>
          <a:xfrm flipV="1">
            <a:off x="1847532"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67A54A-493F-456E-AC30-27551E5D8A17}"/>
              </a:ext>
            </a:extLst>
          </p:cNvPr>
          <p:cNvSpPr txBox="1"/>
          <p:nvPr/>
        </p:nvSpPr>
        <p:spPr>
          <a:xfrm>
            <a:off x="1547447" y="2550003"/>
            <a:ext cx="1442494"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23" name="TextBox 22">
            <a:extLst>
              <a:ext uri="{FF2B5EF4-FFF2-40B4-BE49-F238E27FC236}">
                <a16:creationId xmlns:a16="http://schemas.microsoft.com/office/drawing/2014/main" id="{90C2812E-85B6-43B8-8EA1-64D063B32B1B}"/>
              </a:ext>
            </a:extLst>
          </p:cNvPr>
          <p:cNvSpPr txBox="1"/>
          <p:nvPr/>
        </p:nvSpPr>
        <p:spPr>
          <a:xfrm>
            <a:off x="469232" y="488482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water quality-disturbance relationships across A) isolated/headwater (HW) lakes and B) drainage lakes across lakes with burned watersheds, smoke-exposed, unburned watersheds and the control group.</a:t>
            </a:r>
          </a:p>
        </p:txBody>
      </p:sp>
      <p:cxnSp>
        <p:nvCxnSpPr>
          <p:cNvPr id="24" name="Straight Connector 23">
            <a:extLst>
              <a:ext uri="{FF2B5EF4-FFF2-40B4-BE49-F238E27FC236}">
                <a16:creationId xmlns:a16="http://schemas.microsoft.com/office/drawing/2014/main" id="{CAC98D0F-C88A-4E3D-B714-D296446A6D9D}"/>
              </a:ext>
            </a:extLst>
          </p:cNvPr>
          <p:cNvCxnSpPr>
            <a:cxnSpLocks/>
          </p:cNvCxnSpPr>
          <p:nvPr/>
        </p:nvCxnSpPr>
        <p:spPr>
          <a:xfrm flipV="1">
            <a:off x="3979413" y="2914574"/>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53647C-6ED3-4195-A7E0-7264DDCBC47E}"/>
              </a:ext>
            </a:extLst>
          </p:cNvPr>
          <p:cNvCxnSpPr>
            <a:cxnSpLocks/>
          </p:cNvCxnSpPr>
          <p:nvPr/>
        </p:nvCxnSpPr>
        <p:spPr>
          <a:xfrm flipV="1">
            <a:off x="4017238" y="3166938"/>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B5CD7C-2729-4AD6-89C8-BD05F72C51D2}"/>
              </a:ext>
            </a:extLst>
          </p:cNvPr>
          <p:cNvCxnSpPr>
            <a:cxnSpLocks/>
          </p:cNvCxnSpPr>
          <p:nvPr/>
        </p:nvCxnSpPr>
        <p:spPr>
          <a:xfrm flipV="1">
            <a:off x="4059442" y="3406094"/>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58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4203-A9D7-03DA-E61B-CC0D57BABD95}"/>
              </a:ext>
            </a:extLst>
          </p:cNvPr>
          <p:cNvSpPr>
            <a:spLocks noGrp="1"/>
          </p:cNvSpPr>
          <p:nvPr>
            <p:ph type="title"/>
          </p:nvPr>
        </p:nvSpPr>
        <p:spPr/>
        <p:txBody>
          <a:bodyPr/>
          <a:lstStyle/>
          <a:p>
            <a:r>
              <a:rPr lang="en-US" dirty="0"/>
              <a:t>New ideas Aug 2022</a:t>
            </a:r>
          </a:p>
        </p:txBody>
      </p:sp>
      <p:sp>
        <p:nvSpPr>
          <p:cNvPr id="4" name="TextBox 3">
            <a:extLst>
              <a:ext uri="{FF2B5EF4-FFF2-40B4-BE49-F238E27FC236}">
                <a16:creationId xmlns:a16="http://schemas.microsoft.com/office/drawing/2014/main" id="{F6C7FB7C-A3A0-21A3-2FF9-75A795ACF908}"/>
              </a:ext>
            </a:extLst>
          </p:cNvPr>
          <p:cNvSpPr txBox="1"/>
          <p:nvPr/>
        </p:nvSpPr>
        <p:spPr>
          <a:xfrm>
            <a:off x="562706" y="2250831"/>
            <a:ext cx="8918917" cy="2062103"/>
          </a:xfrm>
          <a:prstGeom prst="rect">
            <a:avLst/>
          </a:prstGeom>
          <a:noFill/>
        </p:spPr>
        <p:txBody>
          <a:bodyPr wrap="square" rtlCol="0">
            <a:spAutoFit/>
          </a:bodyPr>
          <a:lstStyle/>
          <a:p>
            <a:r>
              <a:rPr lang="en-US" sz="1600" dirty="0"/>
              <a:t>Nutrient limitation vs. light limitation</a:t>
            </a:r>
          </a:p>
          <a:p>
            <a:r>
              <a:rPr lang="en-US" sz="1600" dirty="0"/>
              <a:t>Variation along fire disturbance gradient (% watershed burned, severity)</a:t>
            </a:r>
          </a:p>
          <a:p>
            <a:r>
              <a:rPr lang="en-US" sz="1600" dirty="0"/>
              <a:t>Isolated vs. drainage lakes</a:t>
            </a:r>
          </a:p>
          <a:p>
            <a:endParaRPr lang="en-US" sz="1600" dirty="0"/>
          </a:p>
          <a:p>
            <a:r>
              <a:rPr lang="en-US" sz="1600" dirty="0"/>
              <a:t>In general, we expect nutrient concentrations to increase in burned lakes and that these increases will increase along fire disturbance gradients (i.e., higher % watershed burned and at higher burn severity). However, we do not expect commensurate increases in primary productivity due to light limitation, which we expect to be greater at higher levels of disturbance.</a:t>
            </a:r>
          </a:p>
        </p:txBody>
      </p:sp>
    </p:spTree>
    <p:extLst>
      <p:ext uri="{BB962C8B-B14F-4D97-AF65-F5344CB8AC3E}">
        <p14:creationId xmlns:p14="http://schemas.microsoft.com/office/powerpoint/2010/main" val="22597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C55D025F-D37C-7DF1-DEAC-77FF819B7D8E}"/>
              </a:ext>
            </a:extLst>
          </p:cNvPr>
          <p:cNvCxnSpPr>
            <a:cxnSpLocks/>
          </p:cNvCxnSpPr>
          <p:nvPr/>
        </p:nvCxnSpPr>
        <p:spPr>
          <a:xfrm>
            <a:off x="1181687" y="545826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EB7E0F-C2A8-6C7A-D7FE-D7F33B610C20}"/>
              </a:ext>
            </a:extLst>
          </p:cNvPr>
          <p:cNvCxnSpPr>
            <a:cxnSpLocks/>
          </p:cNvCxnSpPr>
          <p:nvPr/>
        </p:nvCxnSpPr>
        <p:spPr>
          <a:xfrm flipV="1">
            <a:off x="1195755" y="181595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AC6270-64BA-27F4-B096-3A742B3F04F0}"/>
              </a:ext>
            </a:extLst>
          </p:cNvPr>
          <p:cNvSpPr txBox="1"/>
          <p:nvPr/>
        </p:nvSpPr>
        <p:spPr>
          <a:xfrm>
            <a:off x="1181687" y="547936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2" name="TextBox 11">
            <a:extLst>
              <a:ext uri="{FF2B5EF4-FFF2-40B4-BE49-F238E27FC236}">
                <a16:creationId xmlns:a16="http://schemas.microsoft.com/office/drawing/2014/main" id="{23282365-141D-AC41-407E-210C3B6C2D52}"/>
              </a:ext>
            </a:extLst>
          </p:cNvPr>
          <p:cNvSpPr txBox="1"/>
          <p:nvPr/>
        </p:nvSpPr>
        <p:spPr>
          <a:xfrm rot="16200000">
            <a:off x="-817711" y="345767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14" name="Straight Connector 13">
            <a:extLst>
              <a:ext uri="{FF2B5EF4-FFF2-40B4-BE49-F238E27FC236}">
                <a16:creationId xmlns:a16="http://schemas.microsoft.com/office/drawing/2014/main" id="{0DA481E8-C44A-5909-9784-E986502180B7}"/>
              </a:ext>
            </a:extLst>
          </p:cNvPr>
          <p:cNvCxnSpPr>
            <a:endCxn id="11" idx="0"/>
          </p:cNvCxnSpPr>
          <p:nvPr/>
        </p:nvCxnSpPr>
        <p:spPr>
          <a:xfrm>
            <a:off x="3010486" y="1813542"/>
            <a:ext cx="1" cy="3665823"/>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EBF1DF-0CCD-EF49-3926-1D7A7B473E73}"/>
              </a:ext>
            </a:extLst>
          </p:cNvPr>
          <p:cNvCxnSpPr>
            <a:cxnSpLocks/>
          </p:cNvCxnSpPr>
          <p:nvPr/>
        </p:nvCxnSpPr>
        <p:spPr>
          <a:xfrm flipH="1">
            <a:off x="1195755" y="3628274"/>
            <a:ext cx="3643531" cy="0"/>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B84DD8-659F-4A53-71C6-951328479EAB}"/>
              </a:ext>
            </a:extLst>
          </p:cNvPr>
          <p:cNvSpPr txBox="1"/>
          <p:nvPr/>
        </p:nvSpPr>
        <p:spPr>
          <a:xfrm>
            <a:off x="1357531" y="4298815"/>
            <a:ext cx="166702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burned</a:t>
            </a:r>
          </a:p>
        </p:txBody>
      </p:sp>
      <p:sp>
        <p:nvSpPr>
          <p:cNvPr id="19" name="TextBox 18">
            <a:extLst>
              <a:ext uri="{FF2B5EF4-FFF2-40B4-BE49-F238E27FC236}">
                <a16:creationId xmlns:a16="http://schemas.microsoft.com/office/drawing/2014/main" id="{A42A62C9-895E-D7F5-D0AE-B771080E5AC9}"/>
              </a:ext>
            </a:extLst>
          </p:cNvPr>
          <p:cNvSpPr txBox="1"/>
          <p:nvPr/>
        </p:nvSpPr>
        <p:spPr>
          <a:xfrm>
            <a:off x="3298873" y="4298815"/>
            <a:ext cx="176549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burned</a:t>
            </a:r>
          </a:p>
        </p:txBody>
      </p:sp>
      <p:sp>
        <p:nvSpPr>
          <p:cNvPr id="20" name="TextBox 19">
            <a:extLst>
              <a:ext uri="{FF2B5EF4-FFF2-40B4-BE49-F238E27FC236}">
                <a16:creationId xmlns:a16="http://schemas.microsoft.com/office/drawing/2014/main" id="{2B4DCCC9-F57C-B330-4F2F-45DFFDC7B763}"/>
              </a:ext>
            </a:extLst>
          </p:cNvPr>
          <p:cNvSpPr txBox="1"/>
          <p:nvPr/>
        </p:nvSpPr>
        <p:spPr>
          <a:xfrm>
            <a:off x="1357531" y="2580792"/>
            <a:ext cx="166702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unburned</a:t>
            </a:r>
          </a:p>
        </p:txBody>
      </p:sp>
      <p:sp>
        <p:nvSpPr>
          <p:cNvPr id="21" name="TextBox 20">
            <a:extLst>
              <a:ext uri="{FF2B5EF4-FFF2-40B4-BE49-F238E27FC236}">
                <a16:creationId xmlns:a16="http://schemas.microsoft.com/office/drawing/2014/main" id="{F4525989-8F0D-D51A-2FEA-5E999FE513A2}"/>
              </a:ext>
            </a:extLst>
          </p:cNvPr>
          <p:cNvSpPr txBox="1"/>
          <p:nvPr/>
        </p:nvSpPr>
        <p:spPr>
          <a:xfrm>
            <a:off x="3298873" y="2580792"/>
            <a:ext cx="176549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unburned</a:t>
            </a:r>
          </a:p>
        </p:txBody>
      </p:sp>
      <p:sp>
        <p:nvSpPr>
          <p:cNvPr id="34" name="Freeform: Shape 33">
            <a:extLst>
              <a:ext uri="{FF2B5EF4-FFF2-40B4-BE49-F238E27FC236}">
                <a16:creationId xmlns:a16="http://schemas.microsoft.com/office/drawing/2014/main" id="{60D12F8F-8934-5185-8101-E0118AD3A163}"/>
              </a:ext>
            </a:extLst>
          </p:cNvPr>
          <p:cNvSpPr/>
          <p:nvPr/>
        </p:nvSpPr>
        <p:spPr>
          <a:xfrm>
            <a:off x="9397218" y="277783"/>
            <a:ext cx="3685736" cy="1076612"/>
          </a:xfrm>
          <a:custGeom>
            <a:avLst/>
            <a:gdLst>
              <a:gd name="connsiteX0" fmla="*/ 0 w 3685736"/>
              <a:gd name="connsiteY0" fmla="*/ 190347 h 1076612"/>
              <a:gd name="connsiteX1" fmla="*/ 829994 w 3685736"/>
              <a:gd name="connsiteY1" fmla="*/ 63738 h 1076612"/>
              <a:gd name="connsiteX2" fmla="*/ 3685736 w 3685736"/>
              <a:gd name="connsiteY2" fmla="*/ 1076612 h 1076612"/>
            </a:gdLst>
            <a:ahLst/>
            <a:cxnLst>
              <a:cxn ang="0">
                <a:pos x="connsiteX0" y="connsiteY0"/>
              </a:cxn>
              <a:cxn ang="0">
                <a:pos x="connsiteX1" y="connsiteY1"/>
              </a:cxn>
              <a:cxn ang="0">
                <a:pos x="connsiteX2" y="connsiteY2"/>
              </a:cxn>
            </a:cxnLst>
            <a:rect l="l" t="t" r="r" b="b"/>
            <a:pathLst>
              <a:path w="3685736" h="1076612">
                <a:moveTo>
                  <a:pt x="0" y="190347"/>
                </a:moveTo>
                <a:cubicBezTo>
                  <a:pt x="107852" y="53187"/>
                  <a:pt x="215705" y="-83973"/>
                  <a:pt x="829994" y="63738"/>
                </a:cubicBezTo>
                <a:cubicBezTo>
                  <a:pt x="1444283" y="211449"/>
                  <a:pt x="2565009" y="644030"/>
                  <a:pt x="3685736" y="10766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B999D3F-833B-7557-E949-62C7F22551B5}"/>
              </a:ext>
            </a:extLst>
          </p:cNvPr>
          <p:cNvSpPr txBox="1"/>
          <p:nvPr/>
        </p:nvSpPr>
        <p:spPr>
          <a:xfrm>
            <a:off x="5652867" y="2249535"/>
            <a:ext cx="6418332" cy="329320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according to pre-fire water clarity and presence of fire disturbance. Brown, unburned lakes are most co-limited due to low nutrients and high sediments and DOC in runoff, whereas clear, burned lakes are least co-limited due to relatively pristine pre-fire conditions and post-fire influxes of nutrients, sediments and DOC.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like how this one incorporates the role of water clarity (and how that can change following fire), but the figure lacks a disturbance gradient and says nothing about isolated vs. drainage lakes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62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E2C4151-6C69-AE19-4B55-D1F63E6F0910}"/>
              </a:ext>
            </a:extLst>
          </p:cNvPr>
          <p:cNvCxnSpPr>
            <a:cxnSpLocks/>
          </p:cNvCxnSpPr>
          <p:nvPr/>
        </p:nvCxnSpPr>
        <p:spPr>
          <a:xfrm>
            <a:off x="1218084" y="564114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3A20-0688-48B9-89C3-3949BB0B5698}"/>
              </a:ext>
            </a:extLst>
          </p:cNvPr>
          <p:cNvCxnSpPr>
            <a:cxnSpLocks/>
          </p:cNvCxnSpPr>
          <p:nvPr/>
        </p:nvCxnSpPr>
        <p:spPr>
          <a:xfrm flipV="1">
            <a:off x="1232152" y="199883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3C8033-F77A-F123-7315-DF8E55374B4B}"/>
              </a:ext>
            </a:extLst>
          </p:cNvPr>
          <p:cNvSpPr txBox="1"/>
          <p:nvPr/>
        </p:nvSpPr>
        <p:spPr>
          <a:xfrm>
            <a:off x="1218084" y="566224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Fire disturbance</a:t>
            </a:r>
          </a:p>
        </p:txBody>
      </p:sp>
      <p:sp>
        <p:nvSpPr>
          <p:cNvPr id="7" name="TextBox 6">
            <a:extLst>
              <a:ext uri="{FF2B5EF4-FFF2-40B4-BE49-F238E27FC236}">
                <a16:creationId xmlns:a16="http://schemas.microsoft.com/office/drawing/2014/main" id="{94EEDD8E-A0D0-9998-ADC5-224DA476E220}"/>
              </a:ext>
            </a:extLst>
          </p:cNvPr>
          <p:cNvSpPr txBox="1"/>
          <p:nvPr/>
        </p:nvSpPr>
        <p:spPr>
          <a:xfrm rot="16200000">
            <a:off x="-781314" y="364055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8" name="Straight Arrow Connector 7">
            <a:extLst>
              <a:ext uri="{FF2B5EF4-FFF2-40B4-BE49-F238E27FC236}">
                <a16:creationId xmlns:a16="http://schemas.microsoft.com/office/drawing/2014/main" id="{A668C367-14DA-C1AA-3A65-75BEFEF461D4}"/>
              </a:ext>
            </a:extLst>
          </p:cNvPr>
          <p:cNvCxnSpPr>
            <a:cxnSpLocks/>
          </p:cNvCxnSpPr>
          <p:nvPr/>
        </p:nvCxnSpPr>
        <p:spPr>
          <a:xfrm flipV="1">
            <a:off x="4899130" y="2007059"/>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76C464-ACD0-C512-7637-8109F3363323}"/>
              </a:ext>
            </a:extLst>
          </p:cNvPr>
          <p:cNvSpPr txBox="1"/>
          <p:nvPr/>
        </p:nvSpPr>
        <p:spPr>
          <a:xfrm rot="16200000">
            <a:off x="3273753" y="3651192"/>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0" name="Freeform: Shape 9">
            <a:extLst>
              <a:ext uri="{FF2B5EF4-FFF2-40B4-BE49-F238E27FC236}">
                <a16:creationId xmlns:a16="http://schemas.microsoft.com/office/drawing/2014/main" id="{E808A4C2-2FEA-96EA-A8FA-F3AD3F25BFDA}"/>
              </a:ext>
            </a:extLst>
          </p:cNvPr>
          <p:cNvSpPr/>
          <p:nvPr/>
        </p:nvSpPr>
        <p:spPr>
          <a:xfrm>
            <a:off x="1237958" y="2454622"/>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58EAE2B-6F03-E483-E67B-A0FD774109AC}"/>
              </a:ext>
            </a:extLst>
          </p:cNvPr>
          <p:cNvSpPr/>
          <p:nvPr/>
        </p:nvSpPr>
        <p:spPr>
          <a:xfrm flipH="1">
            <a:off x="1223889" y="2454621"/>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070DCF-B45C-EA9B-B15A-B8AB8C3DCD8B}"/>
              </a:ext>
            </a:extLst>
          </p:cNvPr>
          <p:cNvSpPr txBox="1"/>
          <p:nvPr/>
        </p:nvSpPr>
        <p:spPr>
          <a:xfrm>
            <a:off x="2603752" y="3826409"/>
            <a:ext cx="1236725"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Equal co-limitation at intermediate fire disturbance</a:t>
            </a:r>
          </a:p>
        </p:txBody>
      </p:sp>
      <p:cxnSp>
        <p:nvCxnSpPr>
          <p:cNvPr id="13" name="Straight Arrow Connector 12">
            <a:extLst>
              <a:ext uri="{FF2B5EF4-FFF2-40B4-BE49-F238E27FC236}">
                <a16:creationId xmlns:a16="http://schemas.microsoft.com/office/drawing/2014/main" id="{272FAE67-C38F-A82C-82C8-E3A3784244CA}"/>
              </a:ext>
            </a:extLst>
          </p:cNvPr>
          <p:cNvCxnSpPr>
            <a:cxnSpLocks/>
          </p:cNvCxnSpPr>
          <p:nvPr/>
        </p:nvCxnSpPr>
        <p:spPr>
          <a:xfrm flipV="1">
            <a:off x="3063296" y="3405536"/>
            <a:ext cx="23444" cy="4759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67C148-52D9-90E8-28F8-79DA155C3574}"/>
              </a:ext>
            </a:extLst>
          </p:cNvPr>
          <p:cNvSpPr txBox="1"/>
          <p:nvPr/>
        </p:nvSpPr>
        <p:spPr>
          <a:xfrm>
            <a:off x="5652867" y="2249535"/>
            <a:ext cx="6418332" cy="353943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along fire disturbance gradients (i.e., % watershed burned, burn severity). At low levels of disturbance, nutrient limitation prevails over light limitation, but as disturbance increases, nutrient limitation decreases (i.e., more nutrients in runoff) and co-limitation shifts toward light limitation (i.e., more sediments, DOC). At intermediate levels of disturbance, nutrient concentrations and light are equally co-limiting, whereas at high levels of disturbance, light limitation prevails over nutrient limitation despite higher nutrient concentrations.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Should the curves look different for isolated vs. drainage lakes? Not sure that they would or if we need to go there.</a:t>
            </a:r>
          </a:p>
        </p:txBody>
      </p:sp>
    </p:spTree>
    <p:extLst>
      <p:ext uri="{BB962C8B-B14F-4D97-AF65-F5344CB8AC3E}">
        <p14:creationId xmlns:p14="http://schemas.microsoft.com/office/powerpoint/2010/main" val="212701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50BB5E0-6EFA-FC1E-6323-8E9E34CD5372}"/>
              </a:ext>
            </a:extLst>
          </p:cNvPr>
          <p:cNvSpPr/>
          <p:nvPr/>
        </p:nvSpPr>
        <p:spPr>
          <a:xfrm>
            <a:off x="8160287" y="1786543"/>
            <a:ext cx="3397130" cy="357819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3618D75-6DAA-6D66-70F7-CD576E5CF125}"/>
              </a:ext>
            </a:extLst>
          </p:cNvPr>
          <p:cNvSpPr/>
          <p:nvPr/>
        </p:nvSpPr>
        <p:spPr>
          <a:xfrm>
            <a:off x="427703" y="1873045"/>
            <a:ext cx="3185652" cy="2831690"/>
          </a:xfrm>
          <a:custGeom>
            <a:avLst/>
            <a:gdLst>
              <a:gd name="connsiteX0" fmla="*/ 0 w 3185652"/>
              <a:gd name="connsiteY0" fmla="*/ 176981 h 2831690"/>
              <a:gd name="connsiteX1" fmla="*/ 14749 w 3185652"/>
              <a:gd name="connsiteY1" fmla="*/ 0 h 2831690"/>
              <a:gd name="connsiteX2" fmla="*/ 3170903 w 3185652"/>
              <a:gd name="connsiteY2" fmla="*/ 0 h 2831690"/>
              <a:gd name="connsiteX3" fmla="*/ 3185652 w 3185652"/>
              <a:gd name="connsiteY3" fmla="*/ 2831690 h 2831690"/>
              <a:gd name="connsiteX4" fmla="*/ 1327355 w 3185652"/>
              <a:gd name="connsiteY4" fmla="*/ 280220 h 2831690"/>
              <a:gd name="connsiteX5" fmla="*/ 0 w 3185652"/>
              <a:gd name="connsiteY5" fmla="*/ 176981 h 283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5652" h="2831690">
                <a:moveTo>
                  <a:pt x="0" y="176981"/>
                </a:moveTo>
                <a:lnTo>
                  <a:pt x="14749" y="0"/>
                </a:lnTo>
                <a:lnTo>
                  <a:pt x="3170903" y="0"/>
                </a:lnTo>
                <a:cubicBezTo>
                  <a:pt x="3175819" y="943897"/>
                  <a:pt x="3180736" y="1887793"/>
                  <a:pt x="3185652" y="2831690"/>
                </a:cubicBezTo>
                <a:lnTo>
                  <a:pt x="1327355" y="280220"/>
                </a:lnTo>
                <a:lnTo>
                  <a:pt x="0" y="176981"/>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B9D05E-B248-404F-F234-CAE78D43DBD9}"/>
              </a:ext>
            </a:extLst>
          </p:cNvPr>
          <p:cNvSpPr txBox="1"/>
          <p:nvPr/>
        </p:nvSpPr>
        <p:spPr>
          <a:xfrm>
            <a:off x="273143" y="209269"/>
            <a:ext cx="1174679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Under what circumstances can disturbance override background lake ecosystem drivers and trigger conversion to a new ecosystem state?</a:t>
            </a:r>
          </a:p>
        </p:txBody>
      </p:sp>
      <p:cxnSp>
        <p:nvCxnSpPr>
          <p:cNvPr id="9" name="Straight Arrow Connector 8">
            <a:extLst>
              <a:ext uri="{FF2B5EF4-FFF2-40B4-BE49-F238E27FC236}">
                <a16:creationId xmlns:a16="http://schemas.microsoft.com/office/drawing/2014/main" id="{B6E2A15D-B7B0-EAF5-ED53-AD29658A5F28}"/>
              </a:ext>
            </a:extLst>
          </p:cNvPr>
          <p:cNvCxnSpPr>
            <a:cxnSpLocks/>
          </p:cNvCxnSpPr>
          <p:nvPr/>
        </p:nvCxnSpPr>
        <p:spPr>
          <a:xfrm flipV="1">
            <a:off x="433244" y="4697958"/>
            <a:ext cx="3268601" cy="2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71AD50-7A8A-A7DD-EF42-136C2E578FCF}"/>
              </a:ext>
            </a:extLst>
          </p:cNvPr>
          <p:cNvCxnSpPr>
            <a:cxnSpLocks/>
          </p:cNvCxnSpPr>
          <p:nvPr/>
        </p:nvCxnSpPr>
        <p:spPr>
          <a:xfrm flipV="1">
            <a:off x="426099" y="1770057"/>
            <a:ext cx="0" cy="2941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1C2AF3-7BB7-9C1B-ACD2-C881E9F33193}"/>
              </a:ext>
            </a:extLst>
          </p:cNvPr>
          <p:cNvSpPr txBox="1"/>
          <p:nvPr/>
        </p:nvSpPr>
        <p:spPr>
          <a:xfrm>
            <a:off x="433245" y="4757733"/>
            <a:ext cx="315168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Watershed disturbance gradient</a:t>
            </a:r>
          </a:p>
        </p:txBody>
      </p:sp>
      <p:sp>
        <p:nvSpPr>
          <p:cNvPr id="14" name="TextBox 13">
            <a:extLst>
              <a:ext uri="{FF2B5EF4-FFF2-40B4-BE49-F238E27FC236}">
                <a16:creationId xmlns:a16="http://schemas.microsoft.com/office/drawing/2014/main" id="{39355CA4-BA53-DEB4-58AB-40F804429274}"/>
              </a:ext>
            </a:extLst>
          </p:cNvPr>
          <p:cNvSpPr txBox="1"/>
          <p:nvPr/>
        </p:nvSpPr>
        <p:spPr>
          <a:xfrm rot="16200000">
            <a:off x="-1199529" y="3106885"/>
            <a:ext cx="28390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Relative influence</a:t>
            </a:r>
          </a:p>
        </p:txBody>
      </p:sp>
      <p:cxnSp>
        <p:nvCxnSpPr>
          <p:cNvPr id="16" name="Straight Connector 15">
            <a:extLst>
              <a:ext uri="{FF2B5EF4-FFF2-40B4-BE49-F238E27FC236}">
                <a16:creationId xmlns:a16="http://schemas.microsoft.com/office/drawing/2014/main" id="{B930D43A-A2F5-9B61-D09B-42B45992A4AA}"/>
              </a:ext>
            </a:extLst>
          </p:cNvPr>
          <p:cNvCxnSpPr>
            <a:cxnSpLocks/>
          </p:cNvCxnSpPr>
          <p:nvPr/>
        </p:nvCxnSpPr>
        <p:spPr>
          <a:xfrm>
            <a:off x="418951" y="2053080"/>
            <a:ext cx="1326739" cy="111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399840-FF5F-1DF5-FA71-7F05B9AACC05}"/>
              </a:ext>
            </a:extLst>
          </p:cNvPr>
          <p:cNvCxnSpPr>
            <a:cxnSpLocks/>
            <a:endCxn id="93" idx="2"/>
          </p:cNvCxnSpPr>
          <p:nvPr/>
        </p:nvCxnSpPr>
        <p:spPr>
          <a:xfrm>
            <a:off x="433244" y="1872020"/>
            <a:ext cx="3165362" cy="102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514133-4D9D-E078-C52C-04939AC524ED}"/>
              </a:ext>
            </a:extLst>
          </p:cNvPr>
          <p:cNvCxnSpPr>
            <a:cxnSpLocks/>
          </p:cNvCxnSpPr>
          <p:nvPr/>
        </p:nvCxnSpPr>
        <p:spPr>
          <a:xfrm>
            <a:off x="3592068" y="1872020"/>
            <a:ext cx="0" cy="2797366"/>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F80FB18-A18D-9AB1-35ED-A71051B98FF3}"/>
              </a:ext>
            </a:extLst>
          </p:cNvPr>
          <p:cNvSpPr txBox="1"/>
          <p:nvPr/>
        </p:nvSpPr>
        <p:spPr>
          <a:xfrm>
            <a:off x="2883761" y="3166718"/>
            <a:ext cx="647710" cy="369332"/>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Fire</a:t>
            </a:r>
          </a:p>
        </p:txBody>
      </p:sp>
      <p:cxnSp>
        <p:nvCxnSpPr>
          <p:cNvPr id="40" name="Straight Connector 39">
            <a:extLst>
              <a:ext uri="{FF2B5EF4-FFF2-40B4-BE49-F238E27FC236}">
                <a16:creationId xmlns:a16="http://schemas.microsoft.com/office/drawing/2014/main" id="{84F003B9-170B-E410-EAA9-0413C70D16A1}"/>
              </a:ext>
            </a:extLst>
          </p:cNvPr>
          <p:cNvCxnSpPr>
            <a:cxnSpLocks/>
          </p:cNvCxnSpPr>
          <p:nvPr/>
        </p:nvCxnSpPr>
        <p:spPr>
          <a:xfrm>
            <a:off x="1752575" y="2155875"/>
            <a:ext cx="1832353" cy="253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784F398-1956-FBF1-D9FA-13AD83E56DD3}"/>
              </a:ext>
            </a:extLst>
          </p:cNvPr>
          <p:cNvCxnSpPr>
            <a:cxnSpLocks/>
          </p:cNvCxnSpPr>
          <p:nvPr/>
        </p:nvCxnSpPr>
        <p:spPr>
          <a:xfrm>
            <a:off x="1756610" y="1872020"/>
            <a:ext cx="0" cy="281015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854EE82-E9B3-99CA-0091-4AEAC9C20ED6}"/>
              </a:ext>
            </a:extLst>
          </p:cNvPr>
          <p:cNvSpPr txBox="1"/>
          <p:nvPr/>
        </p:nvSpPr>
        <p:spPr>
          <a:xfrm>
            <a:off x="535877" y="4044772"/>
            <a:ext cx="2445414" cy="369332"/>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Background drivers</a:t>
            </a:r>
          </a:p>
        </p:txBody>
      </p:sp>
      <p:sp>
        <p:nvSpPr>
          <p:cNvPr id="49" name="TextBox 48">
            <a:extLst>
              <a:ext uri="{FF2B5EF4-FFF2-40B4-BE49-F238E27FC236}">
                <a16:creationId xmlns:a16="http://schemas.microsoft.com/office/drawing/2014/main" id="{3DD8C4CC-31DC-2D4D-06E4-C48705A6C5A1}"/>
              </a:ext>
            </a:extLst>
          </p:cNvPr>
          <p:cNvSpPr txBox="1"/>
          <p:nvPr/>
        </p:nvSpPr>
        <p:spPr>
          <a:xfrm>
            <a:off x="1" y="5666035"/>
            <a:ext cx="12192000"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 The relative influence of fire vs. background drivers on lake ecosystems rapidly increases along a watershed disturbance gradient beyond a critical threshold of watershed disturbance. B) Critical thresholds of watershed disturbance are not the same across all lakes and watersheds; fire-sensitive ecosystems have lower critical thresholds. C) Ecosystem fire sensitivity is influenced by several local lake and watershed variables, including depth, drainage ratio, water clarity, nutrient concentration and hydrologic connectivity. These variables influence the physical/chemical lake environment and therefore may override fire-derived inputs of nutrients, sediments and organic carbon.</a:t>
            </a:r>
          </a:p>
        </p:txBody>
      </p:sp>
      <p:sp>
        <p:nvSpPr>
          <p:cNvPr id="50" name="TextBox 49">
            <a:extLst>
              <a:ext uri="{FF2B5EF4-FFF2-40B4-BE49-F238E27FC236}">
                <a16:creationId xmlns:a16="http://schemas.microsoft.com/office/drawing/2014/main" id="{C99FE115-7D0A-C18F-28FC-96A38FAD518B}"/>
              </a:ext>
            </a:extLst>
          </p:cNvPr>
          <p:cNvSpPr txBox="1"/>
          <p:nvPr/>
        </p:nvSpPr>
        <p:spPr>
          <a:xfrm>
            <a:off x="2187297" y="1933568"/>
            <a:ext cx="1316281" cy="646331"/>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Critical threshold</a:t>
            </a:r>
          </a:p>
        </p:txBody>
      </p:sp>
      <p:cxnSp>
        <p:nvCxnSpPr>
          <p:cNvPr id="52" name="Straight Arrow Connector 51">
            <a:extLst>
              <a:ext uri="{FF2B5EF4-FFF2-40B4-BE49-F238E27FC236}">
                <a16:creationId xmlns:a16="http://schemas.microsoft.com/office/drawing/2014/main" id="{F7B9BD4A-713A-CFC3-869D-FF59917255BE}"/>
              </a:ext>
            </a:extLst>
          </p:cNvPr>
          <p:cNvCxnSpPr>
            <a:cxnSpLocks/>
            <a:stCxn id="50" idx="1"/>
          </p:cNvCxnSpPr>
          <p:nvPr/>
        </p:nvCxnSpPr>
        <p:spPr>
          <a:xfrm flipH="1">
            <a:off x="1825763" y="2256734"/>
            <a:ext cx="361534" cy="383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FC40FFC-509F-827A-8260-62902A330216}"/>
              </a:ext>
            </a:extLst>
          </p:cNvPr>
          <p:cNvCxnSpPr>
            <a:cxnSpLocks/>
          </p:cNvCxnSpPr>
          <p:nvPr/>
        </p:nvCxnSpPr>
        <p:spPr>
          <a:xfrm flipV="1">
            <a:off x="4234255" y="4697957"/>
            <a:ext cx="3268601" cy="2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E5B39D3-03E0-D777-616A-49CBE336F773}"/>
              </a:ext>
            </a:extLst>
          </p:cNvPr>
          <p:cNvCxnSpPr>
            <a:cxnSpLocks/>
          </p:cNvCxnSpPr>
          <p:nvPr/>
        </p:nvCxnSpPr>
        <p:spPr>
          <a:xfrm flipV="1">
            <a:off x="4227110" y="1770056"/>
            <a:ext cx="0" cy="2941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5798E7C-C80C-7119-4F6F-EE2BF5B6A69F}"/>
              </a:ext>
            </a:extLst>
          </p:cNvPr>
          <p:cNvSpPr txBox="1"/>
          <p:nvPr/>
        </p:nvSpPr>
        <p:spPr>
          <a:xfrm>
            <a:off x="4234256" y="4757732"/>
            <a:ext cx="331845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Ecosystem fire sensitivity</a:t>
            </a:r>
          </a:p>
        </p:txBody>
      </p:sp>
      <p:sp>
        <p:nvSpPr>
          <p:cNvPr id="100" name="TextBox 99">
            <a:extLst>
              <a:ext uri="{FF2B5EF4-FFF2-40B4-BE49-F238E27FC236}">
                <a16:creationId xmlns:a16="http://schemas.microsoft.com/office/drawing/2014/main" id="{6AE8351C-58E9-71F1-A3CC-8F7055D26A96}"/>
              </a:ext>
            </a:extLst>
          </p:cNvPr>
          <p:cNvSpPr txBox="1"/>
          <p:nvPr/>
        </p:nvSpPr>
        <p:spPr>
          <a:xfrm rot="16200000">
            <a:off x="2653103" y="3116811"/>
            <a:ext cx="2735819"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Critical threshold</a:t>
            </a:r>
          </a:p>
        </p:txBody>
      </p:sp>
      <p:cxnSp>
        <p:nvCxnSpPr>
          <p:cNvPr id="102" name="Straight Connector 101">
            <a:extLst>
              <a:ext uri="{FF2B5EF4-FFF2-40B4-BE49-F238E27FC236}">
                <a16:creationId xmlns:a16="http://schemas.microsoft.com/office/drawing/2014/main" id="{48A7F979-4791-8C87-0CCD-13A7AE2A4A82}"/>
              </a:ext>
            </a:extLst>
          </p:cNvPr>
          <p:cNvCxnSpPr>
            <a:cxnSpLocks/>
          </p:cNvCxnSpPr>
          <p:nvPr/>
        </p:nvCxnSpPr>
        <p:spPr>
          <a:xfrm>
            <a:off x="4409772" y="2053080"/>
            <a:ext cx="2743200" cy="26163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1CC0CCF-516D-C2F6-68B6-337E1EB314D2}"/>
              </a:ext>
            </a:extLst>
          </p:cNvPr>
          <p:cNvCxnSpPr>
            <a:cxnSpLocks/>
          </p:cNvCxnSpPr>
          <p:nvPr/>
        </p:nvCxnSpPr>
        <p:spPr>
          <a:xfrm flipV="1">
            <a:off x="8263890" y="2183977"/>
            <a:ext cx="3268601" cy="26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B04C33E-165E-8EE7-E75B-DF9085AACEFE}"/>
              </a:ext>
            </a:extLst>
          </p:cNvPr>
          <p:cNvSpPr txBox="1"/>
          <p:nvPr/>
        </p:nvSpPr>
        <p:spPr>
          <a:xfrm>
            <a:off x="8238963" y="1786543"/>
            <a:ext cx="331845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Ecosystem fire sensitivity</a:t>
            </a:r>
          </a:p>
        </p:txBody>
      </p:sp>
      <p:sp>
        <p:nvSpPr>
          <p:cNvPr id="109" name="TextBox 108">
            <a:extLst>
              <a:ext uri="{FF2B5EF4-FFF2-40B4-BE49-F238E27FC236}">
                <a16:creationId xmlns:a16="http://schemas.microsoft.com/office/drawing/2014/main" id="{2F099730-4E4D-4D9B-F50F-3D318FE2F774}"/>
              </a:ext>
            </a:extLst>
          </p:cNvPr>
          <p:cNvSpPr txBox="1"/>
          <p:nvPr/>
        </p:nvSpPr>
        <p:spPr>
          <a:xfrm>
            <a:off x="8270791" y="225456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Lake depth</a:t>
            </a:r>
          </a:p>
        </p:txBody>
      </p:sp>
      <p:sp>
        <p:nvSpPr>
          <p:cNvPr id="110" name="TextBox 109">
            <a:extLst>
              <a:ext uri="{FF2B5EF4-FFF2-40B4-BE49-F238E27FC236}">
                <a16:creationId xmlns:a16="http://schemas.microsoft.com/office/drawing/2014/main" id="{AAD96523-1B0D-FFC5-069B-5769C38C62FC}"/>
              </a:ext>
            </a:extLst>
          </p:cNvPr>
          <p:cNvSpPr txBox="1"/>
          <p:nvPr/>
        </p:nvSpPr>
        <p:spPr>
          <a:xfrm>
            <a:off x="8270791" y="2791251"/>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Drainage ratio</a:t>
            </a:r>
          </a:p>
        </p:txBody>
      </p:sp>
      <p:sp>
        <p:nvSpPr>
          <p:cNvPr id="114" name="TextBox 113">
            <a:extLst>
              <a:ext uri="{FF2B5EF4-FFF2-40B4-BE49-F238E27FC236}">
                <a16:creationId xmlns:a16="http://schemas.microsoft.com/office/drawing/2014/main" id="{0D8E6712-F1E5-DA95-83D9-D23068D42E5C}"/>
              </a:ext>
            </a:extLst>
          </p:cNvPr>
          <p:cNvSpPr txBox="1"/>
          <p:nvPr/>
        </p:nvSpPr>
        <p:spPr>
          <a:xfrm>
            <a:off x="12362645" y="2211672"/>
            <a:ext cx="2798697"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Others? </a:t>
            </a:r>
          </a:p>
          <a:p>
            <a:r>
              <a:rPr lang="en-US" sz="1600" dirty="0">
                <a:latin typeface="Arial" panose="020B0604020202020204" pitchFamily="34" charset="0"/>
                <a:cs typeface="Arial" panose="020B0604020202020204" pitchFamily="34" charset="0"/>
              </a:rPr>
              <a:t>Lake scale: Sediment properties, food web dynamics,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Landscape/watershed scale: LULC, soils, topography,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Regional/macroscale: climate, hydrology</a:t>
            </a:r>
          </a:p>
        </p:txBody>
      </p:sp>
      <p:cxnSp>
        <p:nvCxnSpPr>
          <p:cNvPr id="115" name="Straight Arrow Connector 114">
            <a:extLst>
              <a:ext uri="{FF2B5EF4-FFF2-40B4-BE49-F238E27FC236}">
                <a16:creationId xmlns:a16="http://schemas.microsoft.com/office/drawing/2014/main" id="{CC1AE29A-C644-E818-688D-976D6E014320}"/>
              </a:ext>
            </a:extLst>
          </p:cNvPr>
          <p:cNvCxnSpPr>
            <a:cxnSpLocks/>
          </p:cNvCxnSpPr>
          <p:nvPr/>
        </p:nvCxnSpPr>
        <p:spPr>
          <a:xfrm>
            <a:off x="8531432" y="2562466"/>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BF0753B-1B6D-B6E9-1632-3331CBC942AC}"/>
              </a:ext>
            </a:extLst>
          </p:cNvPr>
          <p:cNvSpPr txBox="1"/>
          <p:nvPr/>
        </p:nvSpPr>
        <p:spPr>
          <a:xfrm>
            <a:off x="8175993" y="2556077"/>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Deep</a:t>
            </a:r>
          </a:p>
        </p:txBody>
      </p:sp>
      <p:sp>
        <p:nvSpPr>
          <p:cNvPr id="119" name="TextBox 118">
            <a:extLst>
              <a:ext uri="{FF2B5EF4-FFF2-40B4-BE49-F238E27FC236}">
                <a16:creationId xmlns:a16="http://schemas.microsoft.com/office/drawing/2014/main" id="{F071370E-8311-3BB1-D15B-8C248CF54905}"/>
              </a:ext>
            </a:extLst>
          </p:cNvPr>
          <p:cNvSpPr txBox="1"/>
          <p:nvPr/>
        </p:nvSpPr>
        <p:spPr>
          <a:xfrm>
            <a:off x="10900122" y="2601993"/>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Shallow</a:t>
            </a:r>
          </a:p>
        </p:txBody>
      </p:sp>
      <p:cxnSp>
        <p:nvCxnSpPr>
          <p:cNvPr id="120" name="Straight Arrow Connector 119">
            <a:extLst>
              <a:ext uri="{FF2B5EF4-FFF2-40B4-BE49-F238E27FC236}">
                <a16:creationId xmlns:a16="http://schemas.microsoft.com/office/drawing/2014/main" id="{59F1CA5D-C9D9-AC94-1FB2-F155CF86AE98}"/>
              </a:ext>
            </a:extLst>
          </p:cNvPr>
          <p:cNvCxnSpPr>
            <a:cxnSpLocks/>
          </p:cNvCxnSpPr>
          <p:nvPr/>
        </p:nvCxnSpPr>
        <p:spPr>
          <a:xfrm>
            <a:off x="8507861" y="3158459"/>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707F4F4E-00D3-D9F7-8767-847B102DAC69}"/>
              </a:ext>
            </a:extLst>
          </p:cNvPr>
          <p:cNvSpPr txBox="1"/>
          <p:nvPr/>
        </p:nvSpPr>
        <p:spPr>
          <a:xfrm>
            <a:off x="8152422" y="3152070"/>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22" name="TextBox 121">
            <a:extLst>
              <a:ext uri="{FF2B5EF4-FFF2-40B4-BE49-F238E27FC236}">
                <a16:creationId xmlns:a16="http://schemas.microsoft.com/office/drawing/2014/main" id="{161ADF72-FEAF-C656-0095-19EE19A6AA74}"/>
              </a:ext>
            </a:extLst>
          </p:cNvPr>
          <p:cNvSpPr txBox="1"/>
          <p:nvPr/>
        </p:nvSpPr>
        <p:spPr>
          <a:xfrm>
            <a:off x="10905127" y="3197986"/>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23" name="TextBox 122">
            <a:extLst>
              <a:ext uri="{FF2B5EF4-FFF2-40B4-BE49-F238E27FC236}">
                <a16:creationId xmlns:a16="http://schemas.microsoft.com/office/drawing/2014/main" id="{25723C1A-F954-5D29-DDD8-B9BE56B84B9E}"/>
              </a:ext>
            </a:extLst>
          </p:cNvPr>
          <p:cNvSpPr txBox="1"/>
          <p:nvPr/>
        </p:nvSpPr>
        <p:spPr>
          <a:xfrm>
            <a:off x="8276546" y="340366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Water clarity</a:t>
            </a:r>
          </a:p>
        </p:txBody>
      </p:sp>
      <p:cxnSp>
        <p:nvCxnSpPr>
          <p:cNvPr id="124" name="Straight Arrow Connector 123">
            <a:extLst>
              <a:ext uri="{FF2B5EF4-FFF2-40B4-BE49-F238E27FC236}">
                <a16:creationId xmlns:a16="http://schemas.microsoft.com/office/drawing/2014/main" id="{DE1BCFE1-1250-32AE-EE74-F263D98E8010}"/>
              </a:ext>
            </a:extLst>
          </p:cNvPr>
          <p:cNvCxnSpPr>
            <a:cxnSpLocks/>
          </p:cNvCxnSpPr>
          <p:nvPr/>
        </p:nvCxnSpPr>
        <p:spPr>
          <a:xfrm>
            <a:off x="8513616" y="3770872"/>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5D65541A-C11D-33D8-17F0-996F5337869B}"/>
              </a:ext>
            </a:extLst>
          </p:cNvPr>
          <p:cNvSpPr txBox="1"/>
          <p:nvPr/>
        </p:nvSpPr>
        <p:spPr>
          <a:xfrm>
            <a:off x="8158177" y="3764483"/>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Green/brown</a:t>
            </a:r>
          </a:p>
        </p:txBody>
      </p:sp>
      <p:sp>
        <p:nvSpPr>
          <p:cNvPr id="126" name="TextBox 125">
            <a:extLst>
              <a:ext uri="{FF2B5EF4-FFF2-40B4-BE49-F238E27FC236}">
                <a16:creationId xmlns:a16="http://schemas.microsoft.com/office/drawing/2014/main" id="{78BFA798-6CE3-3E35-DA76-DD24FA1186C1}"/>
              </a:ext>
            </a:extLst>
          </p:cNvPr>
          <p:cNvSpPr txBox="1"/>
          <p:nvPr/>
        </p:nvSpPr>
        <p:spPr>
          <a:xfrm>
            <a:off x="10928698" y="3810399"/>
            <a:ext cx="78787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Clear</a:t>
            </a:r>
          </a:p>
        </p:txBody>
      </p:sp>
      <p:sp>
        <p:nvSpPr>
          <p:cNvPr id="127" name="TextBox 126">
            <a:extLst>
              <a:ext uri="{FF2B5EF4-FFF2-40B4-BE49-F238E27FC236}">
                <a16:creationId xmlns:a16="http://schemas.microsoft.com/office/drawing/2014/main" id="{FE67FB88-C085-3A7B-3BEB-DF619BD0B3AE}"/>
              </a:ext>
            </a:extLst>
          </p:cNvPr>
          <p:cNvSpPr txBox="1"/>
          <p:nvPr/>
        </p:nvSpPr>
        <p:spPr>
          <a:xfrm>
            <a:off x="8278656" y="4006690"/>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cxnSp>
        <p:nvCxnSpPr>
          <p:cNvPr id="128" name="Straight Arrow Connector 127">
            <a:extLst>
              <a:ext uri="{FF2B5EF4-FFF2-40B4-BE49-F238E27FC236}">
                <a16:creationId xmlns:a16="http://schemas.microsoft.com/office/drawing/2014/main" id="{0CF5B9BA-B32C-951C-A519-667829D21DDD}"/>
              </a:ext>
            </a:extLst>
          </p:cNvPr>
          <p:cNvCxnSpPr>
            <a:cxnSpLocks/>
          </p:cNvCxnSpPr>
          <p:nvPr/>
        </p:nvCxnSpPr>
        <p:spPr>
          <a:xfrm>
            <a:off x="8515726" y="4373898"/>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E81136B-C7DB-DFFB-D124-616DB99A4132}"/>
              </a:ext>
            </a:extLst>
          </p:cNvPr>
          <p:cNvSpPr txBox="1"/>
          <p:nvPr/>
        </p:nvSpPr>
        <p:spPr>
          <a:xfrm>
            <a:off x="8160287" y="4367509"/>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30" name="TextBox 129">
            <a:extLst>
              <a:ext uri="{FF2B5EF4-FFF2-40B4-BE49-F238E27FC236}">
                <a16:creationId xmlns:a16="http://schemas.microsoft.com/office/drawing/2014/main" id="{CCA50D89-A3C4-FAC4-F960-BBB5EDB18FC3}"/>
              </a:ext>
            </a:extLst>
          </p:cNvPr>
          <p:cNvSpPr txBox="1"/>
          <p:nvPr/>
        </p:nvSpPr>
        <p:spPr>
          <a:xfrm>
            <a:off x="10912992" y="4413425"/>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31" name="TextBox 130">
            <a:extLst>
              <a:ext uri="{FF2B5EF4-FFF2-40B4-BE49-F238E27FC236}">
                <a16:creationId xmlns:a16="http://schemas.microsoft.com/office/drawing/2014/main" id="{DAC1EF82-7DAD-2BBC-211B-6062B6C4E784}"/>
              </a:ext>
            </a:extLst>
          </p:cNvPr>
          <p:cNvSpPr txBox="1"/>
          <p:nvPr/>
        </p:nvSpPr>
        <p:spPr>
          <a:xfrm>
            <a:off x="8263890" y="469624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Hydrologic connectivity</a:t>
            </a:r>
          </a:p>
        </p:txBody>
      </p:sp>
      <p:cxnSp>
        <p:nvCxnSpPr>
          <p:cNvPr id="132" name="Straight Arrow Connector 131">
            <a:extLst>
              <a:ext uri="{FF2B5EF4-FFF2-40B4-BE49-F238E27FC236}">
                <a16:creationId xmlns:a16="http://schemas.microsoft.com/office/drawing/2014/main" id="{5C777607-C578-58FA-5960-B7462A5E9D6E}"/>
              </a:ext>
            </a:extLst>
          </p:cNvPr>
          <p:cNvCxnSpPr>
            <a:cxnSpLocks/>
          </p:cNvCxnSpPr>
          <p:nvPr/>
        </p:nvCxnSpPr>
        <p:spPr>
          <a:xfrm>
            <a:off x="8500960" y="5063452"/>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E1282C34-B420-8A12-01DF-9945DD6F89CD}"/>
              </a:ext>
            </a:extLst>
          </p:cNvPr>
          <p:cNvSpPr txBox="1"/>
          <p:nvPr/>
        </p:nvSpPr>
        <p:spPr>
          <a:xfrm>
            <a:off x="8145521" y="5057063"/>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34" name="TextBox 133">
            <a:extLst>
              <a:ext uri="{FF2B5EF4-FFF2-40B4-BE49-F238E27FC236}">
                <a16:creationId xmlns:a16="http://schemas.microsoft.com/office/drawing/2014/main" id="{33CF06AF-9CA9-9D30-E26F-FDCCF669A00F}"/>
              </a:ext>
            </a:extLst>
          </p:cNvPr>
          <p:cNvSpPr txBox="1"/>
          <p:nvPr/>
        </p:nvSpPr>
        <p:spPr>
          <a:xfrm>
            <a:off x="10898226" y="5102979"/>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36" name="TextBox 135">
            <a:extLst>
              <a:ext uri="{FF2B5EF4-FFF2-40B4-BE49-F238E27FC236}">
                <a16:creationId xmlns:a16="http://schemas.microsoft.com/office/drawing/2014/main" id="{FC30DB59-C7E3-F30D-423C-1A58EBDD91C3}"/>
              </a:ext>
            </a:extLst>
          </p:cNvPr>
          <p:cNvSpPr txBox="1"/>
          <p:nvPr/>
        </p:nvSpPr>
        <p:spPr>
          <a:xfrm>
            <a:off x="433244" y="959408"/>
            <a:ext cx="315168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 Critical thresholds above which fire influence overrides background driver influence  </a:t>
            </a:r>
          </a:p>
        </p:txBody>
      </p:sp>
      <p:sp>
        <p:nvSpPr>
          <p:cNvPr id="137" name="TextBox 136">
            <a:extLst>
              <a:ext uri="{FF2B5EF4-FFF2-40B4-BE49-F238E27FC236}">
                <a16:creationId xmlns:a16="http://schemas.microsoft.com/office/drawing/2014/main" id="{6C3A0393-164C-85BB-9FD9-F30862DD1F78}"/>
              </a:ext>
            </a:extLst>
          </p:cNvPr>
          <p:cNvSpPr txBox="1"/>
          <p:nvPr/>
        </p:nvSpPr>
        <p:spPr>
          <a:xfrm>
            <a:off x="4136605" y="965593"/>
            <a:ext cx="357160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 Critical thresholds of watershed disturbance are lower for more fire-sensitive ecosystems</a:t>
            </a:r>
          </a:p>
        </p:txBody>
      </p:sp>
      <p:sp>
        <p:nvSpPr>
          <p:cNvPr id="138" name="TextBox 137">
            <a:extLst>
              <a:ext uri="{FF2B5EF4-FFF2-40B4-BE49-F238E27FC236}">
                <a16:creationId xmlns:a16="http://schemas.microsoft.com/office/drawing/2014/main" id="{62B1F89B-8285-9A08-B545-BBB9363BA3CB}"/>
              </a:ext>
            </a:extLst>
          </p:cNvPr>
          <p:cNvSpPr txBox="1"/>
          <p:nvPr/>
        </p:nvSpPr>
        <p:spPr>
          <a:xfrm>
            <a:off x="8112388" y="954482"/>
            <a:ext cx="357160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 Background drivers that influence fire sensitivity of lake ecosystems</a:t>
            </a:r>
          </a:p>
        </p:txBody>
      </p:sp>
    </p:spTree>
    <p:extLst>
      <p:ext uri="{BB962C8B-B14F-4D97-AF65-F5344CB8AC3E}">
        <p14:creationId xmlns:p14="http://schemas.microsoft.com/office/powerpoint/2010/main" val="14524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F2051B1-56F4-4204-833E-74EF103A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20" y="1225296"/>
            <a:ext cx="3510150" cy="2450592"/>
          </a:xfrm>
          <a:prstGeom prst="rect">
            <a:avLst/>
          </a:prstGeom>
        </p:spPr>
      </p:pic>
      <p:pic>
        <p:nvPicPr>
          <p:cNvPr id="27" name="Picture 26">
            <a:extLst>
              <a:ext uri="{FF2B5EF4-FFF2-40B4-BE49-F238E27FC236}">
                <a16:creationId xmlns:a16="http://schemas.microsoft.com/office/drawing/2014/main" id="{BCD62A30-0A75-4CB4-9027-4901B0C8D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 y="1225296"/>
            <a:ext cx="3485744" cy="2450592"/>
          </a:xfrm>
          <a:prstGeom prst="rect">
            <a:avLst/>
          </a:prstGeom>
        </p:spPr>
      </p:pic>
      <p:pic>
        <p:nvPicPr>
          <p:cNvPr id="25" name="Picture 24">
            <a:extLst>
              <a:ext uri="{FF2B5EF4-FFF2-40B4-BE49-F238E27FC236}">
                <a16:creationId xmlns:a16="http://schemas.microsoft.com/office/drawing/2014/main" id="{F74A9BA3-2873-484F-A702-D717DE55A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648" y="1225296"/>
            <a:ext cx="3510150" cy="2450592"/>
          </a:xfrm>
          <a:prstGeom prst="rect">
            <a:avLst/>
          </a:prstGeom>
        </p:spPr>
      </p:pic>
      <p:sp>
        <p:nvSpPr>
          <p:cNvPr id="10" name="TextBox 9">
            <a:extLst>
              <a:ext uri="{FF2B5EF4-FFF2-40B4-BE49-F238E27FC236}">
                <a16:creationId xmlns:a16="http://schemas.microsoft.com/office/drawing/2014/main" id="{7F1C776E-D3B3-40C2-9ADF-8E327DA574AF}"/>
              </a:ext>
            </a:extLst>
          </p:cNvPr>
          <p:cNvSpPr txBox="1"/>
          <p:nvPr/>
        </p:nvSpPr>
        <p:spPr>
          <a:xfrm>
            <a:off x="708211" y="918483"/>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 name="TextBox 10">
            <a:extLst>
              <a:ext uri="{FF2B5EF4-FFF2-40B4-BE49-F238E27FC236}">
                <a16:creationId xmlns:a16="http://schemas.microsoft.com/office/drawing/2014/main" id="{5D94069E-CD7F-4DA5-B43E-A3F22AA14BAB}"/>
              </a:ext>
            </a:extLst>
          </p:cNvPr>
          <p:cNvSpPr txBox="1"/>
          <p:nvPr/>
        </p:nvSpPr>
        <p:spPr>
          <a:xfrm>
            <a:off x="4193955"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12" name="TextBox 11">
            <a:extLst>
              <a:ext uri="{FF2B5EF4-FFF2-40B4-BE49-F238E27FC236}">
                <a16:creationId xmlns:a16="http://schemas.microsoft.com/office/drawing/2014/main" id="{79D1A6E0-48E2-469F-927D-C43944FF3D82}"/>
              </a:ext>
            </a:extLst>
          </p:cNvPr>
          <p:cNvSpPr txBox="1"/>
          <p:nvPr/>
        </p:nvSpPr>
        <p:spPr>
          <a:xfrm>
            <a:off x="7679699"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Algal biomass</a:t>
            </a:r>
          </a:p>
        </p:txBody>
      </p:sp>
      <p:sp>
        <p:nvSpPr>
          <p:cNvPr id="13" name="TextBox 12">
            <a:extLst>
              <a:ext uri="{FF2B5EF4-FFF2-40B4-BE49-F238E27FC236}">
                <a16:creationId xmlns:a16="http://schemas.microsoft.com/office/drawing/2014/main" id="{8FEDCB10-EB62-4AF4-A6B7-64B554748CA4}"/>
              </a:ext>
            </a:extLst>
          </p:cNvPr>
          <p:cNvSpPr txBox="1"/>
          <p:nvPr/>
        </p:nvSpPr>
        <p:spPr>
          <a:xfrm>
            <a:off x="708211"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4" name="TextBox 13">
            <a:extLst>
              <a:ext uri="{FF2B5EF4-FFF2-40B4-BE49-F238E27FC236}">
                <a16:creationId xmlns:a16="http://schemas.microsoft.com/office/drawing/2014/main" id="{804829C8-E6F8-4195-B25D-F59FEF046AAC}"/>
              </a:ext>
            </a:extLst>
          </p:cNvPr>
          <p:cNvSpPr txBox="1"/>
          <p:nvPr/>
        </p:nvSpPr>
        <p:spPr>
          <a:xfrm>
            <a:off x="4238503" y="3474914"/>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5" name="TextBox 14">
            <a:extLst>
              <a:ext uri="{FF2B5EF4-FFF2-40B4-BE49-F238E27FC236}">
                <a16:creationId xmlns:a16="http://schemas.microsoft.com/office/drawing/2014/main" id="{6A164535-01EF-42B1-8DC8-DED685D3DF9D}"/>
              </a:ext>
            </a:extLst>
          </p:cNvPr>
          <p:cNvSpPr txBox="1"/>
          <p:nvPr/>
        </p:nvSpPr>
        <p:spPr>
          <a:xfrm>
            <a:off x="7724247"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6" name="TextBox 15">
            <a:extLst>
              <a:ext uri="{FF2B5EF4-FFF2-40B4-BE49-F238E27FC236}">
                <a16:creationId xmlns:a16="http://schemas.microsoft.com/office/drawing/2014/main" id="{6C689D68-4EAC-4C4E-B452-84954CE749F9}"/>
              </a:ext>
            </a:extLst>
          </p:cNvPr>
          <p:cNvSpPr txBox="1"/>
          <p:nvPr/>
        </p:nvSpPr>
        <p:spPr>
          <a:xfrm rot="16200000">
            <a:off x="6604175" y="2224074"/>
            <a:ext cx="1938250"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Algal biomass</a:t>
            </a:r>
          </a:p>
        </p:txBody>
      </p:sp>
      <p:sp>
        <p:nvSpPr>
          <p:cNvPr id="17" name="TextBox 16">
            <a:extLst>
              <a:ext uri="{FF2B5EF4-FFF2-40B4-BE49-F238E27FC236}">
                <a16:creationId xmlns:a16="http://schemas.microsoft.com/office/drawing/2014/main" id="{7A984ACE-2802-4DF8-A3AD-0777E2F3747D}"/>
              </a:ext>
            </a:extLst>
          </p:cNvPr>
          <p:cNvSpPr txBox="1"/>
          <p:nvPr/>
        </p:nvSpPr>
        <p:spPr>
          <a:xfrm rot="16200000">
            <a:off x="3410144" y="2234868"/>
            <a:ext cx="1338974"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Water clarity</a:t>
            </a:r>
          </a:p>
        </p:txBody>
      </p:sp>
      <p:sp>
        <p:nvSpPr>
          <p:cNvPr id="18" name="TextBox 17">
            <a:extLst>
              <a:ext uri="{FF2B5EF4-FFF2-40B4-BE49-F238E27FC236}">
                <a16:creationId xmlns:a16="http://schemas.microsoft.com/office/drawing/2014/main" id="{681750C5-8C71-40B0-AE72-99483C4915E6}"/>
              </a:ext>
            </a:extLst>
          </p:cNvPr>
          <p:cNvSpPr txBox="1"/>
          <p:nvPr/>
        </p:nvSpPr>
        <p:spPr>
          <a:xfrm rot="16200000">
            <a:off x="-512932" y="2217740"/>
            <a:ext cx="2244573"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Nutrients, sediments, DOC</a:t>
            </a:r>
          </a:p>
        </p:txBody>
      </p:sp>
      <p:sp>
        <p:nvSpPr>
          <p:cNvPr id="19" name="TextBox 18">
            <a:extLst>
              <a:ext uri="{FF2B5EF4-FFF2-40B4-BE49-F238E27FC236}">
                <a16:creationId xmlns:a16="http://schemas.microsoft.com/office/drawing/2014/main" id="{71B30937-7905-41AC-9E19-95FF09A41875}"/>
              </a:ext>
            </a:extLst>
          </p:cNvPr>
          <p:cNvSpPr txBox="1"/>
          <p:nvPr/>
        </p:nvSpPr>
        <p:spPr>
          <a:xfrm>
            <a:off x="778541" y="1262922"/>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Tree>
    <p:extLst>
      <p:ext uri="{BB962C8B-B14F-4D97-AF65-F5344CB8AC3E}">
        <p14:creationId xmlns:p14="http://schemas.microsoft.com/office/powerpoint/2010/main" val="28987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CEF3-8C35-4619-B6CD-32A9AF4C4080}"/>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8593A49E-3228-4B07-BE8E-295AD00A64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82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527B305C-2C50-4E3D-B8B7-31DBE099B8BB}"/>
              </a:ext>
            </a:extLst>
          </p:cNvPr>
          <p:cNvSpPr txBox="1"/>
          <p:nvPr/>
        </p:nvSpPr>
        <p:spPr>
          <a:xfrm>
            <a:off x="469232" y="4884821"/>
            <a:ext cx="1102218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2. Hypothesized relationships between watershed disturbance (proportion watershed burned or burned at high severity (&gt; 70% canopy mortality)) and A) water chemistry, B) water clarity and C) primary productivity (PP; measured as chlorophyll-</a:t>
            </a:r>
            <a:r>
              <a:rPr lang="en-US" sz="1600" i="1"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Orange dashed lines represent disturbance response thresholds, below which lake responses to disturbance are negligible. In C, the black dashed line represents a disturbance threshold beyond which PP no longer increases due to higher concentrations of DOC or sediments.   </a:t>
            </a:r>
          </a:p>
        </p:txBody>
      </p:sp>
      <p:cxnSp>
        <p:nvCxnSpPr>
          <p:cNvPr id="41" name="Straight Arrow Connector 40">
            <a:extLst>
              <a:ext uri="{FF2B5EF4-FFF2-40B4-BE49-F238E27FC236}">
                <a16:creationId xmlns:a16="http://schemas.microsoft.com/office/drawing/2014/main" id="{524DDE15-E8AE-4115-90D0-0C87F6970A10}"/>
              </a:ext>
            </a:extLst>
          </p:cNvPr>
          <p:cNvCxnSpPr>
            <a:cxnSpLocks/>
          </p:cNvCxnSpPr>
          <p:nvPr/>
        </p:nvCxnSpPr>
        <p:spPr>
          <a:xfrm flipH="1" flipV="1">
            <a:off x="4412252" y="163128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5477D7-DAB7-4243-90D6-597FE706BF44}"/>
              </a:ext>
            </a:extLst>
          </p:cNvPr>
          <p:cNvCxnSpPr>
            <a:cxnSpLocks/>
          </p:cNvCxnSpPr>
          <p:nvPr/>
        </p:nvCxnSpPr>
        <p:spPr>
          <a:xfrm>
            <a:off x="4412253" y="431526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835D2AF-3DFC-4EAC-8D07-D52019C2233D}"/>
              </a:ext>
            </a:extLst>
          </p:cNvPr>
          <p:cNvSpPr txBox="1"/>
          <p:nvPr/>
        </p:nvSpPr>
        <p:spPr>
          <a:xfrm>
            <a:off x="4412252" y="433148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44" name="TextBox 43">
            <a:extLst>
              <a:ext uri="{FF2B5EF4-FFF2-40B4-BE49-F238E27FC236}">
                <a16:creationId xmlns:a16="http://schemas.microsoft.com/office/drawing/2014/main" id="{905C127A-D444-4D2A-9AB5-7297A3A8973C}"/>
              </a:ext>
            </a:extLst>
          </p:cNvPr>
          <p:cNvSpPr txBox="1"/>
          <p:nvPr/>
        </p:nvSpPr>
        <p:spPr>
          <a:xfrm>
            <a:off x="3149686" y="2159183"/>
            <a:ext cx="1833482"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Water </a:t>
            </a:r>
          </a:p>
          <a:p>
            <a:pPr algn="ctr"/>
            <a:r>
              <a:rPr lang="en-US" sz="1400" dirty="0">
                <a:latin typeface="Arial" panose="020B0604020202020204" pitchFamily="34" charset="0"/>
                <a:cs typeface="Arial" panose="020B0604020202020204" pitchFamily="34" charset="0"/>
              </a:rPr>
              <a:t>clarity</a:t>
            </a:r>
          </a:p>
        </p:txBody>
      </p:sp>
      <p:cxnSp>
        <p:nvCxnSpPr>
          <p:cNvPr id="45" name="Straight Connector 44">
            <a:extLst>
              <a:ext uri="{FF2B5EF4-FFF2-40B4-BE49-F238E27FC236}">
                <a16:creationId xmlns:a16="http://schemas.microsoft.com/office/drawing/2014/main" id="{1051ACD4-8B31-4C2C-8AD3-5536A521866F}"/>
              </a:ext>
            </a:extLst>
          </p:cNvPr>
          <p:cNvCxnSpPr>
            <a:cxnSpLocks/>
          </p:cNvCxnSpPr>
          <p:nvPr/>
        </p:nvCxnSpPr>
        <p:spPr>
          <a:xfrm>
            <a:off x="4827491" y="2671296"/>
            <a:ext cx="2433464" cy="985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C2325B77-5F07-4923-AAB7-6CAD3490E73C}"/>
              </a:ext>
            </a:extLst>
          </p:cNvPr>
          <p:cNvSpPr/>
          <p:nvPr/>
        </p:nvSpPr>
        <p:spPr>
          <a:xfrm>
            <a:off x="7249002" y="3269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E799FF9C-7281-42BF-9BFF-2E8AA7B0724D}"/>
              </a:ext>
            </a:extLst>
          </p:cNvPr>
          <p:cNvSpPr/>
          <p:nvPr/>
        </p:nvSpPr>
        <p:spPr>
          <a:xfrm>
            <a:off x="4833787" y="34502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a:extLst>
              <a:ext uri="{FF2B5EF4-FFF2-40B4-BE49-F238E27FC236}">
                <a16:creationId xmlns:a16="http://schemas.microsoft.com/office/drawing/2014/main" id="{CE6E93FD-DA01-4E79-88B4-E3B597BA1F9F}"/>
              </a:ext>
            </a:extLst>
          </p:cNvPr>
          <p:cNvSpPr/>
          <p:nvPr/>
        </p:nvSpPr>
        <p:spPr>
          <a:xfrm>
            <a:off x="5326649" y="31373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id="{FE6B6A86-0BC7-4EE3-9F2E-4CAAF8C751AC}"/>
              </a:ext>
            </a:extLst>
          </p:cNvPr>
          <p:cNvSpPr/>
          <p:nvPr/>
        </p:nvSpPr>
        <p:spPr>
          <a:xfrm>
            <a:off x="5869859" y="35740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id="{CDFC2365-E2B7-4893-A6F8-121E33472B21}"/>
              </a:ext>
            </a:extLst>
          </p:cNvPr>
          <p:cNvSpPr/>
          <p:nvPr/>
        </p:nvSpPr>
        <p:spPr>
          <a:xfrm>
            <a:off x="6377105" y="36036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id="{0C8EC92D-600F-4709-9E20-41E77D7E5970}"/>
              </a:ext>
            </a:extLst>
          </p:cNvPr>
          <p:cNvSpPr/>
          <p:nvPr/>
        </p:nvSpPr>
        <p:spPr>
          <a:xfrm>
            <a:off x="6174659" y="30873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a:extLst>
              <a:ext uri="{FF2B5EF4-FFF2-40B4-BE49-F238E27FC236}">
                <a16:creationId xmlns:a16="http://schemas.microsoft.com/office/drawing/2014/main" id="{753C3293-8A68-41C3-8753-385BE0DDDDB2}"/>
              </a:ext>
            </a:extLst>
          </p:cNvPr>
          <p:cNvSpPr/>
          <p:nvPr/>
        </p:nvSpPr>
        <p:spPr>
          <a:xfrm>
            <a:off x="6174659" y="337391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id="{E3516C6B-263D-41D7-A618-EBBD2A8F0AED}"/>
              </a:ext>
            </a:extLst>
          </p:cNvPr>
          <p:cNvSpPr/>
          <p:nvPr/>
        </p:nvSpPr>
        <p:spPr>
          <a:xfrm>
            <a:off x="5599177" y="330340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a:extLst>
              <a:ext uri="{FF2B5EF4-FFF2-40B4-BE49-F238E27FC236}">
                <a16:creationId xmlns:a16="http://schemas.microsoft.com/office/drawing/2014/main" id="{5DD56911-73AC-4858-9753-963A60E21F3A}"/>
              </a:ext>
            </a:extLst>
          </p:cNvPr>
          <p:cNvSpPr/>
          <p:nvPr/>
        </p:nvSpPr>
        <p:spPr>
          <a:xfrm>
            <a:off x="5885779" y="297585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id="{A421E355-0305-43D3-B03D-246EC9EA441E}"/>
              </a:ext>
            </a:extLst>
          </p:cNvPr>
          <p:cNvSpPr/>
          <p:nvPr/>
        </p:nvSpPr>
        <p:spPr>
          <a:xfrm>
            <a:off x="4793959" y="289397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E178B57E-7544-4657-8AF9-BBAF8BD0BA2F}"/>
              </a:ext>
            </a:extLst>
          </p:cNvPr>
          <p:cNvSpPr/>
          <p:nvPr/>
        </p:nvSpPr>
        <p:spPr>
          <a:xfrm>
            <a:off x="4998675" y="31669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49BBAC2D-5C8C-40EC-8AE9-CF52CBBA5985}"/>
              </a:ext>
            </a:extLst>
          </p:cNvPr>
          <p:cNvSpPr/>
          <p:nvPr/>
        </p:nvSpPr>
        <p:spPr>
          <a:xfrm>
            <a:off x="5681062" y="27029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a:extLst>
              <a:ext uri="{FF2B5EF4-FFF2-40B4-BE49-F238E27FC236}">
                <a16:creationId xmlns:a16="http://schemas.microsoft.com/office/drawing/2014/main" id="{8474CF22-2A37-4083-BCAA-F1F075BC8843}"/>
              </a:ext>
            </a:extLst>
          </p:cNvPr>
          <p:cNvSpPr/>
          <p:nvPr/>
        </p:nvSpPr>
        <p:spPr>
          <a:xfrm>
            <a:off x="4749653" y="22030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a:extLst>
              <a:ext uri="{FF2B5EF4-FFF2-40B4-BE49-F238E27FC236}">
                <a16:creationId xmlns:a16="http://schemas.microsoft.com/office/drawing/2014/main" id="{9EA010C7-6201-4BE9-B9D7-848CA7B800B0}"/>
              </a:ext>
            </a:extLst>
          </p:cNvPr>
          <p:cNvSpPr/>
          <p:nvPr/>
        </p:nvSpPr>
        <p:spPr>
          <a:xfrm>
            <a:off x="6718299" y="36036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a:extLst>
              <a:ext uri="{FF2B5EF4-FFF2-40B4-BE49-F238E27FC236}">
                <a16:creationId xmlns:a16="http://schemas.microsoft.com/office/drawing/2014/main" id="{8EEDF597-3ED5-4ADE-B02A-469E8C7E761E}"/>
              </a:ext>
            </a:extLst>
          </p:cNvPr>
          <p:cNvSpPr/>
          <p:nvPr/>
        </p:nvSpPr>
        <p:spPr>
          <a:xfrm>
            <a:off x="6950309" y="37947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id="{D3CAE282-7742-46E1-816E-BBBEF1B68A1B}"/>
              </a:ext>
            </a:extLst>
          </p:cNvPr>
          <p:cNvSpPr/>
          <p:nvPr/>
        </p:nvSpPr>
        <p:spPr>
          <a:xfrm>
            <a:off x="6813832" y="29349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id="{769A41A7-A9A1-4964-8D03-34CF3D149093}"/>
              </a:ext>
            </a:extLst>
          </p:cNvPr>
          <p:cNvSpPr/>
          <p:nvPr/>
        </p:nvSpPr>
        <p:spPr>
          <a:xfrm>
            <a:off x="6895719" y="326246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id="{B4234D3B-62A1-4C51-91C2-50058B54E85F}"/>
              </a:ext>
            </a:extLst>
          </p:cNvPr>
          <p:cNvSpPr/>
          <p:nvPr/>
        </p:nvSpPr>
        <p:spPr>
          <a:xfrm>
            <a:off x="4507353" y="2375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a:extLst>
              <a:ext uri="{FF2B5EF4-FFF2-40B4-BE49-F238E27FC236}">
                <a16:creationId xmlns:a16="http://schemas.microsoft.com/office/drawing/2014/main" id="{2C0D15A1-5F32-484F-968F-F8195400844F}"/>
              </a:ext>
            </a:extLst>
          </p:cNvPr>
          <p:cNvSpPr/>
          <p:nvPr/>
        </p:nvSpPr>
        <p:spPr>
          <a:xfrm>
            <a:off x="4559170" y="32667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a:extLst>
              <a:ext uri="{FF2B5EF4-FFF2-40B4-BE49-F238E27FC236}">
                <a16:creationId xmlns:a16="http://schemas.microsoft.com/office/drawing/2014/main" id="{03E08960-14A4-4B2E-ADF2-99FE47F96DE6}"/>
              </a:ext>
            </a:extLst>
          </p:cNvPr>
          <p:cNvSpPr/>
          <p:nvPr/>
        </p:nvSpPr>
        <p:spPr>
          <a:xfrm>
            <a:off x="5241561" y="2557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id="{57B65714-E855-4382-BC5C-EAA1950E9345}"/>
              </a:ext>
            </a:extLst>
          </p:cNvPr>
          <p:cNvSpPr/>
          <p:nvPr/>
        </p:nvSpPr>
        <p:spPr>
          <a:xfrm>
            <a:off x="4535808" y="34934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id="{88E62348-B80B-4F52-988F-789B65442DCB}"/>
              </a:ext>
            </a:extLst>
          </p:cNvPr>
          <p:cNvSpPr/>
          <p:nvPr/>
        </p:nvSpPr>
        <p:spPr>
          <a:xfrm>
            <a:off x="4508510" y="278379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id="{2E2F27B7-B0B7-4CEE-B2D7-D3920D07C013}"/>
              </a:ext>
            </a:extLst>
          </p:cNvPr>
          <p:cNvSpPr/>
          <p:nvPr/>
        </p:nvSpPr>
        <p:spPr>
          <a:xfrm>
            <a:off x="4508509" y="208775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id="{6F3D48A4-9E9E-42EB-95E2-150BA0BEAEE1}"/>
              </a:ext>
            </a:extLst>
          </p:cNvPr>
          <p:cNvSpPr/>
          <p:nvPr/>
        </p:nvSpPr>
        <p:spPr>
          <a:xfrm>
            <a:off x="4672288" y="36299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a:extLst>
              <a:ext uri="{FF2B5EF4-FFF2-40B4-BE49-F238E27FC236}">
                <a16:creationId xmlns:a16="http://schemas.microsoft.com/office/drawing/2014/main" id="{0527D030-EC20-4B98-A768-315A7139FA17}"/>
              </a:ext>
            </a:extLst>
          </p:cNvPr>
          <p:cNvSpPr/>
          <p:nvPr/>
        </p:nvSpPr>
        <p:spPr>
          <a:xfrm>
            <a:off x="6501088" y="3002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DE8D52F1-AA23-4ADB-BDEC-72AC8D06B418}"/>
              </a:ext>
            </a:extLst>
          </p:cNvPr>
          <p:cNvCxnSpPr/>
          <p:nvPr/>
        </p:nvCxnSpPr>
        <p:spPr>
          <a:xfrm>
            <a:off x="4718008" y="149480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15" name="Flowchart: Connector 114">
            <a:extLst>
              <a:ext uri="{FF2B5EF4-FFF2-40B4-BE49-F238E27FC236}">
                <a16:creationId xmlns:a16="http://schemas.microsoft.com/office/drawing/2014/main" id="{B162CE57-FC07-4CD9-967E-705F9CCA8386}"/>
              </a:ext>
            </a:extLst>
          </p:cNvPr>
          <p:cNvSpPr/>
          <p:nvPr/>
        </p:nvSpPr>
        <p:spPr>
          <a:xfrm>
            <a:off x="4535811" y="30158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86B88398-6D35-4980-9B50-AE5157E1F5BB}"/>
              </a:ext>
            </a:extLst>
          </p:cNvPr>
          <p:cNvSpPr/>
          <p:nvPr/>
        </p:nvSpPr>
        <p:spPr>
          <a:xfrm>
            <a:off x="4726880" y="24971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070F9F3B-B17C-4F22-B50B-D16222C3FD68}"/>
              </a:ext>
            </a:extLst>
          </p:cNvPr>
          <p:cNvCxnSpPr>
            <a:cxnSpLocks/>
          </p:cNvCxnSpPr>
          <p:nvPr/>
        </p:nvCxnSpPr>
        <p:spPr>
          <a:xfrm flipH="1" flipV="1">
            <a:off x="1011724" y="1648697"/>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E1E68C0-15DE-4A88-8EBE-1F8A479CC8C3}"/>
              </a:ext>
            </a:extLst>
          </p:cNvPr>
          <p:cNvCxnSpPr>
            <a:cxnSpLocks/>
          </p:cNvCxnSpPr>
          <p:nvPr/>
        </p:nvCxnSpPr>
        <p:spPr>
          <a:xfrm>
            <a:off x="1011725" y="4332672"/>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39093FDB-F9D4-42D3-B0C2-35A092CF0ECB}"/>
              </a:ext>
            </a:extLst>
          </p:cNvPr>
          <p:cNvSpPr txBox="1"/>
          <p:nvPr/>
        </p:nvSpPr>
        <p:spPr>
          <a:xfrm>
            <a:off x="1011724" y="4348894"/>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3" name="TextBox 122">
            <a:extLst>
              <a:ext uri="{FF2B5EF4-FFF2-40B4-BE49-F238E27FC236}">
                <a16:creationId xmlns:a16="http://schemas.microsoft.com/office/drawing/2014/main" id="{8835289E-070E-4E7D-BA30-B442B71AFA8D}"/>
              </a:ext>
            </a:extLst>
          </p:cNvPr>
          <p:cNvSpPr txBox="1"/>
          <p:nvPr/>
        </p:nvSpPr>
        <p:spPr>
          <a:xfrm>
            <a:off x="-433726" y="2176591"/>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124" name="Straight Connector 123">
            <a:extLst>
              <a:ext uri="{FF2B5EF4-FFF2-40B4-BE49-F238E27FC236}">
                <a16:creationId xmlns:a16="http://schemas.microsoft.com/office/drawing/2014/main" id="{1A137700-2430-46BA-94EE-DCAAF496BC81}"/>
              </a:ext>
            </a:extLst>
          </p:cNvPr>
          <p:cNvCxnSpPr>
            <a:cxnSpLocks/>
          </p:cNvCxnSpPr>
          <p:nvPr/>
        </p:nvCxnSpPr>
        <p:spPr>
          <a:xfrm flipV="1">
            <a:off x="1413964" y="2475511"/>
            <a:ext cx="2268896" cy="7994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Flowchart: Connector 124">
            <a:extLst>
              <a:ext uri="{FF2B5EF4-FFF2-40B4-BE49-F238E27FC236}">
                <a16:creationId xmlns:a16="http://schemas.microsoft.com/office/drawing/2014/main" id="{EDA109A0-B0A4-4660-9D0D-9EFE7E92D30A}"/>
              </a:ext>
            </a:extLst>
          </p:cNvPr>
          <p:cNvSpPr/>
          <p:nvPr/>
        </p:nvSpPr>
        <p:spPr>
          <a:xfrm>
            <a:off x="3384449" y="21402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id="{38572EE3-78F6-42AC-AAE3-69CFFF5874D5}"/>
              </a:ext>
            </a:extLst>
          </p:cNvPr>
          <p:cNvSpPr/>
          <p:nvPr/>
        </p:nvSpPr>
        <p:spPr>
          <a:xfrm>
            <a:off x="1433259" y="34676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B7992BD5-AB04-46E6-ACD2-D4A00AB1AA36}"/>
              </a:ext>
            </a:extLst>
          </p:cNvPr>
          <p:cNvSpPr/>
          <p:nvPr/>
        </p:nvSpPr>
        <p:spPr>
          <a:xfrm>
            <a:off x="1926121" y="315476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id="{29B7716A-988D-4B6D-BA5B-0B3F498DB3BC}"/>
              </a:ext>
            </a:extLst>
          </p:cNvPr>
          <p:cNvSpPr/>
          <p:nvPr/>
        </p:nvSpPr>
        <p:spPr>
          <a:xfrm>
            <a:off x="2469331" y="337313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a:extLst>
              <a:ext uri="{FF2B5EF4-FFF2-40B4-BE49-F238E27FC236}">
                <a16:creationId xmlns:a16="http://schemas.microsoft.com/office/drawing/2014/main" id="{C1DAE004-413A-48C3-BE4E-649AD3AD5D2D}"/>
              </a:ext>
            </a:extLst>
          </p:cNvPr>
          <p:cNvSpPr/>
          <p:nvPr/>
        </p:nvSpPr>
        <p:spPr>
          <a:xfrm>
            <a:off x="2894689" y="291137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a:extLst>
              <a:ext uri="{FF2B5EF4-FFF2-40B4-BE49-F238E27FC236}">
                <a16:creationId xmlns:a16="http://schemas.microsoft.com/office/drawing/2014/main" id="{967ED724-04FE-4A14-8F36-432FF703B097}"/>
              </a:ext>
            </a:extLst>
          </p:cNvPr>
          <p:cNvSpPr/>
          <p:nvPr/>
        </p:nvSpPr>
        <p:spPr>
          <a:xfrm>
            <a:off x="2774131" y="310472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a:extLst>
              <a:ext uri="{FF2B5EF4-FFF2-40B4-BE49-F238E27FC236}">
                <a16:creationId xmlns:a16="http://schemas.microsoft.com/office/drawing/2014/main" id="{1EE299C6-1C25-418A-9D5B-47606D65FFD9}"/>
              </a:ext>
            </a:extLst>
          </p:cNvPr>
          <p:cNvSpPr/>
          <p:nvPr/>
        </p:nvSpPr>
        <p:spPr>
          <a:xfrm>
            <a:off x="3483819" y="18081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a:extLst>
              <a:ext uri="{FF2B5EF4-FFF2-40B4-BE49-F238E27FC236}">
                <a16:creationId xmlns:a16="http://schemas.microsoft.com/office/drawing/2014/main" id="{E1BCCF60-16A5-4A02-BC4C-0793D4DED052}"/>
              </a:ext>
            </a:extLst>
          </p:cNvPr>
          <p:cNvSpPr/>
          <p:nvPr/>
        </p:nvSpPr>
        <p:spPr>
          <a:xfrm>
            <a:off x="2198649" y="33208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id="{3077A982-527A-4FED-84E1-2F598ABDF4CC}"/>
              </a:ext>
            </a:extLst>
          </p:cNvPr>
          <p:cNvSpPr/>
          <p:nvPr/>
        </p:nvSpPr>
        <p:spPr>
          <a:xfrm>
            <a:off x="2485251" y="299326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a:extLst>
              <a:ext uri="{FF2B5EF4-FFF2-40B4-BE49-F238E27FC236}">
                <a16:creationId xmlns:a16="http://schemas.microsoft.com/office/drawing/2014/main" id="{CB192280-5C59-47DC-88B1-4D4522CFCF78}"/>
              </a:ext>
            </a:extLst>
          </p:cNvPr>
          <p:cNvSpPr/>
          <p:nvPr/>
        </p:nvSpPr>
        <p:spPr>
          <a:xfrm>
            <a:off x="1393431" y="29113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a:extLst>
              <a:ext uri="{FF2B5EF4-FFF2-40B4-BE49-F238E27FC236}">
                <a16:creationId xmlns:a16="http://schemas.microsoft.com/office/drawing/2014/main" id="{6E52BC11-6971-4952-81F7-1C8F987F06DB}"/>
              </a:ext>
            </a:extLst>
          </p:cNvPr>
          <p:cNvSpPr/>
          <p:nvPr/>
        </p:nvSpPr>
        <p:spPr>
          <a:xfrm>
            <a:off x="1598147" y="31843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a:extLst>
              <a:ext uri="{FF2B5EF4-FFF2-40B4-BE49-F238E27FC236}">
                <a16:creationId xmlns:a16="http://schemas.microsoft.com/office/drawing/2014/main" id="{084E1920-4624-4B54-A0A8-032B47E60AA3}"/>
              </a:ext>
            </a:extLst>
          </p:cNvPr>
          <p:cNvSpPr/>
          <p:nvPr/>
        </p:nvSpPr>
        <p:spPr>
          <a:xfrm>
            <a:off x="2280534" y="27203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a:extLst>
              <a:ext uri="{FF2B5EF4-FFF2-40B4-BE49-F238E27FC236}">
                <a16:creationId xmlns:a16="http://schemas.microsoft.com/office/drawing/2014/main" id="{9B7C36BD-FEB2-4E76-BD88-D666567BA84C}"/>
              </a:ext>
            </a:extLst>
          </p:cNvPr>
          <p:cNvSpPr/>
          <p:nvPr/>
        </p:nvSpPr>
        <p:spPr>
          <a:xfrm>
            <a:off x="1349125" y="22886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a:extLst>
              <a:ext uri="{FF2B5EF4-FFF2-40B4-BE49-F238E27FC236}">
                <a16:creationId xmlns:a16="http://schemas.microsoft.com/office/drawing/2014/main" id="{2FA29870-EF3B-44E3-A4E5-E05596515E52}"/>
              </a:ext>
            </a:extLst>
          </p:cNvPr>
          <p:cNvSpPr/>
          <p:nvPr/>
        </p:nvSpPr>
        <p:spPr>
          <a:xfrm>
            <a:off x="3003871" y="2420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a:extLst>
              <a:ext uri="{FF2B5EF4-FFF2-40B4-BE49-F238E27FC236}">
                <a16:creationId xmlns:a16="http://schemas.microsoft.com/office/drawing/2014/main" id="{A714584A-0F5B-4669-9B66-DA06CB3F9606}"/>
              </a:ext>
            </a:extLst>
          </p:cNvPr>
          <p:cNvSpPr/>
          <p:nvPr/>
        </p:nvSpPr>
        <p:spPr>
          <a:xfrm>
            <a:off x="3577077" y="272030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id="{22280E55-E795-4495-8AF0-32E1D8F8FA90}"/>
              </a:ext>
            </a:extLst>
          </p:cNvPr>
          <p:cNvSpPr/>
          <p:nvPr/>
        </p:nvSpPr>
        <p:spPr>
          <a:xfrm>
            <a:off x="3413304" y="295232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a:extLst>
              <a:ext uri="{FF2B5EF4-FFF2-40B4-BE49-F238E27FC236}">
                <a16:creationId xmlns:a16="http://schemas.microsoft.com/office/drawing/2014/main" id="{CD520B35-3FCB-4FF0-B43D-A10B370FCF97}"/>
              </a:ext>
            </a:extLst>
          </p:cNvPr>
          <p:cNvSpPr/>
          <p:nvPr/>
        </p:nvSpPr>
        <p:spPr>
          <a:xfrm>
            <a:off x="2621731" y="23927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41">
            <a:extLst>
              <a:ext uri="{FF2B5EF4-FFF2-40B4-BE49-F238E27FC236}">
                <a16:creationId xmlns:a16="http://schemas.microsoft.com/office/drawing/2014/main" id="{EFCB5125-31F8-4130-A40A-ED19AF48DB15}"/>
              </a:ext>
            </a:extLst>
          </p:cNvPr>
          <p:cNvSpPr/>
          <p:nvPr/>
        </p:nvSpPr>
        <p:spPr>
          <a:xfrm>
            <a:off x="1106825" y="2529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a:extLst>
              <a:ext uri="{FF2B5EF4-FFF2-40B4-BE49-F238E27FC236}">
                <a16:creationId xmlns:a16="http://schemas.microsoft.com/office/drawing/2014/main" id="{97E88426-6190-4A97-9037-8B385334D2C9}"/>
              </a:ext>
            </a:extLst>
          </p:cNvPr>
          <p:cNvSpPr/>
          <p:nvPr/>
        </p:nvSpPr>
        <p:spPr>
          <a:xfrm>
            <a:off x="1158642" y="3284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id="{E573B518-A883-431C-89AF-31C91939DA6B}"/>
              </a:ext>
            </a:extLst>
          </p:cNvPr>
          <p:cNvSpPr/>
          <p:nvPr/>
        </p:nvSpPr>
        <p:spPr>
          <a:xfrm>
            <a:off x="1841033" y="257447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a:extLst>
              <a:ext uri="{FF2B5EF4-FFF2-40B4-BE49-F238E27FC236}">
                <a16:creationId xmlns:a16="http://schemas.microsoft.com/office/drawing/2014/main" id="{2C2E6DB3-597F-4FF6-B8B1-587EF390D217}"/>
              </a:ext>
            </a:extLst>
          </p:cNvPr>
          <p:cNvSpPr/>
          <p:nvPr/>
        </p:nvSpPr>
        <p:spPr>
          <a:xfrm>
            <a:off x="1135280" y="351088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a:extLst>
              <a:ext uri="{FF2B5EF4-FFF2-40B4-BE49-F238E27FC236}">
                <a16:creationId xmlns:a16="http://schemas.microsoft.com/office/drawing/2014/main" id="{EEB5859A-60CB-4D81-ADA9-EF21E4C6EC31}"/>
              </a:ext>
            </a:extLst>
          </p:cNvPr>
          <p:cNvSpPr/>
          <p:nvPr/>
        </p:nvSpPr>
        <p:spPr>
          <a:xfrm>
            <a:off x="1107982" y="28012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a:extLst>
              <a:ext uri="{FF2B5EF4-FFF2-40B4-BE49-F238E27FC236}">
                <a16:creationId xmlns:a16="http://schemas.microsoft.com/office/drawing/2014/main" id="{D6A4517F-2E51-4DEC-A002-1C075A911405}"/>
              </a:ext>
            </a:extLst>
          </p:cNvPr>
          <p:cNvSpPr/>
          <p:nvPr/>
        </p:nvSpPr>
        <p:spPr>
          <a:xfrm>
            <a:off x="1107981" y="21734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a:extLst>
              <a:ext uri="{FF2B5EF4-FFF2-40B4-BE49-F238E27FC236}">
                <a16:creationId xmlns:a16="http://schemas.microsoft.com/office/drawing/2014/main" id="{290335E4-C6DF-4BD7-B7AD-AD0D4CB3471E}"/>
              </a:ext>
            </a:extLst>
          </p:cNvPr>
          <p:cNvSpPr/>
          <p:nvPr/>
        </p:nvSpPr>
        <p:spPr>
          <a:xfrm>
            <a:off x="1271760" y="36473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Connector 148">
            <a:extLst>
              <a:ext uri="{FF2B5EF4-FFF2-40B4-BE49-F238E27FC236}">
                <a16:creationId xmlns:a16="http://schemas.microsoft.com/office/drawing/2014/main" id="{8FD79E8A-78C0-46AB-9567-DB800A988295}"/>
              </a:ext>
            </a:extLst>
          </p:cNvPr>
          <p:cNvSpPr/>
          <p:nvPr/>
        </p:nvSpPr>
        <p:spPr>
          <a:xfrm>
            <a:off x="3100560" y="21461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E1FDED7E-D9E7-4C92-9439-EFE5EC922EAE}"/>
              </a:ext>
            </a:extLst>
          </p:cNvPr>
          <p:cNvCxnSpPr/>
          <p:nvPr/>
        </p:nvCxnSpPr>
        <p:spPr>
          <a:xfrm>
            <a:off x="1317480" y="1512217"/>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51" name="Flowchart: Connector 150">
            <a:extLst>
              <a:ext uri="{FF2B5EF4-FFF2-40B4-BE49-F238E27FC236}">
                <a16:creationId xmlns:a16="http://schemas.microsoft.com/office/drawing/2014/main" id="{B5A12265-33EB-406F-8011-CFBF1510AE4B}"/>
              </a:ext>
            </a:extLst>
          </p:cNvPr>
          <p:cNvSpPr/>
          <p:nvPr/>
        </p:nvSpPr>
        <p:spPr>
          <a:xfrm>
            <a:off x="1421886" y="379748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151">
            <a:extLst>
              <a:ext uri="{FF2B5EF4-FFF2-40B4-BE49-F238E27FC236}">
                <a16:creationId xmlns:a16="http://schemas.microsoft.com/office/drawing/2014/main" id="{17560499-7EAB-4A0B-8A67-37E14C1937B0}"/>
              </a:ext>
            </a:extLst>
          </p:cNvPr>
          <p:cNvSpPr/>
          <p:nvPr/>
        </p:nvSpPr>
        <p:spPr>
          <a:xfrm>
            <a:off x="1121632" y="38111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152">
            <a:extLst>
              <a:ext uri="{FF2B5EF4-FFF2-40B4-BE49-F238E27FC236}">
                <a16:creationId xmlns:a16="http://schemas.microsoft.com/office/drawing/2014/main" id="{F0C18A43-226E-4702-94EA-A176E43ABD94}"/>
              </a:ext>
            </a:extLst>
          </p:cNvPr>
          <p:cNvSpPr/>
          <p:nvPr/>
        </p:nvSpPr>
        <p:spPr>
          <a:xfrm>
            <a:off x="1326352" y="251459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a:extLst>
              <a:ext uri="{FF2B5EF4-FFF2-40B4-BE49-F238E27FC236}">
                <a16:creationId xmlns:a16="http://schemas.microsoft.com/office/drawing/2014/main" id="{47F2B448-DA3D-46F8-9A45-937B069C4765}"/>
              </a:ext>
            </a:extLst>
          </p:cNvPr>
          <p:cNvSpPr/>
          <p:nvPr/>
        </p:nvSpPr>
        <p:spPr>
          <a:xfrm>
            <a:off x="3100560" y="30195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a:extLst>
              <a:ext uri="{FF2B5EF4-FFF2-40B4-BE49-F238E27FC236}">
                <a16:creationId xmlns:a16="http://schemas.microsoft.com/office/drawing/2014/main" id="{42D634F1-D91F-4F2A-9DF3-7460BBE9E1FA}"/>
              </a:ext>
            </a:extLst>
          </p:cNvPr>
          <p:cNvSpPr/>
          <p:nvPr/>
        </p:nvSpPr>
        <p:spPr>
          <a:xfrm>
            <a:off x="7211893" y="397442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DD8EEAC3-71BE-4173-A907-4C03C0D54523}"/>
              </a:ext>
            </a:extLst>
          </p:cNvPr>
          <p:cNvCxnSpPr>
            <a:cxnSpLocks/>
          </p:cNvCxnSpPr>
          <p:nvPr/>
        </p:nvCxnSpPr>
        <p:spPr>
          <a:xfrm flipH="1" flipV="1">
            <a:off x="7785926" y="163880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F2EFD88-8B49-46D5-8447-AF40FE8E4BAA}"/>
              </a:ext>
            </a:extLst>
          </p:cNvPr>
          <p:cNvCxnSpPr>
            <a:cxnSpLocks/>
          </p:cNvCxnSpPr>
          <p:nvPr/>
        </p:nvCxnSpPr>
        <p:spPr>
          <a:xfrm>
            <a:off x="7785927" y="432278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471CC8FA-5D75-44B1-BF82-11A8E493C62F}"/>
              </a:ext>
            </a:extLst>
          </p:cNvPr>
          <p:cNvSpPr txBox="1"/>
          <p:nvPr/>
        </p:nvSpPr>
        <p:spPr>
          <a:xfrm>
            <a:off x="7785926" y="433900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60" name="TextBox 159">
            <a:extLst>
              <a:ext uri="{FF2B5EF4-FFF2-40B4-BE49-F238E27FC236}">
                <a16:creationId xmlns:a16="http://schemas.microsoft.com/office/drawing/2014/main" id="{1C3088D5-BB7A-47ED-B5CE-07702DF55CB2}"/>
              </a:ext>
            </a:extLst>
          </p:cNvPr>
          <p:cNvSpPr txBox="1"/>
          <p:nvPr/>
        </p:nvSpPr>
        <p:spPr>
          <a:xfrm>
            <a:off x="6635904" y="2166703"/>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sp>
        <p:nvSpPr>
          <p:cNvPr id="162" name="Flowchart: Connector 161">
            <a:extLst>
              <a:ext uri="{FF2B5EF4-FFF2-40B4-BE49-F238E27FC236}">
                <a16:creationId xmlns:a16="http://schemas.microsoft.com/office/drawing/2014/main" id="{937FFA20-2284-4393-BAAB-CB9C1C9C7EE3}"/>
              </a:ext>
            </a:extLst>
          </p:cNvPr>
          <p:cNvSpPr/>
          <p:nvPr/>
        </p:nvSpPr>
        <p:spPr>
          <a:xfrm>
            <a:off x="10158651" y="20212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a:extLst>
              <a:ext uri="{FF2B5EF4-FFF2-40B4-BE49-F238E27FC236}">
                <a16:creationId xmlns:a16="http://schemas.microsoft.com/office/drawing/2014/main" id="{E48ABC0C-4CEE-4152-B48B-D06A113251E7}"/>
              </a:ext>
            </a:extLst>
          </p:cNvPr>
          <p:cNvSpPr/>
          <p:nvPr/>
        </p:nvSpPr>
        <p:spPr>
          <a:xfrm>
            <a:off x="8207461" y="34577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a:extLst>
              <a:ext uri="{FF2B5EF4-FFF2-40B4-BE49-F238E27FC236}">
                <a16:creationId xmlns:a16="http://schemas.microsoft.com/office/drawing/2014/main" id="{F3475E92-2DAC-40DF-AC4D-AA06A1A6FF42}"/>
              </a:ext>
            </a:extLst>
          </p:cNvPr>
          <p:cNvSpPr/>
          <p:nvPr/>
        </p:nvSpPr>
        <p:spPr>
          <a:xfrm>
            <a:off x="10624657" y="265355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a:extLst>
              <a:ext uri="{FF2B5EF4-FFF2-40B4-BE49-F238E27FC236}">
                <a16:creationId xmlns:a16="http://schemas.microsoft.com/office/drawing/2014/main" id="{CE927AAF-2625-46D7-8A92-634F8E8A87A3}"/>
              </a:ext>
            </a:extLst>
          </p:cNvPr>
          <p:cNvSpPr/>
          <p:nvPr/>
        </p:nvSpPr>
        <p:spPr>
          <a:xfrm>
            <a:off x="9270829" y="178009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65">
            <a:extLst>
              <a:ext uri="{FF2B5EF4-FFF2-40B4-BE49-F238E27FC236}">
                <a16:creationId xmlns:a16="http://schemas.microsoft.com/office/drawing/2014/main" id="{C17D60DE-6547-4589-95C5-2D489A59A8E0}"/>
              </a:ext>
            </a:extLst>
          </p:cNvPr>
          <p:cNvSpPr/>
          <p:nvPr/>
        </p:nvSpPr>
        <p:spPr>
          <a:xfrm>
            <a:off x="10555997" y="20416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66">
            <a:extLst>
              <a:ext uri="{FF2B5EF4-FFF2-40B4-BE49-F238E27FC236}">
                <a16:creationId xmlns:a16="http://schemas.microsoft.com/office/drawing/2014/main" id="{7BE1DEEF-B8A4-4CE8-8F30-0CF43D34A171}"/>
              </a:ext>
            </a:extLst>
          </p:cNvPr>
          <p:cNvSpPr/>
          <p:nvPr/>
        </p:nvSpPr>
        <p:spPr>
          <a:xfrm>
            <a:off x="8579339" y="28355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67">
            <a:extLst>
              <a:ext uri="{FF2B5EF4-FFF2-40B4-BE49-F238E27FC236}">
                <a16:creationId xmlns:a16="http://schemas.microsoft.com/office/drawing/2014/main" id="{7A9A0B59-7737-4BAA-8A51-ED5F73014211}"/>
              </a:ext>
            </a:extLst>
          </p:cNvPr>
          <p:cNvSpPr/>
          <p:nvPr/>
        </p:nvSpPr>
        <p:spPr>
          <a:xfrm>
            <a:off x="10258021" y="1798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Connector 168">
            <a:extLst>
              <a:ext uri="{FF2B5EF4-FFF2-40B4-BE49-F238E27FC236}">
                <a16:creationId xmlns:a16="http://schemas.microsoft.com/office/drawing/2014/main" id="{78522ED5-2E70-48A9-BB22-B4960C44921F}"/>
              </a:ext>
            </a:extLst>
          </p:cNvPr>
          <p:cNvSpPr/>
          <p:nvPr/>
        </p:nvSpPr>
        <p:spPr>
          <a:xfrm>
            <a:off x="8972851" y="186425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69">
            <a:extLst>
              <a:ext uri="{FF2B5EF4-FFF2-40B4-BE49-F238E27FC236}">
                <a16:creationId xmlns:a16="http://schemas.microsoft.com/office/drawing/2014/main" id="{4CF90579-CA23-4462-8B34-43D59313B380}"/>
              </a:ext>
            </a:extLst>
          </p:cNvPr>
          <p:cNvSpPr/>
          <p:nvPr/>
        </p:nvSpPr>
        <p:spPr>
          <a:xfrm>
            <a:off x="8740834" y="213721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0">
            <a:extLst>
              <a:ext uri="{FF2B5EF4-FFF2-40B4-BE49-F238E27FC236}">
                <a16:creationId xmlns:a16="http://schemas.microsoft.com/office/drawing/2014/main" id="{0F3A126F-82BC-4446-871D-A05EC00AF9FD}"/>
              </a:ext>
            </a:extLst>
          </p:cNvPr>
          <p:cNvSpPr/>
          <p:nvPr/>
        </p:nvSpPr>
        <p:spPr>
          <a:xfrm>
            <a:off x="8167633" y="290149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a:extLst>
              <a:ext uri="{FF2B5EF4-FFF2-40B4-BE49-F238E27FC236}">
                <a16:creationId xmlns:a16="http://schemas.microsoft.com/office/drawing/2014/main" id="{08040E70-EB8A-488D-8E2E-A17FF2820A7F}"/>
              </a:ext>
            </a:extLst>
          </p:cNvPr>
          <p:cNvSpPr/>
          <p:nvPr/>
        </p:nvSpPr>
        <p:spPr>
          <a:xfrm>
            <a:off x="8372349" y="31744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a:extLst>
              <a:ext uri="{FF2B5EF4-FFF2-40B4-BE49-F238E27FC236}">
                <a16:creationId xmlns:a16="http://schemas.microsoft.com/office/drawing/2014/main" id="{9B2A2FC1-C826-4ADB-AEFD-FAFE0FDFA8EC}"/>
              </a:ext>
            </a:extLst>
          </p:cNvPr>
          <p:cNvSpPr/>
          <p:nvPr/>
        </p:nvSpPr>
        <p:spPr>
          <a:xfrm>
            <a:off x="9054736" y="23692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a:extLst>
              <a:ext uri="{FF2B5EF4-FFF2-40B4-BE49-F238E27FC236}">
                <a16:creationId xmlns:a16="http://schemas.microsoft.com/office/drawing/2014/main" id="{1D34CB7B-49A1-46C7-AA1C-E2D95D6EA630}"/>
              </a:ext>
            </a:extLst>
          </p:cNvPr>
          <p:cNvSpPr/>
          <p:nvPr/>
        </p:nvSpPr>
        <p:spPr>
          <a:xfrm>
            <a:off x="8123327" y="227877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74">
            <a:extLst>
              <a:ext uri="{FF2B5EF4-FFF2-40B4-BE49-F238E27FC236}">
                <a16:creationId xmlns:a16="http://schemas.microsoft.com/office/drawing/2014/main" id="{8E910DDC-EBBB-43FC-9A05-17D2824F7F35}"/>
              </a:ext>
            </a:extLst>
          </p:cNvPr>
          <p:cNvSpPr/>
          <p:nvPr/>
        </p:nvSpPr>
        <p:spPr>
          <a:xfrm>
            <a:off x="9819017" y="19188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a:extLst>
              <a:ext uri="{FF2B5EF4-FFF2-40B4-BE49-F238E27FC236}">
                <a16:creationId xmlns:a16="http://schemas.microsoft.com/office/drawing/2014/main" id="{5E8E544E-D34B-410D-A97A-281B7E5CCFD9}"/>
              </a:ext>
            </a:extLst>
          </p:cNvPr>
          <p:cNvSpPr/>
          <p:nvPr/>
        </p:nvSpPr>
        <p:spPr>
          <a:xfrm>
            <a:off x="10351279" y="271042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a:extLst>
              <a:ext uri="{FF2B5EF4-FFF2-40B4-BE49-F238E27FC236}">
                <a16:creationId xmlns:a16="http://schemas.microsoft.com/office/drawing/2014/main" id="{65F906A7-EB2C-444A-BBC1-9295A731FC21}"/>
              </a:ext>
            </a:extLst>
          </p:cNvPr>
          <p:cNvSpPr/>
          <p:nvPr/>
        </p:nvSpPr>
        <p:spPr>
          <a:xfrm>
            <a:off x="10501406" y="24511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a:extLst>
              <a:ext uri="{FF2B5EF4-FFF2-40B4-BE49-F238E27FC236}">
                <a16:creationId xmlns:a16="http://schemas.microsoft.com/office/drawing/2014/main" id="{283F9102-3FF4-45FD-B126-3050D4092636}"/>
              </a:ext>
            </a:extLst>
          </p:cNvPr>
          <p:cNvSpPr/>
          <p:nvPr/>
        </p:nvSpPr>
        <p:spPr>
          <a:xfrm>
            <a:off x="9395933" y="23828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a:extLst>
              <a:ext uri="{FF2B5EF4-FFF2-40B4-BE49-F238E27FC236}">
                <a16:creationId xmlns:a16="http://schemas.microsoft.com/office/drawing/2014/main" id="{B96ECCA0-F8C7-4FB5-8E17-FA42CEE9D203}"/>
              </a:ext>
            </a:extLst>
          </p:cNvPr>
          <p:cNvSpPr/>
          <p:nvPr/>
        </p:nvSpPr>
        <p:spPr>
          <a:xfrm>
            <a:off x="7881027" y="2519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a:extLst>
              <a:ext uri="{FF2B5EF4-FFF2-40B4-BE49-F238E27FC236}">
                <a16:creationId xmlns:a16="http://schemas.microsoft.com/office/drawing/2014/main" id="{466E4462-DD83-4A17-8576-0D1F0F093BB3}"/>
              </a:ext>
            </a:extLst>
          </p:cNvPr>
          <p:cNvSpPr/>
          <p:nvPr/>
        </p:nvSpPr>
        <p:spPr>
          <a:xfrm>
            <a:off x="7932844" y="327426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a:extLst>
              <a:ext uri="{FF2B5EF4-FFF2-40B4-BE49-F238E27FC236}">
                <a16:creationId xmlns:a16="http://schemas.microsoft.com/office/drawing/2014/main" id="{7DF0298B-1313-4298-A3EB-2AA266ADECC0}"/>
              </a:ext>
            </a:extLst>
          </p:cNvPr>
          <p:cNvSpPr/>
          <p:nvPr/>
        </p:nvSpPr>
        <p:spPr>
          <a:xfrm>
            <a:off x="8506051" y="237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1">
            <a:extLst>
              <a:ext uri="{FF2B5EF4-FFF2-40B4-BE49-F238E27FC236}">
                <a16:creationId xmlns:a16="http://schemas.microsoft.com/office/drawing/2014/main" id="{6D37CB1C-30FC-4964-9285-0CAD0DC970B8}"/>
              </a:ext>
            </a:extLst>
          </p:cNvPr>
          <p:cNvSpPr/>
          <p:nvPr/>
        </p:nvSpPr>
        <p:spPr>
          <a:xfrm>
            <a:off x="7909482" y="350099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a:extLst>
              <a:ext uri="{FF2B5EF4-FFF2-40B4-BE49-F238E27FC236}">
                <a16:creationId xmlns:a16="http://schemas.microsoft.com/office/drawing/2014/main" id="{E0DC6065-FB29-4ACF-82B8-E5A4E835117E}"/>
              </a:ext>
            </a:extLst>
          </p:cNvPr>
          <p:cNvSpPr/>
          <p:nvPr/>
        </p:nvSpPr>
        <p:spPr>
          <a:xfrm>
            <a:off x="7882184" y="27913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Connector 183">
            <a:extLst>
              <a:ext uri="{FF2B5EF4-FFF2-40B4-BE49-F238E27FC236}">
                <a16:creationId xmlns:a16="http://schemas.microsoft.com/office/drawing/2014/main" id="{A7DD14C3-D659-4D9B-B40A-F2EDEAECF045}"/>
              </a:ext>
            </a:extLst>
          </p:cNvPr>
          <p:cNvSpPr/>
          <p:nvPr/>
        </p:nvSpPr>
        <p:spPr>
          <a:xfrm>
            <a:off x="7909479" y="234093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84">
            <a:extLst>
              <a:ext uri="{FF2B5EF4-FFF2-40B4-BE49-F238E27FC236}">
                <a16:creationId xmlns:a16="http://schemas.microsoft.com/office/drawing/2014/main" id="{061C2E4C-C3A7-46F5-96DE-4ED616FE3035}"/>
              </a:ext>
            </a:extLst>
          </p:cNvPr>
          <p:cNvSpPr/>
          <p:nvPr/>
        </p:nvSpPr>
        <p:spPr>
          <a:xfrm>
            <a:off x="7786653" y="216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85">
            <a:extLst>
              <a:ext uri="{FF2B5EF4-FFF2-40B4-BE49-F238E27FC236}">
                <a16:creationId xmlns:a16="http://schemas.microsoft.com/office/drawing/2014/main" id="{28AEA23A-3F36-45FA-B8CE-794C8BE68A18}"/>
              </a:ext>
            </a:extLst>
          </p:cNvPr>
          <p:cNvSpPr/>
          <p:nvPr/>
        </p:nvSpPr>
        <p:spPr>
          <a:xfrm>
            <a:off x="9874762" y="224540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a:extLst>
              <a:ext uri="{FF2B5EF4-FFF2-40B4-BE49-F238E27FC236}">
                <a16:creationId xmlns:a16="http://schemas.microsoft.com/office/drawing/2014/main" id="{C2AA1C3E-FF31-4906-B067-2084913C6B92}"/>
              </a:ext>
            </a:extLst>
          </p:cNvPr>
          <p:cNvSpPr/>
          <p:nvPr/>
        </p:nvSpPr>
        <p:spPr>
          <a:xfrm>
            <a:off x="8196088" y="37876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Connector 188">
            <a:extLst>
              <a:ext uri="{FF2B5EF4-FFF2-40B4-BE49-F238E27FC236}">
                <a16:creationId xmlns:a16="http://schemas.microsoft.com/office/drawing/2014/main" id="{46F05D96-1A5D-4080-91E6-E52A2D5F9E68}"/>
              </a:ext>
            </a:extLst>
          </p:cNvPr>
          <p:cNvSpPr/>
          <p:nvPr/>
        </p:nvSpPr>
        <p:spPr>
          <a:xfrm>
            <a:off x="7895834" y="3801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89">
            <a:extLst>
              <a:ext uri="{FF2B5EF4-FFF2-40B4-BE49-F238E27FC236}">
                <a16:creationId xmlns:a16="http://schemas.microsoft.com/office/drawing/2014/main" id="{E8A0F28B-41C7-42EF-8C7A-9B0863277BAF}"/>
              </a:ext>
            </a:extLst>
          </p:cNvPr>
          <p:cNvSpPr/>
          <p:nvPr/>
        </p:nvSpPr>
        <p:spPr>
          <a:xfrm>
            <a:off x="8168794" y="269577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0">
            <a:extLst>
              <a:ext uri="{FF2B5EF4-FFF2-40B4-BE49-F238E27FC236}">
                <a16:creationId xmlns:a16="http://schemas.microsoft.com/office/drawing/2014/main" id="{50BA5142-E82C-4B92-A8A2-1699578AAF1F}"/>
              </a:ext>
            </a:extLst>
          </p:cNvPr>
          <p:cNvSpPr/>
          <p:nvPr/>
        </p:nvSpPr>
        <p:spPr>
          <a:xfrm>
            <a:off x="9492623" y="175408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EF5848B0-0DA6-49DD-928D-AA5F595B068E}"/>
              </a:ext>
            </a:extLst>
          </p:cNvPr>
          <p:cNvCxnSpPr/>
          <p:nvPr/>
        </p:nvCxnSpPr>
        <p:spPr>
          <a:xfrm>
            <a:off x="8091682" y="150232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99" name="Freeform: Shape 198">
            <a:extLst>
              <a:ext uri="{FF2B5EF4-FFF2-40B4-BE49-F238E27FC236}">
                <a16:creationId xmlns:a16="http://schemas.microsoft.com/office/drawing/2014/main" id="{82FA7636-C2F9-4DEA-952F-F890926402AE}"/>
              </a:ext>
            </a:extLst>
          </p:cNvPr>
          <p:cNvSpPr/>
          <p:nvPr/>
        </p:nvSpPr>
        <p:spPr>
          <a:xfrm>
            <a:off x="8189666" y="2019250"/>
            <a:ext cx="2561015" cy="1215444"/>
          </a:xfrm>
          <a:custGeom>
            <a:avLst/>
            <a:gdLst>
              <a:gd name="connsiteX0" fmla="*/ 0 w 3207224"/>
              <a:gd name="connsiteY0" fmla="*/ 1215444 h 1215444"/>
              <a:gd name="connsiteX1" fmla="*/ 1241946 w 3207224"/>
              <a:gd name="connsiteY1" fmla="*/ 14441 h 1215444"/>
              <a:gd name="connsiteX2" fmla="*/ 3207224 w 3207224"/>
              <a:gd name="connsiteY2" fmla="*/ 519408 h 1215444"/>
              <a:gd name="connsiteX3" fmla="*/ 3207224 w 3207224"/>
              <a:gd name="connsiteY3" fmla="*/ 519408 h 1215444"/>
            </a:gdLst>
            <a:ahLst/>
            <a:cxnLst>
              <a:cxn ang="0">
                <a:pos x="connsiteX0" y="connsiteY0"/>
              </a:cxn>
              <a:cxn ang="0">
                <a:pos x="connsiteX1" y="connsiteY1"/>
              </a:cxn>
              <a:cxn ang="0">
                <a:pos x="connsiteX2" y="connsiteY2"/>
              </a:cxn>
              <a:cxn ang="0">
                <a:pos x="connsiteX3" y="connsiteY3"/>
              </a:cxn>
            </a:cxnLst>
            <a:rect l="l" t="t" r="r" b="b"/>
            <a:pathLst>
              <a:path w="3207224" h="1215444">
                <a:moveTo>
                  <a:pt x="0" y="1215444"/>
                </a:moveTo>
                <a:cubicBezTo>
                  <a:pt x="353704" y="672945"/>
                  <a:pt x="707409" y="130447"/>
                  <a:pt x="1241946" y="14441"/>
                </a:cubicBezTo>
                <a:cubicBezTo>
                  <a:pt x="1776483" y="-101565"/>
                  <a:pt x="3207224" y="519408"/>
                  <a:pt x="3207224" y="519408"/>
                </a:cubicBezTo>
                <a:lnTo>
                  <a:pt x="3207224" y="5194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2A85C148-2291-48F3-A3CC-B4D9628BD13F}"/>
              </a:ext>
            </a:extLst>
          </p:cNvPr>
          <p:cNvSpPr txBox="1"/>
          <p:nvPr/>
        </p:nvSpPr>
        <p:spPr>
          <a:xfrm>
            <a:off x="1606584" y="1628151"/>
            <a:ext cx="15463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Response threshold</a:t>
            </a:r>
          </a:p>
        </p:txBody>
      </p:sp>
      <p:sp>
        <p:nvSpPr>
          <p:cNvPr id="203" name="TextBox 202">
            <a:extLst>
              <a:ext uri="{FF2B5EF4-FFF2-40B4-BE49-F238E27FC236}">
                <a16:creationId xmlns:a16="http://schemas.microsoft.com/office/drawing/2014/main" id="{F7F12768-95D4-4A4B-AB8A-CDC1B60126DA}"/>
              </a:ext>
            </a:extLst>
          </p:cNvPr>
          <p:cNvSpPr txBox="1"/>
          <p:nvPr/>
        </p:nvSpPr>
        <p:spPr>
          <a:xfrm>
            <a:off x="9526010" y="3322305"/>
            <a:ext cx="1546330"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Light limitation</a:t>
            </a:r>
          </a:p>
          <a:p>
            <a:r>
              <a:rPr lang="en-US" sz="1200" dirty="0">
                <a:latin typeface="Arial" panose="020B0604020202020204" pitchFamily="34" charset="0"/>
                <a:cs typeface="Arial" panose="020B0604020202020204" pitchFamily="34" charset="0"/>
              </a:rPr>
              <a:t>(DOC, sediments)</a:t>
            </a:r>
          </a:p>
        </p:txBody>
      </p:sp>
      <p:sp>
        <p:nvSpPr>
          <p:cNvPr id="204" name="TextBox 203">
            <a:extLst>
              <a:ext uri="{FF2B5EF4-FFF2-40B4-BE49-F238E27FC236}">
                <a16:creationId xmlns:a16="http://schemas.microsoft.com/office/drawing/2014/main" id="{C6ABC0BE-FB30-45BF-A0D7-91F431C024EB}"/>
              </a:ext>
            </a:extLst>
          </p:cNvPr>
          <p:cNvSpPr txBox="1"/>
          <p:nvPr/>
        </p:nvSpPr>
        <p:spPr>
          <a:xfrm>
            <a:off x="1011724" y="11873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205" name="TextBox 204">
            <a:extLst>
              <a:ext uri="{FF2B5EF4-FFF2-40B4-BE49-F238E27FC236}">
                <a16:creationId xmlns:a16="http://schemas.microsoft.com/office/drawing/2014/main" id="{E85C95F6-2162-4E39-880F-D213134CA8BF}"/>
              </a:ext>
            </a:extLst>
          </p:cNvPr>
          <p:cNvSpPr txBox="1"/>
          <p:nvPr/>
        </p:nvSpPr>
        <p:spPr>
          <a:xfrm>
            <a:off x="4391954" y="11906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206" name="TextBox 205">
            <a:extLst>
              <a:ext uri="{FF2B5EF4-FFF2-40B4-BE49-F238E27FC236}">
                <a16:creationId xmlns:a16="http://schemas.microsoft.com/office/drawing/2014/main" id="{AFE93F33-18C2-425A-8322-116047A5F954}"/>
              </a:ext>
            </a:extLst>
          </p:cNvPr>
          <p:cNvSpPr txBox="1"/>
          <p:nvPr/>
        </p:nvSpPr>
        <p:spPr>
          <a:xfrm>
            <a:off x="7758127" y="1189937"/>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Primary productivity</a:t>
            </a:r>
          </a:p>
        </p:txBody>
      </p:sp>
      <p:cxnSp>
        <p:nvCxnSpPr>
          <p:cNvPr id="209" name="Straight Arrow Connector 208">
            <a:extLst>
              <a:ext uri="{FF2B5EF4-FFF2-40B4-BE49-F238E27FC236}">
                <a16:creationId xmlns:a16="http://schemas.microsoft.com/office/drawing/2014/main" id="{E4C49968-A2A4-4118-894F-46CA81F60910}"/>
              </a:ext>
            </a:extLst>
          </p:cNvPr>
          <p:cNvCxnSpPr>
            <a:stCxn id="201" idx="1"/>
          </p:cNvCxnSpPr>
          <p:nvPr/>
        </p:nvCxnSpPr>
        <p:spPr>
          <a:xfrm flipH="1">
            <a:off x="1337779" y="1766651"/>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53E7EEC8-4949-413D-A02D-C7D77EAF803A}"/>
              </a:ext>
            </a:extLst>
          </p:cNvPr>
          <p:cNvCxnSpPr/>
          <p:nvPr/>
        </p:nvCxnSpPr>
        <p:spPr>
          <a:xfrm flipH="1">
            <a:off x="9296304" y="3583577"/>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B11E415-2E15-4CB8-B664-D38956214CB4}"/>
              </a:ext>
            </a:extLst>
          </p:cNvPr>
          <p:cNvCxnSpPr/>
          <p:nvPr/>
        </p:nvCxnSpPr>
        <p:spPr>
          <a:xfrm>
            <a:off x="9240372" y="1518249"/>
            <a:ext cx="0" cy="285408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2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 name="Freeform: Shape 2">
            <a:extLst>
              <a:ext uri="{FF2B5EF4-FFF2-40B4-BE49-F238E27FC236}">
                <a16:creationId xmlns:a16="http://schemas.microsoft.com/office/drawing/2014/main" id="{C2FE17AE-49A6-4EF3-83E6-916975187BE4}"/>
              </a:ext>
            </a:extLst>
          </p:cNvPr>
          <p:cNvSpPr/>
          <p:nvPr/>
        </p:nvSpPr>
        <p:spPr>
          <a:xfrm>
            <a:off x="1581853" y="3138973"/>
            <a:ext cx="4824662" cy="986590"/>
          </a:xfrm>
          <a:custGeom>
            <a:avLst/>
            <a:gdLst>
              <a:gd name="connsiteX0" fmla="*/ 0 w 4932947"/>
              <a:gd name="connsiteY0" fmla="*/ 986590 h 986590"/>
              <a:gd name="connsiteX1" fmla="*/ 372979 w 4932947"/>
              <a:gd name="connsiteY1" fmla="*/ 204537 h 986590"/>
              <a:gd name="connsiteX2" fmla="*/ 806116 w 4932947"/>
              <a:gd name="connsiteY2" fmla="*/ 397043 h 986590"/>
              <a:gd name="connsiteX3" fmla="*/ 1251284 w 4932947"/>
              <a:gd name="connsiteY3" fmla="*/ 0 h 986590"/>
              <a:gd name="connsiteX4" fmla="*/ 2755232 w 4932947"/>
              <a:gd name="connsiteY4" fmla="*/ 397043 h 986590"/>
              <a:gd name="connsiteX5" fmla="*/ 3501189 w 4932947"/>
              <a:gd name="connsiteY5" fmla="*/ 216569 h 986590"/>
              <a:gd name="connsiteX6" fmla="*/ 4932947 w 4932947"/>
              <a:gd name="connsiteY6" fmla="*/ 685800 h 986590"/>
              <a:gd name="connsiteX7" fmla="*/ 4932947 w 4932947"/>
              <a:gd name="connsiteY7" fmla="*/ 685800 h 98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2947" h="986590">
                <a:moveTo>
                  <a:pt x="0" y="986590"/>
                </a:moveTo>
                <a:cubicBezTo>
                  <a:pt x="119313" y="644692"/>
                  <a:pt x="238626" y="302795"/>
                  <a:pt x="372979" y="204537"/>
                </a:cubicBezTo>
                <a:cubicBezTo>
                  <a:pt x="507332" y="106279"/>
                  <a:pt x="659732" y="431132"/>
                  <a:pt x="806116" y="397043"/>
                </a:cubicBezTo>
                <a:cubicBezTo>
                  <a:pt x="952500" y="362953"/>
                  <a:pt x="926431" y="0"/>
                  <a:pt x="1251284" y="0"/>
                </a:cubicBezTo>
                <a:cubicBezTo>
                  <a:pt x="1576137" y="0"/>
                  <a:pt x="2380248" y="360948"/>
                  <a:pt x="2755232" y="397043"/>
                </a:cubicBezTo>
                <a:cubicBezTo>
                  <a:pt x="3130216" y="433138"/>
                  <a:pt x="3138237" y="168443"/>
                  <a:pt x="3501189" y="216569"/>
                </a:cubicBezTo>
                <a:cubicBezTo>
                  <a:pt x="3864141" y="264695"/>
                  <a:pt x="4932947" y="685800"/>
                  <a:pt x="4932947" y="685800"/>
                </a:cubicBezTo>
                <a:lnTo>
                  <a:pt x="4932947" y="685800"/>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D72F670-D810-444E-BD16-3395ABAF5E64}"/>
              </a:ext>
            </a:extLst>
          </p:cNvPr>
          <p:cNvCxnSpPr/>
          <p:nvPr/>
        </p:nvCxnSpPr>
        <p:spPr>
          <a:xfrm>
            <a:off x="2560022" y="1821515"/>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2056440" y="155605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36" name="Straight Connector 35">
            <a:extLst>
              <a:ext uri="{FF2B5EF4-FFF2-40B4-BE49-F238E27FC236}">
                <a16:creationId xmlns:a16="http://schemas.microsoft.com/office/drawing/2014/main" id="{17EE616A-D5D6-4D2F-A9A1-1455EA07D593}"/>
              </a:ext>
            </a:extLst>
          </p:cNvPr>
          <p:cNvCxnSpPr/>
          <p:nvPr/>
        </p:nvCxnSpPr>
        <p:spPr>
          <a:xfrm>
            <a:off x="462260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65BB41-558C-4F7C-AAF5-386B0891F260}"/>
              </a:ext>
            </a:extLst>
          </p:cNvPr>
          <p:cNvSpPr txBox="1"/>
          <p:nvPr/>
        </p:nvSpPr>
        <p:spPr>
          <a:xfrm>
            <a:off x="3840056" y="1384561"/>
            <a:ext cx="105925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a:t>
            </a:r>
          </a:p>
          <a:p>
            <a:r>
              <a:rPr lang="en-US" sz="1200" dirty="0">
                <a:latin typeface="Arial" panose="020B0604020202020204" pitchFamily="34" charset="0"/>
                <a:cs typeface="Arial" panose="020B0604020202020204" pitchFamily="34" charset="0"/>
              </a:rPr>
              <a:t>precipitation</a:t>
            </a:r>
          </a:p>
        </p:txBody>
      </p:sp>
      <p:cxnSp>
        <p:nvCxnSpPr>
          <p:cNvPr id="38" name="Straight Connector 37">
            <a:extLst>
              <a:ext uri="{FF2B5EF4-FFF2-40B4-BE49-F238E27FC236}">
                <a16:creationId xmlns:a16="http://schemas.microsoft.com/office/drawing/2014/main" id="{E585A2C0-9C5D-4744-A4EE-23376C849B52}"/>
              </a:ext>
            </a:extLst>
          </p:cNvPr>
          <p:cNvCxnSpPr/>
          <p:nvPr/>
        </p:nvCxnSpPr>
        <p:spPr>
          <a:xfrm>
            <a:off x="197298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82FC32-8C69-4A79-AFDC-80245091277C}"/>
              </a:ext>
            </a:extLst>
          </p:cNvPr>
          <p:cNvSpPr txBox="1"/>
          <p:nvPr/>
        </p:nvSpPr>
        <p:spPr>
          <a:xfrm>
            <a:off x="1469404" y="1359029"/>
            <a:ext cx="70735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sp>
        <p:nvSpPr>
          <p:cNvPr id="24" name="Freeform: Shape 23">
            <a:extLst>
              <a:ext uri="{FF2B5EF4-FFF2-40B4-BE49-F238E27FC236}">
                <a16:creationId xmlns:a16="http://schemas.microsoft.com/office/drawing/2014/main" id="{5B813686-FF1E-4681-84B6-FE23715444F1}"/>
              </a:ext>
            </a:extLst>
          </p:cNvPr>
          <p:cNvSpPr/>
          <p:nvPr/>
        </p:nvSpPr>
        <p:spPr>
          <a:xfrm>
            <a:off x="1576137" y="2248705"/>
            <a:ext cx="4836695" cy="1854063"/>
          </a:xfrm>
          <a:custGeom>
            <a:avLst/>
            <a:gdLst>
              <a:gd name="connsiteX0" fmla="*/ 0 w 4836695"/>
              <a:gd name="connsiteY0" fmla="*/ 1854063 h 1854063"/>
              <a:gd name="connsiteX1" fmla="*/ 397042 w 4836695"/>
              <a:gd name="connsiteY1" fmla="*/ 506527 h 1854063"/>
              <a:gd name="connsiteX2" fmla="*/ 1046747 w 4836695"/>
              <a:gd name="connsiteY2" fmla="*/ 301990 h 1854063"/>
              <a:gd name="connsiteX3" fmla="*/ 1600200 w 4836695"/>
              <a:gd name="connsiteY3" fmla="*/ 1200 h 1854063"/>
              <a:gd name="connsiteX4" fmla="*/ 3007895 w 4836695"/>
              <a:gd name="connsiteY4" fmla="*/ 422306 h 1854063"/>
              <a:gd name="connsiteX5" fmla="*/ 3729789 w 4836695"/>
              <a:gd name="connsiteY5" fmla="*/ 121516 h 1854063"/>
              <a:gd name="connsiteX6" fmla="*/ 4836695 w 4836695"/>
              <a:gd name="connsiteY6" fmla="*/ 542621 h 1854063"/>
              <a:gd name="connsiteX7" fmla="*/ 4836695 w 4836695"/>
              <a:gd name="connsiteY7" fmla="*/ 542621 h 185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6695" h="1854063">
                <a:moveTo>
                  <a:pt x="0" y="1854063"/>
                </a:moveTo>
                <a:cubicBezTo>
                  <a:pt x="111292" y="1309634"/>
                  <a:pt x="222584" y="765206"/>
                  <a:pt x="397042" y="506527"/>
                </a:cubicBezTo>
                <a:cubicBezTo>
                  <a:pt x="571500" y="247848"/>
                  <a:pt x="846221" y="386211"/>
                  <a:pt x="1046747" y="301990"/>
                </a:cubicBezTo>
                <a:cubicBezTo>
                  <a:pt x="1247273" y="217769"/>
                  <a:pt x="1273342" y="-18853"/>
                  <a:pt x="1600200" y="1200"/>
                </a:cubicBezTo>
                <a:cubicBezTo>
                  <a:pt x="1927058" y="21253"/>
                  <a:pt x="2652964" y="402253"/>
                  <a:pt x="3007895" y="422306"/>
                </a:cubicBezTo>
                <a:cubicBezTo>
                  <a:pt x="3362826" y="442359"/>
                  <a:pt x="3424989" y="101463"/>
                  <a:pt x="3729789" y="121516"/>
                </a:cubicBezTo>
                <a:cubicBezTo>
                  <a:pt x="4034589" y="141568"/>
                  <a:pt x="4836695" y="542621"/>
                  <a:pt x="4836695" y="542621"/>
                </a:cubicBezTo>
                <a:lnTo>
                  <a:pt x="4836695" y="542621"/>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17358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burned watershed, smoke-exposed/unburned watershed and control lakes from ignition date to one year later. These curves depict explanations for differences in lake responses across the three groups.</a:t>
            </a:r>
          </a:p>
        </p:txBody>
      </p:sp>
      <p:sp>
        <p:nvSpPr>
          <p:cNvPr id="26" name="Freeform: Shape 25">
            <a:extLst>
              <a:ext uri="{FF2B5EF4-FFF2-40B4-BE49-F238E27FC236}">
                <a16:creationId xmlns:a16="http://schemas.microsoft.com/office/drawing/2014/main" id="{24B33134-E005-4F82-982C-E780F7A6A915}"/>
              </a:ext>
            </a:extLst>
          </p:cNvPr>
          <p:cNvSpPr/>
          <p:nvPr/>
        </p:nvSpPr>
        <p:spPr>
          <a:xfrm>
            <a:off x="1552074" y="3489129"/>
            <a:ext cx="4824663" cy="671979"/>
          </a:xfrm>
          <a:custGeom>
            <a:avLst/>
            <a:gdLst>
              <a:gd name="connsiteX0" fmla="*/ 0 w 4764505"/>
              <a:gd name="connsiteY0" fmla="*/ 637703 h 671979"/>
              <a:gd name="connsiteX1" fmla="*/ 1010652 w 4764505"/>
              <a:gd name="connsiteY1" fmla="*/ 613640 h 671979"/>
              <a:gd name="connsiteX2" fmla="*/ 1684421 w 4764505"/>
              <a:gd name="connsiteY2" fmla="*/ 96282 h 671979"/>
              <a:gd name="connsiteX3" fmla="*/ 3031958 w 4764505"/>
              <a:gd name="connsiteY3" fmla="*/ 421135 h 671979"/>
              <a:gd name="connsiteX4" fmla="*/ 3633537 w 4764505"/>
              <a:gd name="connsiteY4" fmla="*/ 29 h 671979"/>
              <a:gd name="connsiteX5" fmla="*/ 4764505 w 4764505"/>
              <a:gd name="connsiteY5" fmla="*/ 445198 h 671979"/>
              <a:gd name="connsiteX6" fmla="*/ 4764505 w 4764505"/>
              <a:gd name="connsiteY6" fmla="*/ 445198 h 671979"/>
              <a:gd name="connsiteX7" fmla="*/ 4764505 w 4764505"/>
              <a:gd name="connsiteY7" fmla="*/ 445198 h 67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4505" h="671979">
                <a:moveTo>
                  <a:pt x="0" y="637703"/>
                </a:moveTo>
                <a:cubicBezTo>
                  <a:pt x="364957" y="670790"/>
                  <a:pt x="729915" y="703877"/>
                  <a:pt x="1010652" y="613640"/>
                </a:cubicBezTo>
                <a:cubicBezTo>
                  <a:pt x="1291389" y="523403"/>
                  <a:pt x="1347537" y="128366"/>
                  <a:pt x="1684421" y="96282"/>
                </a:cubicBezTo>
                <a:cubicBezTo>
                  <a:pt x="2021305" y="64198"/>
                  <a:pt x="2707105" y="437177"/>
                  <a:pt x="3031958" y="421135"/>
                </a:cubicBezTo>
                <a:cubicBezTo>
                  <a:pt x="3356811" y="405093"/>
                  <a:pt x="3344779" y="-3981"/>
                  <a:pt x="3633537" y="29"/>
                </a:cubicBezTo>
                <a:cubicBezTo>
                  <a:pt x="3922295" y="4039"/>
                  <a:pt x="4764505" y="445198"/>
                  <a:pt x="4764505" y="445198"/>
                </a:cubicBezTo>
                <a:lnTo>
                  <a:pt x="4764505" y="445198"/>
                </a:lnTo>
                <a:lnTo>
                  <a:pt x="4764505" y="44519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D7EA8B-C637-4F19-B02F-AC768D919DFD}"/>
              </a:ext>
            </a:extLst>
          </p:cNvPr>
          <p:cNvSpPr txBox="1"/>
          <p:nvPr/>
        </p:nvSpPr>
        <p:spPr>
          <a:xfrm>
            <a:off x="2761172" y="2505020"/>
            <a:ext cx="1525390"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cxnSp>
        <p:nvCxnSpPr>
          <p:cNvPr id="22" name="Straight Connector 21">
            <a:extLst>
              <a:ext uri="{FF2B5EF4-FFF2-40B4-BE49-F238E27FC236}">
                <a16:creationId xmlns:a16="http://schemas.microsoft.com/office/drawing/2014/main" id="{B0440532-C887-4E3F-A51F-0FFD428AFC07}"/>
              </a:ext>
            </a:extLst>
          </p:cNvPr>
          <p:cNvCxnSpPr/>
          <p:nvPr/>
        </p:nvCxnSpPr>
        <p:spPr>
          <a:xfrm>
            <a:off x="4856913" y="1815467"/>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0B54E3-97F3-4B30-9E4A-73268D16937F}"/>
              </a:ext>
            </a:extLst>
          </p:cNvPr>
          <p:cNvCxnSpPr/>
          <p:nvPr/>
        </p:nvCxnSpPr>
        <p:spPr>
          <a:xfrm>
            <a:off x="5328414" y="1815234"/>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7FF90E1-BB7E-44FA-9E6A-463212B70D5B}"/>
              </a:ext>
            </a:extLst>
          </p:cNvPr>
          <p:cNvSpPr txBox="1"/>
          <p:nvPr/>
        </p:nvSpPr>
        <p:spPr>
          <a:xfrm>
            <a:off x="5596084" y="178590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Sampling events</a:t>
            </a:r>
          </a:p>
        </p:txBody>
      </p:sp>
      <p:cxnSp>
        <p:nvCxnSpPr>
          <p:cNvPr id="8" name="Straight Arrow Connector 7">
            <a:extLst>
              <a:ext uri="{FF2B5EF4-FFF2-40B4-BE49-F238E27FC236}">
                <a16:creationId xmlns:a16="http://schemas.microsoft.com/office/drawing/2014/main" id="{E69FF3CE-34D5-4F68-961B-3E1B1A9303E4}"/>
              </a:ext>
            </a:extLst>
          </p:cNvPr>
          <p:cNvCxnSpPr>
            <a:cxnSpLocks/>
            <a:stCxn id="25" idx="1"/>
          </p:cNvCxnSpPr>
          <p:nvPr/>
        </p:nvCxnSpPr>
        <p:spPr>
          <a:xfrm flipH="1">
            <a:off x="4856913" y="1924404"/>
            <a:ext cx="739171" cy="301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6C35D4-C448-472C-ABEF-5BA0CC6ED1FF}"/>
              </a:ext>
            </a:extLst>
          </p:cNvPr>
          <p:cNvCxnSpPr>
            <a:cxnSpLocks/>
            <a:stCxn id="25" idx="1"/>
          </p:cNvCxnSpPr>
          <p:nvPr/>
        </p:nvCxnSpPr>
        <p:spPr>
          <a:xfrm flipH="1">
            <a:off x="5392068" y="1924404"/>
            <a:ext cx="204016" cy="3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01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27337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83BA99-7028-4F6E-A03D-52FB2CE612B6}"/>
              </a:ext>
            </a:extLst>
          </p:cNvPr>
          <p:cNvSpPr/>
          <p:nvPr/>
        </p:nvSpPr>
        <p:spPr>
          <a:xfrm>
            <a:off x="4418622" y="2128246"/>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43D2035-C2E8-4DB1-A154-E1815268AE40}"/>
              </a:ext>
            </a:extLst>
          </p:cNvPr>
          <p:cNvSpPr/>
          <p:nvPr/>
        </p:nvSpPr>
        <p:spPr>
          <a:xfrm>
            <a:off x="5494546" y="2133445"/>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99677FF7-0688-46D7-9FF8-DF921B0E500C}"/>
              </a:ext>
            </a:extLst>
          </p:cNvPr>
          <p:cNvCxnSpPr>
            <a:cxnSpLocks/>
          </p:cNvCxnSpPr>
          <p:nvPr/>
        </p:nvCxnSpPr>
        <p:spPr>
          <a:xfrm flipH="1">
            <a:off x="4476968" y="1621269"/>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C5B8B95-6658-427A-9968-EE20C4810B71}"/>
              </a:ext>
            </a:extLst>
          </p:cNvPr>
          <p:cNvCxnSpPr>
            <a:cxnSpLocks/>
          </p:cNvCxnSpPr>
          <p:nvPr/>
        </p:nvCxnSpPr>
        <p:spPr>
          <a:xfrm>
            <a:off x="5147929" y="1623299"/>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3CB33FC-62EC-46A7-B8CA-627508F4E6E3}"/>
              </a:ext>
            </a:extLst>
          </p:cNvPr>
          <p:cNvSpPr txBox="1"/>
          <p:nvPr/>
        </p:nvSpPr>
        <p:spPr>
          <a:xfrm>
            <a:off x="4416772" y="1399260"/>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99" name="Rectangle 98">
            <a:extLst>
              <a:ext uri="{FF2B5EF4-FFF2-40B4-BE49-F238E27FC236}">
                <a16:creationId xmlns:a16="http://schemas.microsoft.com/office/drawing/2014/main" id="{47C6A086-43C1-432B-A0D4-980F2BB467CC}"/>
              </a:ext>
            </a:extLst>
          </p:cNvPr>
          <p:cNvSpPr/>
          <p:nvPr/>
        </p:nvSpPr>
        <p:spPr>
          <a:xfrm>
            <a:off x="9715845" y="2150199"/>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9CB1C0C7-8198-41FC-B6E8-3E103C046B88}"/>
              </a:ext>
            </a:extLst>
          </p:cNvPr>
          <p:cNvSpPr/>
          <p:nvPr/>
        </p:nvSpPr>
        <p:spPr>
          <a:xfrm>
            <a:off x="10791769" y="2141750"/>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263EC322-A2E3-4E37-8BC1-9B3CDA28DF0C}"/>
              </a:ext>
            </a:extLst>
          </p:cNvPr>
          <p:cNvCxnSpPr>
            <a:cxnSpLocks/>
          </p:cNvCxnSpPr>
          <p:nvPr/>
        </p:nvCxnSpPr>
        <p:spPr>
          <a:xfrm flipH="1">
            <a:off x="9774191" y="1629574"/>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DE13FE-A15B-42CC-8D7D-33A8362F5BD7}"/>
              </a:ext>
            </a:extLst>
          </p:cNvPr>
          <p:cNvCxnSpPr>
            <a:cxnSpLocks/>
          </p:cNvCxnSpPr>
          <p:nvPr/>
        </p:nvCxnSpPr>
        <p:spPr>
          <a:xfrm>
            <a:off x="10445152" y="1631604"/>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1E29F59-12D5-4428-A541-F1E7113AECA4}"/>
              </a:ext>
            </a:extLst>
          </p:cNvPr>
          <p:cNvSpPr txBox="1"/>
          <p:nvPr/>
        </p:nvSpPr>
        <p:spPr>
          <a:xfrm>
            <a:off x="9713995" y="1407565"/>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370037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54855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BA6A8B9D-3AEE-458D-9527-F1F06309B6DF}"/>
              </a:ext>
            </a:extLst>
          </p:cNvPr>
          <p:cNvSpPr/>
          <p:nvPr/>
        </p:nvSpPr>
        <p:spPr>
          <a:xfrm>
            <a:off x="1564100" y="3513221"/>
            <a:ext cx="2538663" cy="637674"/>
          </a:xfrm>
          <a:custGeom>
            <a:avLst/>
            <a:gdLst>
              <a:gd name="connsiteX0" fmla="*/ 0 w 2538663"/>
              <a:gd name="connsiteY0" fmla="*/ 869327 h 929485"/>
              <a:gd name="connsiteX1" fmla="*/ 348916 w 2538663"/>
              <a:gd name="connsiteY1" fmla="*/ 3053 h 929485"/>
              <a:gd name="connsiteX2" fmla="*/ 697831 w 2538663"/>
              <a:gd name="connsiteY2" fmla="*/ 592601 h 929485"/>
              <a:gd name="connsiteX3" fmla="*/ 2153652 w 2538663"/>
              <a:gd name="connsiteY3" fmla="*/ 881358 h 929485"/>
              <a:gd name="connsiteX4" fmla="*/ 2153652 w 2538663"/>
              <a:gd name="connsiteY4" fmla="*/ 881358 h 929485"/>
              <a:gd name="connsiteX5" fmla="*/ 2538663 w 2538663"/>
              <a:gd name="connsiteY5" fmla="*/ 929485 h 9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663" h="929485">
                <a:moveTo>
                  <a:pt x="0" y="869327"/>
                </a:moveTo>
                <a:cubicBezTo>
                  <a:pt x="116305" y="459250"/>
                  <a:pt x="232611" y="49174"/>
                  <a:pt x="348916" y="3053"/>
                </a:cubicBezTo>
                <a:cubicBezTo>
                  <a:pt x="465221" y="-43068"/>
                  <a:pt x="397042" y="446217"/>
                  <a:pt x="697831" y="592601"/>
                </a:cubicBezTo>
                <a:cubicBezTo>
                  <a:pt x="998620" y="738985"/>
                  <a:pt x="2153652" y="881358"/>
                  <a:pt x="2153652" y="881358"/>
                </a:cubicBezTo>
                <a:lnTo>
                  <a:pt x="2153652" y="881358"/>
                </a:lnTo>
                <a:lnTo>
                  <a:pt x="2538663" y="929485"/>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CF6E609-3CA8-4B27-BAB7-7ECA68816E85}"/>
              </a:ext>
            </a:extLst>
          </p:cNvPr>
          <p:cNvSpPr/>
          <p:nvPr/>
        </p:nvSpPr>
        <p:spPr>
          <a:xfrm>
            <a:off x="1564100" y="2684865"/>
            <a:ext cx="4162926" cy="1393840"/>
          </a:xfrm>
          <a:custGeom>
            <a:avLst/>
            <a:gdLst>
              <a:gd name="connsiteX0" fmla="*/ 0 w 4162926"/>
              <a:gd name="connsiteY0" fmla="*/ 1393840 h 1393840"/>
              <a:gd name="connsiteX1" fmla="*/ 324852 w 4162926"/>
              <a:gd name="connsiteY1" fmla="*/ 575693 h 1393840"/>
              <a:gd name="connsiteX2" fmla="*/ 565484 w 4162926"/>
              <a:gd name="connsiteY2" fmla="*/ 936640 h 1393840"/>
              <a:gd name="connsiteX3" fmla="*/ 1022684 w 4162926"/>
              <a:gd name="connsiteY3" fmla="*/ 238809 h 1393840"/>
              <a:gd name="connsiteX4" fmla="*/ 1708484 w 4162926"/>
              <a:gd name="connsiteY4" fmla="*/ 671946 h 1393840"/>
              <a:gd name="connsiteX5" fmla="*/ 2827421 w 4162926"/>
              <a:gd name="connsiteY5" fmla="*/ 10209 h 1393840"/>
              <a:gd name="connsiteX6" fmla="*/ 4162926 w 4162926"/>
              <a:gd name="connsiteY6" fmla="*/ 1297588 h 1393840"/>
              <a:gd name="connsiteX7" fmla="*/ 4162926 w 4162926"/>
              <a:gd name="connsiteY7" fmla="*/ 1297588 h 13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926" h="1393840">
                <a:moveTo>
                  <a:pt x="0" y="1393840"/>
                </a:moveTo>
                <a:cubicBezTo>
                  <a:pt x="115302" y="1022866"/>
                  <a:pt x="230605" y="651893"/>
                  <a:pt x="324852" y="575693"/>
                </a:cubicBezTo>
                <a:cubicBezTo>
                  <a:pt x="419099" y="499493"/>
                  <a:pt x="449179" y="992787"/>
                  <a:pt x="565484" y="936640"/>
                </a:cubicBezTo>
                <a:cubicBezTo>
                  <a:pt x="681789" y="880493"/>
                  <a:pt x="832184" y="282925"/>
                  <a:pt x="1022684" y="238809"/>
                </a:cubicBezTo>
                <a:cubicBezTo>
                  <a:pt x="1213184" y="194693"/>
                  <a:pt x="1407695" y="710046"/>
                  <a:pt x="1708484" y="671946"/>
                </a:cubicBezTo>
                <a:cubicBezTo>
                  <a:pt x="2009274" y="633846"/>
                  <a:pt x="2418347" y="-94065"/>
                  <a:pt x="2827421" y="10209"/>
                </a:cubicBezTo>
                <a:cubicBezTo>
                  <a:pt x="3236495" y="114483"/>
                  <a:pt x="4162926" y="1297588"/>
                  <a:pt x="4162926" y="1297588"/>
                </a:cubicBezTo>
                <a:lnTo>
                  <a:pt x="4162926" y="129758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1C54214-C1D1-4399-B6BD-B10352770FB0}"/>
              </a:ext>
            </a:extLst>
          </p:cNvPr>
          <p:cNvSpPr txBox="1"/>
          <p:nvPr/>
        </p:nvSpPr>
        <p:spPr>
          <a:xfrm>
            <a:off x="2093489" y="2444550"/>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19" name="Straight Arrow Connector 18">
            <a:extLst>
              <a:ext uri="{FF2B5EF4-FFF2-40B4-BE49-F238E27FC236}">
                <a16:creationId xmlns:a16="http://schemas.microsoft.com/office/drawing/2014/main" id="{5E1A947F-77C3-48C1-A18D-9292F3A29D1C}"/>
              </a:ext>
            </a:extLst>
          </p:cNvPr>
          <p:cNvCxnSpPr>
            <a:cxnSpLocks/>
          </p:cNvCxnSpPr>
          <p:nvPr/>
        </p:nvCxnSpPr>
        <p:spPr>
          <a:xfrm flipH="1">
            <a:off x="2586784" y="2648769"/>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260224F-0BE3-4E7D-9B00-8A37B1A0789D}"/>
              </a:ext>
            </a:extLst>
          </p:cNvPr>
          <p:cNvCxnSpPr>
            <a:cxnSpLocks/>
          </p:cNvCxnSpPr>
          <p:nvPr/>
        </p:nvCxnSpPr>
        <p:spPr>
          <a:xfrm flipH="1">
            <a:off x="1918556" y="2956085"/>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2D4127-FE6C-4795-80D0-19C365F6624C}"/>
              </a:ext>
            </a:extLst>
          </p:cNvPr>
          <p:cNvSpPr txBox="1"/>
          <p:nvPr/>
        </p:nvSpPr>
        <p:spPr>
          <a:xfrm>
            <a:off x="1578058" y="2738101"/>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cxnSp>
        <p:nvCxnSpPr>
          <p:cNvPr id="23" name="Straight Arrow Connector 22">
            <a:extLst>
              <a:ext uri="{FF2B5EF4-FFF2-40B4-BE49-F238E27FC236}">
                <a16:creationId xmlns:a16="http://schemas.microsoft.com/office/drawing/2014/main" id="{0DD39DC6-E91D-4CEB-B9C3-39D33F23A1A6}"/>
              </a:ext>
            </a:extLst>
          </p:cNvPr>
          <p:cNvCxnSpPr>
            <a:cxnSpLocks/>
          </p:cNvCxnSpPr>
          <p:nvPr/>
        </p:nvCxnSpPr>
        <p:spPr>
          <a:xfrm flipH="1">
            <a:off x="1932515" y="2959869"/>
            <a:ext cx="120320" cy="49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D11785-BE6C-4DDD-89BB-B2F9D27F517A}"/>
              </a:ext>
            </a:extLst>
          </p:cNvPr>
          <p:cNvSpPr txBox="1"/>
          <p:nvPr/>
        </p:nvSpPr>
        <p:spPr>
          <a:xfrm>
            <a:off x="2987452" y="2803179"/>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a:t>
            </a:r>
          </a:p>
        </p:txBody>
      </p:sp>
      <p:cxnSp>
        <p:nvCxnSpPr>
          <p:cNvPr id="28" name="Straight Arrow Connector 27">
            <a:extLst>
              <a:ext uri="{FF2B5EF4-FFF2-40B4-BE49-F238E27FC236}">
                <a16:creationId xmlns:a16="http://schemas.microsoft.com/office/drawing/2014/main" id="{2CCAE51F-9FBC-413F-B5C6-C239FCA0DF59}"/>
              </a:ext>
            </a:extLst>
          </p:cNvPr>
          <p:cNvCxnSpPr>
            <a:cxnSpLocks/>
          </p:cNvCxnSpPr>
          <p:nvPr/>
        </p:nvCxnSpPr>
        <p:spPr>
          <a:xfrm flipH="1">
            <a:off x="3205930" y="3042191"/>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C67140-169F-4D4B-A05D-845165D154E3}"/>
              </a:ext>
            </a:extLst>
          </p:cNvPr>
          <p:cNvSpPr txBox="1"/>
          <p:nvPr/>
        </p:nvSpPr>
        <p:spPr>
          <a:xfrm>
            <a:off x="3703333" y="2159878"/>
            <a:ext cx="191703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Snowmelt/precipitation</a:t>
            </a:r>
          </a:p>
        </p:txBody>
      </p:sp>
      <p:cxnSp>
        <p:nvCxnSpPr>
          <p:cNvPr id="30" name="Straight Arrow Connector 29">
            <a:extLst>
              <a:ext uri="{FF2B5EF4-FFF2-40B4-BE49-F238E27FC236}">
                <a16:creationId xmlns:a16="http://schemas.microsoft.com/office/drawing/2014/main" id="{7E2E786E-65A5-4427-A74B-180C0BF4D5A5}"/>
              </a:ext>
            </a:extLst>
          </p:cNvPr>
          <p:cNvCxnSpPr>
            <a:cxnSpLocks/>
          </p:cNvCxnSpPr>
          <p:nvPr/>
        </p:nvCxnSpPr>
        <p:spPr>
          <a:xfrm flipH="1">
            <a:off x="4303289" y="2402540"/>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6" name="Freeform: Shape 35">
            <a:extLst>
              <a:ext uri="{FF2B5EF4-FFF2-40B4-BE49-F238E27FC236}">
                <a16:creationId xmlns:a16="http://schemas.microsoft.com/office/drawing/2014/main" id="{CA9F6333-7B86-4184-BC5E-6C3F4F4F0F17}"/>
              </a:ext>
            </a:extLst>
          </p:cNvPr>
          <p:cNvSpPr/>
          <p:nvPr/>
        </p:nvSpPr>
        <p:spPr>
          <a:xfrm>
            <a:off x="8475415" y="669576"/>
            <a:ext cx="4824661" cy="1763930"/>
          </a:xfrm>
          <a:custGeom>
            <a:avLst/>
            <a:gdLst>
              <a:gd name="connsiteX0" fmla="*/ 0 w 4993106"/>
              <a:gd name="connsiteY0" fmla="*/ 1937323 h 1937323"/>
              <a:gd name="connsiteX1" fmla="*/ 637674 w 4993106"/>
              <a:gd name="connsiteY1" fmla="*/ 493534 h 1937323"/>
              <a:gd name="connsiteX2" fmla="*/ 998621 w 4993106"/>
              <a:gd name="connsiteY2" fmla="*/ 397281 h 1937323"/>
              <a:gd name="connsiteX3" fmla="*/ 1467853 w 4993106"/>
              <a:gd name="connsiteY3" fmla="*/ 84460 h 1937323"/>
              <a:gd name="connsiteX4" fmla="*/ 3080084 w 4993106"/>
              <a:gd name="connsiteY4" fmla="*/ 505566 h 1937323"/>
              <a:gd name="connsiteX5" fmla="*/ 3886200 w 4993106"/>
              <a:gd name="connsiteY5" fmla="*/ 239 h 1937323"/>
              <a:gd name="connsiteX6" fmla="*/ 4993106 w 4993106"/>
              <a:gd name="connsiteY6" fmla="*/ 433376 h 1937323"/>
              <a:gd name="connsiteX7" fmla="*/ 4993106 w 4993106"/>
              <a:gd name="connsiteY7" fmla="*/ 433376 h 193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3106" h="1937323">
                <a:moveTo>
                  <a:pt x="0" y="1937323"/>
                </a:moveTo>
                <a:cubicBezTo>
                  <a:pt x="235618" y="1343765"/>
                  <a:pt x="471237" y="750208"/>
                  <a:pt x="637674" y="493534"/>
                </a:cubicBezTo>
                <a:cubicBezTo>
                  <a:pt x="804111" y="236860"/>
                  <a:pt x="860258" y="465460"/>
                  <a:pt x="998621" y="397281"/>
                </a:cubicBezTo>
                <a:cubicBezTo>
                  <a:pt x="1136984" y="329102"/>
                  <a:pt x="1120942" y="66412"/>
                  <a:pt x="1467853" y="84460"/>
                </a:cubicBezTo>
                <a:cubicBezTo>
                  <a:pt x="1814764" y="102508"/>
                  <a:pt x="2677026" y="519603"/>
                  <a:pt x="3080084" y="505566"/>
                </a:cubicBezTo>
                <a:cubicBezTo>
                  <a:pt x="3483142" y="491529"/>
                  <a:pt x="3567363" y="12271"/>
                  <a:pt x="3886200" y="239"/>
                </a:cubicBezTo>
                <a:cubicBezTo>
                  <a:pt x="4205037" y="-11793"/>
                  <a:pt x="4993106" y="433376"/>
                  <a:pt x="4993106" y="433376"/>
                </a:cubicBezTo>
                <a:lnTo>
                  <a:pt x="4993106" y="433376"/>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8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774368E-52E2-4FA2-8E06-F7F670D886DF}"/>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202E7B-7ECE-41AF-AE4E-4BD69FAE2A84}"/>
              </a:ext>
            </a:extLst>
          </p:cNvPr>
          <p:cNvSpPr txBox="1"/>
          <p:nvPr/>
        </p:nvSpPr>
        <p:spPr>
          <a:xfrm>
            <a:off x="1547448"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sp>
        <p:nvSpPr>
          <p:cNvPr id="6" name="TextBox 5">
            <a:extLst>
              <a:ext uri="{FF2B5EF4-FFF2-40B4-BE49-F238E27FC236}">
                <a16:creationId xmlns:a16="http://schemas.microsoft.com/office/drawing/2014/main" id="{713B26F0-9B91-49FE-91DC-FD1829C678F4}"/>
              </a:ext>
            </a:extLst>
          </p:cNvPr>
          <p:cNvSpPr txBox="1"/>
          <p:nvPr/>
        </p:nvSpPr>
        <p:spPr>
          <a:xfrm rot="16200000">
            <a:off x="454019" y="327007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Frequency</a:t>
            </a:r>
          </a:p>
        </p:txBody>
      </p:sp>
      <p:cxnSp>
        <p:nvCxnSpPr>
          <p:cNvPr id="7" name="Straight Arrow Connector 6">
            <a:extLst>
              <a:ext uri="{FF2B5EF4-FFF2-40B4-BE49-F238E27FC236}">
                <a16:creationId xmlns:a16="http://schemas.microsoft.com/office/drawing/2014/main" id="{20C78E91-63BC-4567-BF92-87FCABAF24C8}"/>
              </a:ext>
            </a:extLst>
          </p:cNvPr>
          <p:cNvCxnSpPr>
            <a:cxnSpLocks/>
          </p:cNvCxnSpPr>
          <p:nvPr/>
        </p:nvCxnSpPr>
        <p:spPr>
          <a:xfrm flipV="1">
            <a:off x="1547447"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AEECAFDD-DFC4-4EA0-96B2-8324B50E0081}"/>
              </a:ext>
            </a:extLst>
          </p:cNvPr>
          <p:cNvSpPr/>
          <p:nvPr/>
        </p:nvSpPr>
        <p:spPr>
          <a:xfrm>
            <a:off x="2136280" y="3542141"/>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EE567FC-01EF-4206-8A7E-D7CF417FCFB5}"/>
              </a:ext>
            </a:extLst>
          </p:cNvPr>
          <p:cNvSpPr/>
          <p:nvPr/>
        </p:nvSpPr>
        <p:spPr>
          <a:xfrm>
            <a:off x="3379761" y="3541318"/>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A33F55A-ECD7-4D4C-88A8-5BF6549CB1C4}"/>
              </a:ext>
            </a:extLst>
          </p:cNvPr>
          <p:cNvCxnSpPr>
            <a:cxnSpLocks/>
          </p:cNvCxnSpPr>
          <p:nvPr/>
        </p:nvCxnSpPr>
        <p:spPr>
          <a:xfrm flipV="1">
            <a:off x="580761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5E1518-F389-47E3-B19A-908E502D6A71}"/>
              </a:ext>
            </a:extLst>
          </p:cNvPr>
          <p:cNvSpPr txBox="1"/>
          <p:nvPr/>
        </p:nvSpPr>
        <p:spPr>
          <a:xfrm>
            <a:off x="5807615"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cxnSp>
        <p:nvCxnSpPr>
          <p:cNvPr id="20" name="Straight Arrow Connector 19">
            <a:extLst>
              <a:ext uri="{FF2B5EF4-FFF2-40B4-BE49-F238E27FC236}">
                <a16:creationId xmlns:a16="http://schemas.microsoft.com/office/drawing/2014/main" id="{7E8258B1-4EA2-4F56-A0B0-009B7C60F82A}"/>
              </a:ext>
            </a:extLst>
          </p:cNvPr>
          <p:cNvCxnSpPr>
            <a:cxnSpLocks/>
          </p:cNvCxnSpPr>
          <p:nvPr/>
        </p:nvCxnSpPr>
        <p:spPr>
          <a:xfrm flipV="1">
            <a:off x="5807614"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E65C4E1A-7132-44D9-B0CE-23F6D04279D0}"/>
              </a:ext>
            </a:extLst>
          </p:cNvPr>
          <p:cNvSpPr/>
          <p:nvPr/>
        </p:nvSpPr>
        <p:spPr>
          <a:xfrm>
            <a:off x="6551192" y="3537576"/>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8C31E9C-725D-4F77-9FCB-C17F385D8F67}"/>
              </a:ext>
            </a:extLst>
          </p:cNvPr>
          <p:cNvSpPr/>
          <p:nvPr/>
        </p:nvSpPr>
        <p:spPr>
          <a:xfrm>
            <a:off x="7414844" y="3536753"/>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0D3E65-608F-476F-8DB5-33C74359AC96}"/>
              </a:ext>
            </a:extLst>
          </p:cNvPr>
          <p:cNvSpPr txBox="1"/>
          <p:nvPr/>
        </p:nvSpPr>
        <p:spPr>
          <a:xfrm>
            <a:off x="1510072" y="2187843"/>
            <a:ext cx="332920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Minnesota lakes: 1 year post-fire</a:t>
            </a:r>
          </a:p>
        </p:txBody>
      </p:sp>
      <p:sp>
        <p:nvSpPr>
          <p:cNvPr id="26" name="TextBox 25">
            <a:extLst>
              <a:ext uri="{FF2B5EF4-FFF2-40B4-BE49-F238E27FC236}">
                <a16:creationId xmlns:a16="http://schemas.microsoft.com/office/drawing/2014/main" id="{F3DF225B-269F-4897-B270-1E344E3F2D41}"/>
              </a:ext>
            </a:extLst>
          </p:cNvPr>
          <p:cNvSpPr txBox="1"/>
          <p:nvPr/>
        </p:nvSpPr>
        <p:spPr>
          <a:xfrm>
            <a:off x="5807614" y="2173910"/>
            <a:ext cx="322735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Qu</a:t>
            </a:r>
            <a:r>
              <a:rPr lang="en-US" sz="1400" b="1" i="0" u="none" strike="noStrike" dirty="0">
                <a:solidFill>
                  <a:srgbClr val="000000"/>
                </a:solidFill>
                <a:effectLst/>
                <a:latin typeface="Arial" panose="020B0604020202020204" pitchFamily="34" charset="0"/>
                <a:cs typeface="Arial" panose="020B0604020202020204" pitchFamily="34" charset="0"/>
              </a:rPr>
              <a:t>é</a:t>
            </a:r>
            <a:r>
              <a:rPr lang="en-US" sz="1400" b="1" dirty="0">
                <a:latin typeface="Arial" panose="020B0604020202020204" pitchFamily="34" charset="0"/>
                <a:cs typeface="Arial" panose="020B0604020202020204" pitchFamily="34" charset="0"/>
              </a:rPr>
              <a:t>bec lakes: 3 years post-fire</a:t>
            </a:r>
          </a:p>
        </p:txBody>
      </p:sp>
      <p:sp>
        <p:nvSpPr>
          <p:cNvPr id="27" name="TextBox 26">
            <a:extLst>
              <a:ext uri="{FF2B5EF4-FFF2-40B4-BE49-F238E27FC236}">
                <a16:creationId xmlns:a16="http://schemas.microsoft.com/office/drawing/2014/main" id="{5EECC41B-F69B-4373-9504-407BD61982F3}"/>
              </a:ext>
            </a:extLst>
          </p:cNvPr>
          <p:cNvSpPr txBox="1"/>
          <p:nvPr/>
        </p:nvSpPr>
        <p:spPr>
          <a:xfrm>
            <a:off x="1547447" y="2672862"/>
            <a:ext cx="2208960" cy="461665"/>
          </a:xfrm>
          <a:prstGeom prst="rect">
            <a:avLst/>
          </a:prstGeom>
          <a:noFill/>
        </p:spPr>
        <p:txBody>
          <a:bodyPr wrap="squar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Control</a:t>
            </a:r>
          </a:p>
          <a:p>
            <a:r>
              <a:rPr lang="en-US" sz="1200" dirty="0">
                <a:solidFill>
                  <a:srgbClr val="FFC000"/>
                </a:solidFill>
                <a:latin typeface="Arial" panose="020B0604020202020204" pitchFamily="34" charset="0"/>
                <a:cs typeface="Arial" panose="020B0604020202020204" pitchFamily="34" charset="0"/>
              </a:rPr>
              <a:t>Burned watershed</a:t>
            </a:r>
          </a:p>
        </p:txBody>
      </p:sp>
    </p:spTree>
    <p:extLst>
      <p:ext uri="{BB962C8B-B14F-4D97-AF65-F5344CB8AC3E}">
        <p14:creationId xmlns:p14="http://schemas.microsoft.com/office/powerpoint/2010/main" val="89397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6829</TotalTime>
  <Words>1355</Words>
  <Application>Microsoft Office PowerPoint</Application>
  <PresentationFormat>Widescreen</PresentationFormat>
  <Paragraphs>242</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Outtakes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ideas Aug 2022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immccull@gmail.com</dc:creator>
  <cp:lastModifiedBy>immccull@gmail.com</cp:lastModifiedBy>
  <cp:revision>19</cp:revision>
  <dcterms:created xsi:type="dcterms:W3CDTF">2021-11-12T14:06:00Z</dcterms:created>
  <dcterms:modified xsi:type="dcterms:W3CDTF">2022-12-07T19:56:20Z</dcterms:modified>
</cp:coreProperties>
</file>