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02F251-34EF-463D-A8B6-C124F903AA80}"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19D0C-1122-4ED8-A879-30C30D080539}" type="slidenum">
              <a:rPr lang="en-US" smtClean="0"/>
              <a:t>‹#›</a:t>
            </a:fld>
            <a:endParaRPr lang="en-US"/>
          </a:p>
        </p:txBody>
      </p:sp>
    </p:spTree>
    <p:extLst>
      <p:ext uri="{BB962C8B-B14F-4D97-AF65-F5344CB8AC3E}">
        <p14:creationId xmlns:p14="http://schemas.microsoft.com/office/powerpoint/2010/main" val="2427402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2F251-34EF-463D-A8B6-C124F903AA80}"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19D0C-1122-4ED8-A879-30C30D080539}" type="slidenum">
              <a:rPr lang="en-US" smtClean="0"/>
              <a:t>‹#›</a:t>
            </a:fld>
            <a:endParaRPr lang="en-US"/>
          </a:p>
        </p:txBody>
      </p:sp>
    </p:spTree>
    <p:extLst>
      <p:ext uri="{BB962C8B-B14F-4D97-AF65-F5344CB8AC3E}">
        <p14:creationId xmlns:p14="http://schemas.microsoft.com/office/powerpoint/2010/main" val="270351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2F251-34EF-463D-A8B6-C124F903AA80}"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19D0C-1122-4ED8-A879-30C30D080539}" type="slidenum">
              <a:rPr lang="en-US" smtClean="0"/>
              <a:t>‹#›</a:t>
            </a:fld>
            <a:endParaRPr lang="en-US"/>
          </a:p>
        </p:txBody>
      </p:sp>
    </p:spTree>
    <p:extLst>
      <p:ext uri="{BB962C8B-B14F-4D97-AF65-F5344CB8AC3E}">
        <p14:creationId xmlns:p14="http://schemas.microsoft.com/office/powerpoint/2010/main" val="1835417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2F251-34EF-463D-A8B6-C124F903AA80}"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19D0C-1122-4ED8-A879-30C30D080539}" type="slidenum">
              <a:rPr lang="en-US" smtClean="0"/>
              <a:t>‹#›</a:t>
            </a:fld>
            <a:endParaRPr lang="en-US"/>
          </a:p>
        </p:txBody>
      </p:sp>
    </p:spTree>
    <p:extLst>
      <p:ext uri="{BB962C8B-B14F-4D97-AF65-F5344CB8AC3E}">
        <p14:creationId xmlns:p14="http://schemas.microsoft.com/office/powerpoint/2010/main" val="3464033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02F251-34EF-463D-A8B6-C124F903AA80}"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19D0C-1122-4ED8-A879-30C30D080539}" type="slidenum">
              <a:rPr lang="en-US" smtClean="0"/>
              <a:t>‹#›</a:t>
            </a:fld>
            <a:endParaRPr lang="en-US"/>
          </a:p>
        </p:txBody>
      </p:sp>
    </p:spTree>
    <p:extLst>
      <p:ext uri="{BB962C8B-B14F-4D97-AF65-F5344CB8AC3E}">
        <p14:creationId xmlns:p14="http://schemas.microsoft.com/office/powerpoint/2010/main" val="217419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02F251-34EF-463D-A8B6-C124F903AA80}"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F19D0C-1122-4ED8-A879-30C30D080539}" type="slidenum">
              <a:rPr lang="en-US" smtClean="0"/>
              <a:t>‹#›</a:t>
            </a:fld>
            <a:endParaRPr lang="en-US"/>
          </a:p>
        </p:txBody>
      </p:sp>
    </p:spTree>
    <p:extLst>
      <p:ext uri="{BB962C8B-B14F-4D97-AF65-F5344CB8AC3E}">
        <p14:creationId xmlns:p14="http://schemas.microsoft.com/office/powerpoint/2010/main" val="3711942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02F251-34EF-463D-A8B6-C124F903AA80}" type="datetimeFigureOut">
              <a:rPr lang="en-US" smtClean="0"/>
              <a:t>4/2/2021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F19D0C-1122-4ED8-A879-30C30D080539}" type="slidenum">
              <a:rPr lang="en-US" smtClean="0"/>
              <a:t>‹#›</a:t>
            </a:fld>
            <a:endParaRPr lang="en-US"/>
          </a:p>
        </p:txBody>
      </p:sp>
    </p:spTree>
    <p:extLst>
      <p:ext uri="{BB962C8B-B14F-4D97-AF65-F5344CB8AC3E}">
        <p14:creationId xmlns:p14="http://schemas.microsoft.com/office/powerpoint/2010/main" val="349416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02F251-34EF-463D-A8B6-C124F903AA80}" type="datetimeFigureOut">
              <a:rPr lang="en-US" smtClean="0"/>
              <a:t>4/2/2021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F19D0C-1122-4ED8-A879-30C30D080539}" type="slidenum">
              <a:rPr lang="en-US" smtClean="0"/>
              <a:t>‹#›</a:t>
            </a:fld>
            <a:endParaRPr lang="en-US"/>
          </a:p>
        </p:txBody>
      </p:sp>
    </p:spTree>
    <p:extLst>
      <p:ext uri="{BB962C8B-B14F-4D97-AF65-F5344CB8AC3E}">
        <p14:creationId xmlns:p14="http://schemas.microsoft.com/office/powerpoint/2010/main" val="4144329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2F251-34EF-463D-A8B6-C124F903AA80}" type="datetimeFigureOut">
              <a:rPr lang="en-US" smtClean="0"/>
              <a:t>4/2/2021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F19D0C-1122-4ED8-A879-30C30D080539}" type="slidenum">
              <a:rPr lang="en-US" smtClean="0"/>
              <a:t>‹#›</a:t>
            </a:fld>
            <a:endParaRPr lang="en-US"/>
          </a:p>
        </p:txBody>
      </p:sp>
    </p:spTree>
    <p:extLst>
      <p:ext uri="{BB962C8B-B14F-4D97-AF65-F5344CB8AC3E}">
        <p14:creationId xmlns:p14="http://schemas.microsoft.com/office/powerpoint/2010/main" val="196288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02F251-34EF-463D-A8B6-C124F903AA80}"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F19D0C-1122-4ED8-A879-30C30D080539}" type="slidenum">
              <a:rPr lang="en-US" smtClean="0"/>
              <a:t>‹#›</a:t>
            </a:fld>
            <a:endParaRPr lang="en-US"/>
          </a:p>
        </p:txBody>
      </p:sp>
    </p:spTree>
    <p:extLst>
      <p:ext uri="{BB962C8B-B14F-4D97-AF65-F5344CB8AC3E}">
        <p14:creationId xmlns:p14="http://schemas.microsoft.com/office/powerpoint/2010/main" val="204864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02F251-34EF-463D-A8B6-C124F903AA80}" type="datetimeFigureOut">
              <a:rPr lang="en-US" smtClean="0"/>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F19D0C-1122-4ED8-A879-30C30D080539}" type="slidenum">
              <a:rPr lang="en-US" smtClean="0"/>
              <a:t>‹#›</a:t>
            </a:fld>
            <a:endParaRPr lang="en-US"/>
          </a:p>
        </p:txBody>
      </p:sp>
    </p:spTree>
    <p:extLst>
      <p:ext uri="{BB962C8B-B14F-4D97-AF65-F5344CB8AC3E}">
        <p14:creationId xmlns:p14="http://schemas.microsoft.com/office/powerpoint/2010/main" val="3587031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2F251-34EF-463D-A8B6-C124F903AA80}" type="datetimeFigureOut">
              <a:rPr lang="en-US" smtClean="0"/>
              <a:t>4/2/2021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19D0C-1122-4ED8-A879-30C30D080539}" type="slidenum">
              <a:rPr lang="en-US" smtClean="0"/>
              <a:t>‹#›</a:t>
            </a:fld>
            <a:endParaRPr lang="en-US"/>
          </a:p>
        </p:txBody>
      </p:sp>
    </p:spTree>
    <p:extLst>
      <p:ext uri="{BB962C8B-B14F-4D97-AF65-F5344CB8AC3E}">
        <p14:creationId xmlns:p14="http://schemas.microsoft.com/office/powerpoint/2010/main" val="4167641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538553" y="367144"/>
            <a:ext cx="3835382" cy="4636008"/>
          </a:xfrm>
          <a:prstGeom prst="rect">
            <a:avLst/>
          </a:prstGeom>
          <a:ln>
            <a:solidFill>
              <a:schemeClr val="tx1"/>
            </a:solidFill>
          </a:ln>
        </p:spPr>
      </p:pic>
      <p:pic>
        <p:nvPicPr>
          <p:cNvPr id="13" name="Picture 12"/>
          <p:cNvPicPr>
            <a:picLocks noChangeAspect="1"/>
          </p:cNvPicPr>
          <p:nvPr/>
        </p:nvPicPr>
        <p:blipFill>
          <a:blip r:embed="rId3"/>
          <a:stretch>
            <a:fillRect/>
          </a:stretch>
        </p:blipFill>
        <p:spPr>
          <a:xfrm>
            <a:off x="4502616" y="367144"/>
            <a:ext cx="3835382" cy="4636008"/>
          </a:xfrm>
          <a:prstGeom prst="rect">
            <a:avLst/>
          </a:prstGeom>
          <a:ln>
            <a:solidFill>
              <a:schemeClr val="tx1"/>
            </a:solidFill>
          </a:ln>
        </p:spPr>
      </p:pic>
      <p:sp>
        <p:nvSpPr>
          <p:cNvPr id="6" name="TextBox 5"/>
          <p:cNvSpPr txBox="1"/>
          <p:nvPr/>
        </p:nvSpPr>
        <p:spPr>
          <a:xfrm>
            <a:off x="533313" y="5062451"/>
            <a:ext cx="9217516" cy="1323439"/>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Fig. X</a:t>
            </a:r>
            <a:r>
              <a:rPr lang="en-US" sz="1600" dirty="0" smtClean="0">
                <a:latin typeface="Arial" panose="020B0604020202020204" pitchFamily="34" charset="0"/>
                <a:cs typeface="Arial" panose="020B0604020202020204" pitchFamily="34" charset="0"/>
              </a:rPr>
              <a:t>. Connectivity within a lake network based on A) all available within-network connections and B) loss of a key network component (“hub” lake). </a:t>
            </a:r>
            <a:r>
              <a:rPr lang="en-US" sz="1600" dirty="0">
                <a:latin typeface="Arial" panose="020B0604020202020204" pitchFamily="34" charset="0"/>
                <a:cs typeface="Arial" panose="020B0604020202020204" pitchFamily="34" charset="0"/>
              </a:rPr>
              <a:t>A</a:t>
            </a:r>
            <a:r>
              <a:rPr lang="en-US" sz="1600" dirty="0" smtClean="0">
                <a:latin typeface="Arial" panose="020B0604020202020204" pitchFamily="34" charset="0"/>
                <a:cs typeface="Arial" panose="020B0604020202020204" pitchFamily="34" charset="0"/>
              </a:rPr>
              <a:t>ll blue lakes are hypothetically accessible to each other based on stream connections, illustrating the potentially large effect of network disruptions on gene flow, migrations and species range shifts. Under A, many gray lakes are hydrologically isolated naturally, whereas network disruptions can artificially isolate lakes.</a:t>
            </a: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533313" y="367144"/>
            <a:ext cx="638782"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A)</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4515110" y="367144"/>
            <a:ext cx="638782"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B</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9" name="Rectangle 8"/>
          <p:cNvSpPr/>
          <p:nvPr/>
        </p:nvSpPr>
        <p:spPr>
          <a:xfrm>
            <a:off x="8595360" y="576749"/>
            <a:ext cx="274320" cy="24621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595360" y="912029"/>
            <a:ext cx="274320" cy="24621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678487" y="1264336"/>
            <a:ext cx="137160" cy="133004"/>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002684" y="491437"/>
            <a:ext cx="2177934"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Connected lake</a:t>
            </a:r>
          </a:p>
          <a:p>
            <a:r>
              <a:rPr lang="en-US" sz="2000" dirty="0" smtClean="0">
                <a:latin typeface="Arial" panose="020B0604020202020204" pitchFamily="34" charset="0"/>
                <a:cs typeface="Arial" panose="020B0604020202020204" pitchFamily="34" charset="0"/>
              </a:rPr>
              <a:t>Inaccessible lake</a:t>
            </a:r>
          </a:p>
          <a:p>
            <a:r>
              <a:rPr lang="en-US" sz="2000" dirty="0" smtClean="0">
                <a:latin typeface="Arial" panose="020B0604020202020204" pitchFamily="34" charset="0"/>
                <a:cs typeface="Arial" panose="020B0604020202020204" pitchFamily="34" charset="0"/>
              </a:rPr>
              <a:t>Hub lake</a:t>
            </a:r>
            <a:endParaRPr lang="en-US" sz="2000" dirty="0">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4"/>
          <a:stretch>
            <a:fillRect/>
          </a:stretch>
        </p:blipFill>
        <p:spPr>
          <a:xfrm>
            <a:off x="1761736" y="4113523"/>
            <a:ext cx="238125" cy="523875"/>
          </a:xfrm>
          <a:prstGeom prst="rect">
            <a:avLst/>
          </a:prstGeom>
        </p:spPr>
      </p:pic>
      <p:pic>
        <p:nvPicPr>
          <p:cNvPr id="18" name="Picture 17"/>
          <p:cNvPicPr>
            <a:picLocks noChangeAspect="1"/>
          </p:cNvPicPr>
          <p:nvPr/>
        </p:nvPicPr>
        <p:blipFill>
          <a:blip r:embed="rId5"/>
          <a:stretch>
            <a:fillRect/>
          </a:stretch>
        </p:blipFill>
        <p:spPr>
          <a:xfrm>
            <a:off x="1353070" y="4717278"/>
            <a:ext cx="1597949" cy="249143"/>
          </a:xfrm>
          <a:prstGeom prst="rect">
            <a:avLst/>
          </a:prstGeom>
        </p:spPr>
      </p:pic>
    </p:spTree>
    <p:extLst>
      <p:ext uri="{BB962C8B-B14F-4D97-AF65-F5344CB8AC3E}">
        <p14:creationId xmlns:p14="http://schemas.microsoft.com/office/powerpoint/2010/main" val="2715461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0418" t="12727" r="25111" b="27516"/>
          <a:stretch/>
        </p:blipFill>
        <p:spPr>
          <a:xfrm>
            <a:off x="4050916" y="773083"/>
            <a:ext cx="3416531" cy="4098174"/>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0418" t="12849" r="25111" b="27272"/>
          <a:stretch/>
        </p:blipFill>
        <p:spPr>
          <a:xfrm>
            <a:off x="7464368" y="773083"/>
            <a:ext cx="3416531" cy="4106488"/>
          </a:xfrm>
          <a:prstGeom prst="rect">
            <a:avLst/>
          </a:prstGeom>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l="10418" t="12727" r="25111" b="27516"/>
          <a:stretch/>
        </p:blipFill>
        <p:spPr>
          <a:xfrm>
            <a:off x="632846" y="781396"/>
            <a:ext cx="3416531" cy="4089861"/>
          </a:xfrm>
          <a:prstGeom prst="rect">
            <a:avLst/>
          </a:prstGeom>
        </p:spPr>
      </p:pic>
      <p:sp>
        <p:nvSpPr>
          <p:cNvPr id="11" name="TextBox 10"/>
          <p:cNvSpPr txBox="1"/>
          <p:nvPr/>
        </p:nvSpPr>
        <p:spPr>
          <a:xfrm>
            <a:off x="631307" y="736476"/>
            <a:ext cx="638782"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A)</a:t>
            </a:r>
            <a:endParaRPr lang="en-US" b="1" dirty="0">
              <a:latin typeface="Arial" panose="020B0604020202020204" pitchFamily="34" charset="0"/>
              <a:cs typeface="Arial" panose="020B0604020202020204" pitchFamily="34" charset="0"/>
            </a:endParaRPr>
          </a:p>
        </p:txBody>
      </p:sp>
      <p:sp>
        <p:nvSpPr>
          <p:cNvPr id="12" name="TextBox 11"/>
          <p:cNvSpPr txBox="1"/>
          <p:nvPr/>
        </p:nvSpPr>
        <p:spPr>
          <a:xfrm>
            <a:off x="4044759" y="736476"/>
            <a:ext cx="638782"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B</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7452945" y="736476"/>
            <a:ext cx="638782"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21" name="TextBox 20"/>
          <p:cNvSpPr txBox="1"/>
          <p:nvPr/>
        </p:nvSpPr>
        <p:spPr>
          <a:xfrm>
            <a:off x="533313" y="5062451"/>
            <a:ext cx="9217516" cy="1077218"/>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Fig. X</a:t>
            </a:r>
            <a:r>
              <a:rPr lang="en-US" sz="1600" dirty="0" smtClean="0">
                <a:latin typeface="Arial" panose="020B0604020202020204" pitchFamily="34" charset="0"/>
                <a:cs typeface="Arial" panose="020B0604020202020204" pitchFamily="34" charset="0"/>
              </a:rPr>
              <a:t>. Contrasting views of the freshwater landscape. A) Stream network with lakes as simple nodes, B) Lakes as aquatic habitat patches without regard for stream connections and C) Lake and stream network with network-connected lakes as accessible aquatic habitat patches and hydrologically isolated lakes inaccessible (gray).</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262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40195" y="72863"/>
            <a:ext cx="2514600" cy="2514600"/>
          </a:xfrm>
          <a:prstGeom prst="ellipse">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006502" y="1008045"/>
            <a:ext cx="2514600" cy="2514600"/>
          </a:xfrm>
          <a:prstGeom prst="ellipse">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72809" y="72863"/>
            <a:ext cx="2514600" cy="2514600"/>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1168" y="316283"/>
            <a:ext cx="1317435" cy="1200329"/>
          </a:xfrm>
          <a:prstGeom prst="rect">
            <a:avLst/>
          </a:prstGeom>
          <a:noFill/>
        </p:spPr>
        <p:txBody>
          <a:bodyPr wrap="square" rtlCol="0">
            <a:spAutoFit/>
          </a:bodyPr>
          <a:lstStyle/>
          <a:p>
            <a:pPr algn="ctr"/>
            <a:r>
              <a:rPr lang="en-US" sz="1200" b="1" dirty="0" smtClean="0">
                <a:latin typeface="Arial" panose="020B0604020202020204" pitchFamily="34" charset="0"/>
                <a:cs typeface="Arial" panose="020B0604020202020204" pitchFamily="34" charset="0"/>
              </a:rPr>
              <a:t>Habitat complexity</a:t>
            </a:r>
          </a:p>
          <a:p>
            <a:r>
              <a:rPr lang="en-US" sz="1200" dirty="0" smtClean="0">
                <a:latin typeface="Arial" panose="020B0604020202020204" pitchFamily="34" charset="0"/>
                <a:cs typeface="Arial" panose="020B0604020202020204" pitchFamily="34" charset="0"/>
              </a:rPr>
              <a:t>Edge density</a:t>
            </a:r>
          </a:p>
          <a:p>
            <a:r>
              <a:rPr lang="en-US" sz="1200" dirty="0" smtClean="0">
                <a:latin typeface="Arial" panose="020B0604020202020204" pitchFamily="34" charset="0"/>
                <a:cs typeface="Arial" panose="020B0604020202020204" pitchFamily="34" charset="0"/>
              </a:rPr>
              <a:t>Lake order</a:t>
            </a:r>
          </a:p>
          <a:p>
            <a:r>
              <a:rPr lang="en-US" sz="1200" dirty="0" smtClean="0">
                <a:latin typeface="Arial" panose="020B0604020202020204" pitchFamily="34" charset="0"/>
                <a:cs typeface="Arial" panose="020B0604020202020204" pitchFamily="34" charset="0"/>
              </a:rPr>
              <a:t>Articulation points</a:t>
            </a:r>
            <a:endParaRPr lang="en-US" sz="1200" dirty="0">
              <a:latin typeface="Arial" panose="020B0604020202020204" pitchFamily="34" charset="0"/>
              <a:cs typeface="Arial" panose="020B0604020202020204" pitchFamily="34" charset="0"/>
            </a:endParaRPr>
          </a:p>
        </p:txBody>
      </p:sp>
      <p:sp>
        <p:nvSpPr>
          <p:cNvPr id="8" name="TextBox 7"/>
          <p:cNvSpPr txBox="1"/>
          <p:nvPr/>
        </p:nvSpPr>
        <p:spPr>
          <a:xfrm>
            <a:off x="2673627" y="319717"/>
            <a:ext cx="1317435" cy="1200329"/>
          </a:xfrm>
          <a:prstGeom prst="rect">
            <a:avLst/>
          </a:prstGeom>
          <a:noFill/>
        </p:spPr>
        <p:txBody>
          <a:bodyPr wrap="square" rtlCol="0">
            <a:spAutoFit/>
          </a:bodyPr>
          <a:lstStyle/>
          <a:p>
            <a:pPr algn="ctr"/>
            <a:r>
              <a:rPr lang="en-US" sz="1200" b="1" dirty="0" smtClean="0">
                <a:latin typeface="Arial" panose="020B0604020202020204" pitchFamily="34" charset="0"/>
                <a:cs typeface="Arial" panose="020B0604020202020204" pitchFamily="34" charset="0"/>
              </a:rPr>
              <a:t>Habitat availability</a:t>
            </a:r>
          </a:p>
          <a:p>
            <a:pPr algn="r"/>
            <a:r>
              <a:rPr lang="en-US" sz="1200" dirty="0" smtClean="0">
                <a:latin typeface="Arial" panose="020B0604020202020204" pitchFamily="34" charset="0"/>
                <a:cs typeface="Arial" panose="020B0604020202020204" pitchFamily="34" charset="0"/>
              </a:rPr>
              <a:t>Number of lakes</a:t>
            </a:r>
          </a:p>
          <a:p>
            <a:pPr algn="r"/>
            <a:r>
              <a:rPr lang="en-US" sz="1200" dirty="0" smtClean="0">
                <a:latin typeface="Arial" panose="020B0604020202020204" pitchFamily="34" charset="0"/>
                <a:cs typeface="Arial" panose="020B0604020202020204" pitchFamily="34" charset="0"/>
              </a:rPr>
              <a:t>Lake distance</a:t>
            </a:r>
          </a:p>
          <a:p>
            <a:pPr algn="r"/>
            <a:r>
              <a:rPr lang="en-US" sz="1200" dirty="0" err="1" smtClean="0">
                <a:latin typeface="Arial" panose="020B0604020202020204" pitchFamily="34" charset="0"/>
                <a:cs typeface="Arial" panose="020B0604020202020204" pitchFamily="34" charset="0"/>
              </a:rPr>
              <a:t>Betweenness</a:t>
            </a:r>
            <a:endParaRPr lang="en-US" sz="1200" dirty="0" smtClean="0">
              <a:latin typeface="Arial" panose="020B0604020202020204" pitchFamily="34" charset="0"/>
              <a:cs typeface="Arial" panose="020B0604020202020204" pitchFamily="34" charset="0"/>
            </a:endParaRPr>
          </a:p>
          <a:p>
            <a:pPr algn="r"/>
            <a:r>
              <a:rPr lang="en-US" sz="1200" dirty="0" smtClean="0">
                <a:latin typeface="Arial" panose="020B0604020202020204" pitchFamily="34" charset="0"/>
                <a:cs typeface="Arial" panose="020B0604020202020204" pitchFamily="34" charset="0"/>
              </a:rPr>
              <a:t>centrality</a:t>
            </a:r>
            <a:endParaRPr lang="en-US" sz="1200" dirty="0">
              <a:latin typeface="Arial" panose="020B0604020202020204" pitchFamily="34" charset="0"/>
              <a:cs typeface="Arial" panose="020B0604020202020204" pitchFamily="34" charset="0"/>
            </a:endParaRPr>
          </a:p>
        </p:txBody>
      </p:sp>
      <p:sp>
        <p:nvSpPr>
          <p:cNvPr id="9" name="TextBox 8"/>
          <p:cNvSpPr txBox="1"/>
          <p:nvPr/>
        </p:nvSpPr>
        <p:spPr>
          <a:xfrm>
            <a:off x="1248325" y="2584367"/>
            <a:ext cx="2022613" cy="646331"/>
          </a:xfrm>
          <a:prstGeom prst="rect">
            <a:avLst/>
          </a:prstGeom>
          <a:noFill/>
        </p:spPr>
        <p:txBody>
          <a:bodyPr wrap="square" rtlCol="0">
            <a:spAutoFit/>
          </a:bodyPr>
          <a:lstStyle/>
          <a:p>
            <a:pPr algn="ctr"/>
            <a:r>
              <a:rPr lang="en-US" sz="1200" b="1" dirty="0" smtClean="0">
                <a:latin typeface="Arial" panose="020B0604020202020204" pitchFamily="34" charset="0"/>
                <a:cs typeface="Arial" panose="020B0604020202020204" pitchFamily="34" charset="0"/>
              </a:rPr>
              <a:t>Climatic connectivity</a:t>
            </a:r>
          </a:p>
          <a:p>
            <a:r>
              <a:rPr lang="en-US" sz="1200" dirty="0" smtClean="0">
                <a:latin typeface="Arial" panose="020B0604020202020204" pitchFamily="34" charset="0"/>
                <a:cs typeface="Arial" panose="020B0604020202020204" pitchFamily="34" charset="0"/>
              </a:rPr>
              <a:t>Latitudinal breadth</a:t>
            </a:r>
          </a:p>
          <a:p>
            <a:r>
              <a:rPr lang="en-US" sz="1200" dirty="0" smtClean="0">
                <a:latin typeface="Arial" panose="020B0604020202020204" pitchFamily="34" charset="0"/>
                <a:cs typeface="Arial" panose="020B0604020202020204" pitchFamily="34" charset="0"/>
              </a:rPr>
              <a:t>Ecological gradients</a:t>
            </a:r>
            <a:endParaRPr lang="en-US" sz="12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rotWithShape="1">
          <a:blip r:embed="rId2"/>
          <a:srcRect l="37261" t="26709" r="42420" b="30166"/>
          <a:stretch/>
        </p:blipFill>
        <p:spPr>
          <a:xfrm>
            <a:off x="4296126" y="196281"/>
            <a:ext cx="2835556" cy="3385077"/>
          </a:xfrm>
          <a:prstGeom prst="rect">
            <a:avLst/>
          </a:prstGeom>
        </p:spPr>
      </p:pic>
      <p:pic>
        <p:nvPicPr>
          <p:cNvPr id="14" name="Picture 13"/>
          <p:cNvPicPr>
            <a:picLocks noChangeAspect="1"/>
          </p:cNvPicPr>
          <p:nvPr/>
        </p:nvPicPr>
        <p:blipFill rotWithShape="1">
          <a:blip r:embed="rId3"/>
          <a:srcRect l="37312" t="26406" r="42526" b="30318"/>
          <a:stretch/>
        </p:blipFill>
        <p:spPr>
          <a:xfrm>
            <a:off x="1069600" y="3720934"/>
            <a:ext cx="2380061" cy="2873489"/>
          </a:xfrm>
          <a:prstGeom prst="rect">
            <a:avLst/>
          </a:prstGeom>
        </p:spPr>
      </p:pic>
      <p:pic>
        <p:nvPicPr>
          <p:cNvPr id="15" name="Picture 14"/>
          <p:cNvPicPr>
            <a:picLocks noChangeAspect="1"/>
          </p:cNvPicPr>
          <p:nvPr/>
        </p:nvPicPr>
        <p:blipFill rotWithShape="1">
          <a:blip r:embed="rId4"/>
          <a:srcRect l="37343" t="26512" r="42481" b="30125"/>
          <a:stretch/>
        </p:blipFill>
        <p:spPr>
          <a:xfrm>
            <a:off x="4506824" y="3720935"/>
            <a:ext cx="2376836" cy="2873489"/>
          </a:xfrm>
          <a:prstGeom prst="rect">
            <a:avLst/>
          </a:prstGeom>
        </p:spPr>
      </p:pic>
      <p:sp>
        <p:nvSpPr>
          <p:cNvPr id="16" name="Rectangle 15"/>
          <p:cNvSpPr/>
          <p:nvPr/>
        </p:nvSpPr>
        <p:spPr>
          <a:xfrm>
            <a:off x="5332393" y="1468363"/>
            <a:ext cx="214604" cy="3079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340399" y="281593"/>
            <a:ext cx="274320" cy="24621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40399" y="616873"/>
            <a:ext cx="274320" cy="24621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423526" y="969180"/>
            <a:ext cx="137160" cy="133004"/>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747723" y="196281"/>
            <a:ext cx="2177934"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Connected lake</a:t>
            </a:r>
          </a:p>
          <a:p>
            <a:r>
              <a:rPr lang="en-US" sz="2000" dirty="0" smtClean="0">
                <a:latin typeface="Arial" panose="020B0604020202020204" pitchFamily="34" charset="0"/>
                <a:cs typeface="Arial" panose="020B0604020202020204" pitchFamily="34" charset="0"/>
              </a:rPr>
              <a:t>Inaccessible lake</a:t>
            </a:r>
          </a:p>
          <a:p>
            <a:r>
              <a:rPr lang="en-US" sz="2000" dirty="0" smtClean="0">
                <a:latin typeface="Arial" panose="020B0604020202020204" pitchFamily="34" charset="0"/>
                <a:cs typeface="Arial" panose="020B0604020202020204" pitchFamily="34" charset="0"/>
              </a:rPr>
              <a:t>Hub lake</a:t>
            </a:r>
            <a:endParaRPr lang="en-US" sz="2000" dirty="0">
              <a:latin typeface="Arial" panose="020B0604020202020204" pitchFamily="34" charset="0"/>
              <a:cs typeface="Arial" panose="020B0604020202020204" pitchFamily="34" charset="0"/>
            </a:endParaRPr>
          </a:p>
        </p:txBody>
      </p:sp>
      <p:sp>
        <p:nvSpPr>
          <p:cNvPr id="21" name="TextBox 20"/>
          <p:cNvSpPr txBox="1"/>
          <p:nvPr/>
        </p:nvSpPr>
        <p:spPr>
          <a:xfrm>
            <a:off x="367720" y="131617"/>
            <a:ext cx="638782"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A)</a:t>
            </a:r>
            <a:endParaRPr lang="en-US" b="1" dirty="0">
              <a:latin typeface="Arial" panose="020B0604020202020204" pitchFamily="34" charset="0"/>
              <a:cs typeface="Arial" panose="020B0604020202020204" pitchFamily="34" charset="0"/>
            </a:endParaRPr>
          </a:p>
        </p:txBody>
      </p:sp>
      <p:sp>
        <p:nvSpPr>
          <p:cNvPr id="22" name="TextBox 21"/>
          <p:cNvSpPr txBox="1"/>
          <p:nvPr/>
        </p:nvSpPr>
        <p:spPr>
          <a:xfrm>
            <a:off x="4333450" y="201572"/>
            <a:ext cx="469960" cy="369332"/>
          </a:xfrm>
          <a:prstGeom prst="rect">
            <a:avLst/>
          </a:prstGeom>
          <a:solidFill>
            <a:schemeClr val="bg1"/>
          </a:solidFill>
        </p:spPr>
        <p:txBody>
          <a:bodyPr wrap="square" rtlCol="0">
            <a:spAutoFit/>
          </a:bodyPr>
          <a:lstStyle/>
          <a:p>
            <a:r>
              <a:rPr lang="en-US" b="1" dirty="0">
                <a:latin typeface="Arial" panose="020B0604020202020204" pitchFamily="34" charset="0"/>
                <a:cs typeface="Arial" panose="020B0604020202020204" pitchFamily="34" charset="0"/>
              </a:rPr>
              <a:t>B</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23" name="TextBox 22"/>
          <p:cNvSpPr txBox="1"/>
          <p:nvPr/>
        </p:nvSpPr>
        <p:spPr>
          <a:xfrm>
            <a:off x="1097593" y="3748927"/>
            <a:ext cx="503209" cy="369332"/>
          </a:xfrm>
          <a:prstGeom prst="rect">
            <a:avLst/>
          </a:prstGeom>
          <a:solidFill>
            <a:schemeClr val="bg1"/>
          </a:solidFill>
        </p:spPr>
        <p:txBody>
          <a:bodyPr wrap="square" rtlCol="0">
            <a:spAutoFit/>
          </a:bodyPr>
          <a:lstStyle/>
          <a:p>
            <a:r>
              <a:rPr lang="en-US" b="1" dirty="0">
                <a:latin typeface="Arial" panose="020B0604020202020204" pitchFamily="34" charset="0"/>
                <a:cs typeface="Arial" panose="020B0604020202020204" pitchFamily="34" charset="0"/>
              </a:rPr>
              <a:t>C</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24" name="TextBox 23"/>
          <p:cNvSpPr txBox="1"/>
          <p:nvPr/>
        </p:nvSpPr>
        <p:spPr>
          <a:xfrm>
            <a:off x="4534817" y="3742464"/>
            <a:ext cx="428084" cy="369332"/>
          </a:xfrm>
          <a:prstGeom prst="rect">
            <a:avLst/>
          </a:prstGeom>
          <a:solidFill>
            <a:schemeClr val="bg1"/>
          </a:solidFill>
        </p:spPr>
        <p:txBody>
          <a:bodyPr wrap="square" rtlCol="0">
            <a:spAutoFit/>
          </a:bodyPr>
          <a:lstStyle/>
          <a:p>
            <a:r>
              <a:rPr lang="en-US" b="1" dirty="0">
                <a:latin typeface="Arial" panose="020B0604020202020204" pitchFamily="34" charset="0"/>
                <a:cs typeface="Arial" panose="020B0604020202020204" pitchFamily="34" charset="0"/>
              </a:rPr>
              <a:t>D</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25" name="TextBox 24"/>
          <p:cNvSpPr txBox="1"/>
          <p:nvPr/>
        </p:nvSpPr>
        <p:spPr>
          <a:xfrm>
            <a:off x="7340399" y="1622318"/>
            <a:ext cx="4317183" cy="4770537"/>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Fig. X</a:t>
            </a:r>
            <a:r>
              <a:rPr lang="en-US" sz="1600" dirty="0" smtClean="0">
                <a:latin typeface="Arial" panose="020B0604020202020204" pitchFamily="34" charset="0"/>
                <a:cs typeface="Arial" panose="020B0604020202020204" pitchFamily="34" charset="0"/>
              </a:rPr>
              <a:t>. Conceptual, multi-scale view of freshwater network connectivity. A) Maximum network connectivity is achieved when habitat complexity, habitat availability and climatic connectivity are high. B) Example of a freshwater network, consisting of the largest network lakes in Michigan’s Lower Peninsula (blue dots) connected by streams (gray). The large geographic footprint of this network facilitates large-scale biotic movements along wide ecological gradients. C) A closer view of this same network (red box extent) showing availability of stream-connected lake habitat and the hub lake, which is disproportionately important for whole-network connectivity. D) Illustration of habitat loss when connectivity is lost through the hub lake. More complex networks are more resistant to habitat loss following a single network disruption.</a:t>
            </a:r>
            <a:endParaRPr lang="en-US" sz="1600" dirty="0">
              <a:latin typeface="Arial" panose="020B0604020202020204" pitchFamily="34" charset="0"/>
              <a:cs typeface="Arial" panose="020B0604020202020204" pitchFamily="34" charset="0"/>
            </a:endParaRPr>
          </a:p>
        </p:txBody>
      </p:sp>
      <p:sp>
        <p:nvSpPr>
          <p:cNvPr id="26" name="TextBox 25"/>
          <p:cNvSpPr txBox="1"/>
          <p:nvPr/>
        </p:nvSpPr>
        <p:spPr>
          <a:xfrm>
            <a:off x="1617435" y="1292591"/>
            <a:ext cx="1317435" cy="646331"/>
          </a:xfrm>
          <a:prstGeom prst="rect">
            <a:avLst/>
          </a:prstGeom>
          <a:noFill/>
        </p:spPr>
        <p:txBody>
          <a:bodyPr wrap="square" rtlCol="0">
            <a:spAutoFit/>
          </a:bodyPr>
          <a:lstStyle/>
          <a:p>
            <a:pPr algn="ctr"/>
            <a:r>
              <a:rPr lang="en-US" sz="1200" b="1" dirty="0" smtClean="0">
                <a:latin typeface="Arial" panose="020B0604020202020204" pitchFamily="34" charset="0"/>
                <a:cs typeface="Arial" panose="020B0604020202020204" pitchFamily="34" charset="0"/>
              </a:rPr>
              <a:t>Maximum network connectivity</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941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576" t="12727" r="25111" b="27395"/>
          <a:stretch/>
        </p:blipFill>
        <p:spPr>
          <a:xfrm>
            <a:off x="3350030" y="257695"/>
            <a:ext cx="2276744" cy="2743200"/>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0576" t="12727" r="25111" b="27395"/>
          <a:stretch/>
        </p:blipFill>
        <p:spPr>
          <a:xfrm>
            <a:off x="997056" y="3075709"/>
            <a:ext cx="2276744" cy="274320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0732" t="12727" r="25112" b="27516"/>
          <a:stretch/>
        </p:blipFill>
        <p:spPr>
          <a:xfrm>
            <a:off x="3350976" y="3075709"/>
            <a:ext cx="2275798" cy="2743200"/>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0575" t="12727" r="25109" b="27395"/>
          <a:stretch/>
        </p:blipFill>
        <p:spPr>
          <a:xfrm>
            <a:off x="997055" y="257695"/>
            <a:ext cx="2276745" cy="2743200"/>
          </a:xfrm>
          <a:prstGeom prst="rect">
            <a:avLst/>
          </a:prstGeom>
        </p:spPr>
      </p:pic>
      <p:sp>
        <p:nvSpPr>
          <p:cNvPr id="8" name="TextBox 7"/>
          <p:cNvSpPr txBox="1"/>
          <p:nvPr/>
        </p:nvSpPr>
        <p:spPr>
          <a:xfrm>
            <a:off x="997055" y="257695"/>
            <a:ext cx="638782"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9" name="TextBox 8"/>
          <p:cNvSpPr txBox="1"/>
          <p:nvPr/>
        </p:nvSpPr>
        <p:spPr>
          <a:xfrm>
            <a:off x="3364885" y="257695"/>
            <a:ext cx="638782"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B</a:t>
            </a:r>
            <a:r>
              <a:rPr lang="en-US" sz="1600" b="1" dirty="0" smtClean="0">
                <a:latin typeface="Arial" panose="020B0604020202020204" pitchFamily="34" charset="0"/>
                <a:cs typeface="Arial" panose="020B0604020202020204" pitchFamily="34" charset="0"/>
              </a:rPr>
              <a:t>)</a:t>
            </a:r>
            <a:endParaRPr lang="en-US" sz="1600" b="1" dirty="0">
              <a:latin typeface="Arial" panose="020B0604020202020204" pitchFamily="34" charset="0"/>
              <a:cs typeface="Arial" panose="020B0604020202020204" pitchFamily="34" charset="0"/>
            </a:endParaRPr>
          </a:p>
        </p:txBody>
      </p:sp>
      <p:sp>
        <p:nvSpPr>
          <p:cNvPr id="10" name="TextBox 9"/>
          <p:cNvSpPr txBox="1"/>
          <p:nvPr/>
        </p:nvSpPr>
        <p:spPr>
          <a:xfrm>
            <a:off x="1003597" y="3075709"/>
            <a:ext cx="638782"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C</a:t>
            </a:r>
            <a:r>
              <a:rPr lang="en-US" sz="1600" b="1" dirty="0" smtClean="0">
                <a:latin typeface="Arial" panose="020B0604020202020204" pitchFamily="34" charset="0"/>
                <a:cs typeface="Arial" panose="020B0604020202020204" pitchFamily="34" charset="0"/>
              </a:rPr>
              <a:t>)</a:t>
            </a:r>
            <a:endParaRPr lang="en-US" sz="1600" b="1" dirty="0">
              <a:latin typeface="Arial" panose="020B0604020202020204" pitchFamily="34" charset="0"/>
              <a:cs typeface="Arial" panose="020B0604020202020204" pitchFamily="34" charset="0"/>
            </a:endParaRPr>
          </a:p>
        </p:txBody>
      </p:sp>
      <p:sp>
        <p:nvSpPr>
          <p:cNvPr id="11" name="TextBox 10"/>
          <p:cNvSpPr txBox="1"/>
          <p:nvPr/>
        </p:nvSpPr>
        <p:spPr>
          <a:xfrm>
            <a:off x="3350030" y="3075709"/>
            <a:ext cx="638782"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D</a:t>
            </a:r>
            <a:r>
              <a:rPr lang="en-US" sz="1600" b="1" dirty="0" smtClean="0">
                <a:latin typeface="Arial" panose="020B0604020202020204" pitchFamily="34" charset="0"/>
                <a:cs typeface="Arial" panose="020B0604020202020204" pitchFamily="34" charset="0"/>
              </a:rPr>
              <a:t>)</a:t>
            </a:r>
            <a:endParaRPr lang="en-US" sz="1600" b="1" dirty="0">
              <a:latin typeface="Arial" panose="020B0604020202020204" pitchFamily="34" charset="0"/>
              <a:cs typeface="Arial" panose="020B0604020202020204" pitchFamily="34" charset="0"/>
            </a:endParaRPr>
          </a:p>
        </p:txBody>
      </p:sp>
      <p:sp>
        <p:nvSpPr>
          <p:cNvPr id="12" name="Rectangle 11"/>
          <p:cNvSpPr/>
          <p:nvPr/>
        </p:nvSpPr>
        <p:spPr>
          <a:xfrm>
            <a:off x="1857673" y="1327043"/>
            <a:ext cx="214604" cy="3079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613117" y="604564"/>
            <a:ext cx="100584" cy="1005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13117" y="737567"/>
            <a:ext cx="100584" cy="10058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655511" y="513810"/>
            <a:ext cx="946820" cy="400110"/>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Network</a:t>
            </a:r>
          </a:p>
          <a:p>
            <a:r>
              <a:rPr lang="en-US" sz="1000" dirty="0" smtClean="0">
                <a:latin typeface="Arial" panose="020B0604020202020204" pitchFamily="34" charset="0"/>
                <a:cs typeface="Arial" panose="020B0604020202020204" pitchFamily="34" charset="0"/>
              </a:rPr>
              <a:t>Isolated</a:t>
            </a:r>
            <a:endParaRPr lang="en-US" sz="1000" dirty="0">
              <a:latin typeface="Arial" panose="020B0604020202020204" pitchFamily="34" charset="0"/>
              <a:cs typeface="Arial" panose="020B0604020202020204" pitchFamily="34" charset="0"/>
            </a:endParaRPr>
          </a:p>
        </p:txBody>
      </p:sp>
      <p:sp>
        <p:nvSpPr>
          <p:cNvPr id="16" name="TextBox 15"/>
          <p:cNvSpPr txBox="1"/>
          <p:nvPr/>
        </p:nvSpPr>
        <p:spPr>
          <a:xfrm>
            <a:off x="6043353" y="200128"/>
            <a:ext cx="5212080" cy="230832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Fig. X</a:t>
            </a:r>
            <a:r>
              <a:rPr lang="en-US" sz="1600" dirty="0" smtClean="0">
                <a:latin typeface="Arial" panose="020B0604020202020204" pitchFamily="34" charset="0"/>
                <a:cs typeface="Arial" panose="020B0604020202020204" pitchFamily="34" charset="0"/>
              </a:rPr>
              <a:t>. Contrasting views of the freshwater landscape. </a:t>
            </a:r>
            <a:r>
              <a:rPr lang="en-US" sz="1600" dirty="0" smtClean="0">
                <a:latin typeface="Arial" panose="020B0604020202020204" pitchFamily="34" charset="0"/>
                <a:cs typeface="Arial" panose="020B0604020202020204" pitchFamily="34" charset="0"/>
              </a:rPr>
              <a:t>A) </a:t>
            </a:r>
            <a:r>
              <a:rPr lang="en-US" sz="1600" dirty="0" smtClean="0">
                <a:latin typeface="Arial" panose="020B0604020202020204" pitchFamily="34" charset="0"/>
                <a:cs typeface="Arial" panose="020B0604020202020204" pitchFamily="34" charset="0"/>
              </a:rPr>
              <a:t>Regional view of stream </a:t>
            </a:r>
            <a:r>
              <a:rPr lang="en-US" sz="1600" dirty="0" smtClean="0">
                <a:latin typeface="Arial" panose="020B0604020202020204" pitchFamily="34" charset="0"/>
                <a:cs typeface="Arial" panose="020B0604020202020204" pitchFamily="34" charset="0"/>
              </a:rPr>
              <a:t>network-connected and </a:t>
            </a:r>
            <a:r>
              <a:rPr lang="en-US" sz="1600" dirty="0" smtClean="0">
                <a:latin typeface="Arial" panose="020B0604020202020204" pitchFamily="34" charset="0"/>
                <a:cs typeface="Arial" panose="020B0604020202020204" pitchFamily="34" charset="0"/>
              </a:rPr>
              <a:t>hydrologically isolated (off-network) lakes in </a:t>
            </a:r>
            <a:r>
              <a:rPr lang="en-US" sz="1600" dirty="0" smtClean="0">
                <a:latin typeface="Arial" panose="020B0604020202020204" pitchFamily="34" charset="0"/>
                <a:cs typeface="Arial" panose="020B0604020202020204" pitchFamily="34" charset="0"/>
              </a:rPr>
              <a:t>Michigan, USA, B) </a:t>
            </a:r>
            <a:r>
              <a:rPr lang="en-US" sz="1600" dirty="0" smtClean="0">
                <a:latin typeface="Arial" panose="020B0604020202020204" pitchFamily="34" charset="0"/>
                <a:cs typeface="Arial" panose="020B0604020202020204" pitchFamily="34" charset="0"/>
              </a:rPr>
              <a:t>Stream network with lakes as simple nodes, </a:t>
            </a:r>
            <a:r>
              <a:rPr lang="en-US" sz="1600" dirty="0" smtClean="0">
                <a:latin typeface="Arial" panose="020B0604020202020204" pitchFamily="34" charset="0"/>
                <a:cs typeface="Arial" panose="020B0604020202020204" pitchFamily="34" charset="0"/>
              </a:rPr>
              <a:t>C) </a:t>
            </a:r>
            <a:r>
              <a:rPr lang="en-US" sz="1600" dirty="0" smtClean="0">
                <a:latin typeface="Arial" panose="020B0604020202020204" pitchFamily="34" charset="0"/>
                <a:cs typeface="Arial" panose="020B0604020202020204" pitchFamily="34" charset="0"/>
              </a:rPr>
              <a:t>Lakes as aquatic habitat patches without regard for stream connections </a:t>
            </a:r>
            <a:r>
              <a:rPr lang="en-US" sz="1600" dirty="0" smtClean="0">
                <a:latin typeface="Arial" panose="020B0604020202020204" pitchFamily="34" charset="0"/>
                <a:cs typeface="Arial" panose="020B0604020202020204" pitchFamily="34" charset="0"/>
              </a:rPr>
              <a:t>(gray) and D) </a:t>
            </a:r>
            <a:r>
              <a:rPr lang="en-US" sz="1600" dirty="0" smtClean="0">
                <a:latin typeface="Arial" panose="020B0604020202020204" pitchFamily="34" charset="0"/>
                <a:cs typeface="Arial" panose="020B0604020202020204" pitchFamily="34" charset="0"/>
              </a:rPr>
              <a:t>Lake and stream network with network-connected lakes as accessible aquatic habitat patches and hydrologically isolated lakes inaccessible (gray</a:t>
            </a:r>
            <a:r>
              <a:rPr lang="en-US" sz="1600" dirty="0" smtClean="0">
                <a:latin typeface="Arial" panose="020B0604020202020204" pitchFamily="34" charset="0"/>
                <a:cs typeface="Arial" panose="020B0604020202020204" pitchFamily="34" charset="0"/>
              </a:rPr>
              <a:t>). B-D occur within red box.</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307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0638" t="12727" r="25111" b="27395"/>
          <a:stretch/>
        </p:blipFill>
        <p:spPr>
          <a:xfrm>
            <a:off x="1003597" y="257695"/>
            <a:ext cx="2274561" cy="2743200"/>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0576" t="12727" r="25111" b="27395"/>
          <a:stretch/>
        </p:blipFill>
        <p:spPr>
          <a:xfrm>
            <a:off x="3350030" y="257695"/>
            <a:ext cx="2276744" cy="2743200"/>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10576" t="12727" r="25111" b="27395"/>
          <a:stretch/>
        </p:blipFill>
        <p:spPr>
          <a:xfrm>
            <a:off x="997056" y="3075709"/>
            <a:ext cx="2276744" cy="2743200"/>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0732" t="12727" r="25112" b="27516"/>
          <a:stretch/>
        </p:blipFill>
        <p:spPr>
          <a:xfrm>
            <a:off x="3350976" y="3075709"/>
            <a:ext cx="2275798" cy="2743200"/>
          </a:xfrm>
          <a:prstGeom prst="rect">
            <a:avLst/>
          </a:prstGeom>
        </p:spPr>
      </p:pic>
      <p:sp>
        <p:nvSpPr>
          <p:cNvPr id="8" name="TextBox 7"/>
          <p:cNvSpPr txBox="1"/>
          <p:nvPr/>
        </p:nvSpPr>
        <p:spPr>
          <a:xfrm>
            <a:off x="997055" y="257695"/>
            <a:ext cx="638782"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9" name="TextBox 8"/>
          <p:cNvSpPr txBox="1"/>
          <p:nvPr/>
        </p:nvSpPr>
        <p:spPr>
          <a:xfrm>
            <a:off x="3364885" y="257695"/>
            <a:ext cx="638782"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B</a:t>
            </a:r>
            <a:r>
              <a:rPr lang="en-US" sz="1600" b="1" dirty="0" smtClean="0">
                <a:latin typeface="Arial" panose="020B0604020202020204" pitchFamily="34" charset="0"/>
                <a:cs typeface="Arial" panose="020B0604020202020204" pitchFamily="34" charset="0"/>
              </a:rPr>
              <a:t>)</a:t>
            </a:r>
            <a:endParaRPr lang="en-US" sz="1600" b="1" dirty="0">
              <a:latin typeface="Arial" panose="020B0604020202020204" pitchFamily="34" charset="0"/>
              <a:cs typeface="Arial" panose="020B0604020202020204" pitchFamily="34" charset="0"/>
            </a:endParaRPr>
          </a:p>
        </p:txBody>
      </p:sp>
      <p:sp>
        <p:nvSpPr>
          <p:cNvPr id="10" name="TextBox 9"/>
          <p:cNvSpPr txBox="1"/>
          <p:nvPr/>
        </p:nvSpPr>
        <p:spPr>
          <a:xfrm>
            <a:off x="1003597" y="3075709"/>
            <a:ext cx="638782"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C</a:t>
            </a:r>
            <a:r>
              <a:rPr lang="en-US" sz="1600" b="1" dirty="0" smtClean="0">
                <a:latin typeface="Arial" panose="020B0604020202020204" pitchFamily="34" charset="0"/>
                <a:cs typeface="Arial" panose="020B0604020202020204" pitchFamily="34" charset="0"/>
              </a:rPr>
              <a:t>)</a:t>
            </a:r>
            <a:endParaRPr lang="en-US" sz="1600" b="1" dirty="0">
              <a:latin typeface="Arial" panose="020B0604020202020204" pitchFamily="34" charset="0"/>
              <a:cs typeface="Arial" panose="020B0604020202020204" pitchFamily="34" charset="0"/>
            </a:endParaRPr>
          </a:p>
        </p:txBody>
      </p:sp>
      <p:sp>
        <p:nvSpPr>
          <p:cNvPr id="11" name="TextBox 10"/>
          <p:cNvSpPr txBox="1"/>
          <p:nvPr/>
        </p:nvSpPr>
        <p:spPr>
          <a:xfrm>
            <a:off x="3350030" y="3075709"/>
            <a:ext cx="638782"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D</a:t>
            </a:r>
            <a:r>
              <a:rPr lang="en-US" sz="1600" b="1" dirty="0" smtClean="0">
                <a:latin typeface="Arial" panose="020B0604020202020204" pitchFamily="34" charset="0"/>
                <a:cs typeface="Arial" panose="020B0604020202020204" pitchFamily="34" charset="0"/>
              </a:rPr>
              <a:t>)</a:t>
            </a:r>
            <a:endParaRPr lang="en-US" sz="1600" b="1" dirty="0">
              <a:latin typeface="Arial" panose="020B0604020202020204" pitchFamily="34" charset="0"/>
              <a:cs typeface="Arial" panose="020B0604020202020204" pitchFamily="34" charset="0"/>
            </a:endParaRPr>
          </a:p>
        </p:txBody>
      </p:sp>
      <p:sp>
        <p:nvSpPr>
          <p:cNvPr id="12" name="Rectangle 11"/>
          <p:cNvSpPr/>
          <p:nvPr/>
        </p:nvSpPr>
        <p:spPr>
          <a:xfrm>
            <a:off x="1857673" y="1327043"/>
            <a:ext cx="214604" cy="30791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1405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0576" t="12727" r="25111" b="27395"/>
          <a:stretch/>
        </p:blipFill>
        <p:spPr>
          <a:xfrm>
            <a:off x="997055" y="257695"/>
            <a:ext cx="2276744" cy="2743200"/>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0576" t="12727" r="25111" b="27395"/>
          <a:stretch/>
        </p:blipFill>
        <p:spPr>
          <a:xfrm>
            <a:off x="3350030" y="257695"/>
            <a:ext cx="2276744" cy="2743200"/>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10576" t="12727" r="25111" b="27395"/>
          <a:stretch/>
        </p:blipFill>
        <p:spPr>
          <a:xfrm>
            <a:off x="997056" y="3075709"/>
            <a:ext cx="2276744" cy="2743200"/>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0732" t="12727" r="25112" b="27516"/>
          <a:stretch/>
        </p:blipFill>
        <p:spPr>
          <a:xfrm>
            <a:off x="3350976" y="3075709"/>
            <a:ext cx="2275798" cy="2743200"/>
          </a:xfrm>
          <a:prstGeom prst="rect">
            <a:avLst/>
          </a:prstGeom>
        </p:spPr>
      </p:pic>
      <p:sp>
        <p:nvSpPr>
          <p:cNvPr id="8" name="TextBox 7"/>
          <p:cNvSpPr txBox="1"/>
          <p:nvPr/>
        </p:nvSpPr>
        <p:spPr>
          <a:xfrm>
            <a:off x="997055" y="257695"/>
            <a:ext cx="638782"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A)</a:t>
            </a:r>
            <a:endParaRPr lang="en-US" sz="1600" b="1"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364885" y="257695"/>
            <a:ext cx="638782"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B</a:t>
            </a:r>
            <a:r>
              <a:rPr lang="en-US" sz="1600" b="1" dirty="0" smtClean="0">
                <a:latin typeface="Arial" panose="020B0604020202020204" pitchFamily="34" charset="0"/>
                <a:cs typeface="Arial" panose="020B0604020202020204" pitchFamily="34" charset="0"/>
              </a:rPr>
              <a:t>)</a:t>
            </a:r>
            <a:endParaRPr lang="en-US" sz="1600" b="1" dirty="0">
              <a:latin typeface="Arial" panose="020B0604020202020204" pitchFamily="34" charset="0"/>
              <a:cs typeface="Arial" panose="020B0604020202020204" pitchFamily="34" charset="0"/>
            </a:endParaRPr>
          </a:p>
        </p:txBody>
      </p:sp>
      <p:sp>
        <p:nvSpPr>
          <p:cNvPr id="10" name="TextBox 9"/>
          <p:cNvSpPr txBox="1"/>
          <p:nvPr/>
        </p:nvSpPr>
        <p:spPr>
          <a:xfrm>
            <a:off x="1003597" y="3075709"/>
            <a:ext cx="638782"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C</a:t>
            </a:r>
            <a:r>
              <a:rPr lang="en-US" sz="1600" b="1" dirty="0" smtClean="0">
                <a:latin typeface="Arial" panose="020B0604020202020204" pitchFamily="34" charset="0"/>
                <a:cs typeface="Arial" panose="020B0604020202020204" pitchFamily="34" charset="0"/>
              </a:rPr>
              <a:t>)</a:t>
            </a:r>
            <a:endParaRPr lang="en-US" sz="1600" b="1" dirty="0">
              <a:latin typeface="Arial" panose="020B0604020202020204" pitchFamily="34" charset="0"/>
              <a:cs typeface="Arial" panose="020B0604020202020204" pitchFamily="34" charset="0"/>
            </a:endParaRPr>
          </a:p>
        </p:txBody>
      </p:sp>
      <p:sp>
        <p:nvSpPr>
          <p:cNvPr id="11" name="TextBox 10"/>
          <p:cNvSpPr txBox="1"/>
          <p:nvPr/>
        </p:nvSpPr>
        <p:spPr>
          <a:xfrm>
            <a:off x="3350030" y="3075709"/>
            <a:ext cx="638782"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D</a:t>
            </a:r>
            <a:r>
              <a:rPr lang="en-US" sz="1600" b="1" dirty="0" smtClean="0">
                <a:latin typeface="Arial" panose="020B0604020202020204" pitchFamily="34" charset="0"/>
                <a:cs typeface="Arial" panose="020B0604020202020204" pitchFamily="34" charset="0"/>
              </a:rPr>
              <a:t>)</a:t>
            </a:r>
            <a:endParaRPr lang="en-US" sz="1600" b="1" dirty="0">
              <a:latin typeface="Arial" panose="020B0604020202020204" pitchFamily="34" charset="0"/>
              <a:cs typeface="Arial" panose="020B0604020202020204" pitchFamily="34" charset="0"/>
            </a:endParaRPr>
          </a:p>
        </p:txBody>
      </p:sp>
      <p:sp>
        <p:nvSpPr>
          <p:cNvPr id="12" name="Rectangle 11"/>
          <p:cNvSpPr/>
          <p:nvPr/>
        </p:nvSpPr>
        <p:spPr>
          <a:xfrm>
            <a:off x="1857673" y="1327043"/>
            <a:ext cx="214604" cy="30791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3271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8662</TotalTime>
  <Words>443</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immccull@gmail.com</dc:creator>
  <cp:lastModifiedBy>immccull@gmail.com</cp:lastModifiedBy>
  <cp:revision>20</cp:revision>
  <dcterms:created xsi:type="dcterms:W3CDTF">2021-02-23T22:13:12Z</dcterms:created>
  <dcterms:modified xsi:type="dcterms:W3CDTF">2021-04-02T19:08:05Z</dcterms:modified>
</cp:coreProperties>
</file>