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0a4f534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0a4f534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0a4f534c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0a4f534c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0a4f534c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0a4f534c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0a4f5356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0a4f5356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0a4f5356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0a4f535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0a4f534c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0a4f534c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0a4f534c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0a4f534c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0cec964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0cec964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0a4f534c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0a4f534c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0a4f534c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0a4f534c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0a4f534c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0a4f534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0a4f534c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0a4f534c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0a4f534c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0a4f534c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0a4f534c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0a4f534c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0a4f534c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0a4f534c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0a4f534c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0a4f534c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0a4f534c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0a4f534c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l.acm.org/doi/10.5555/1789574.1789615(FFT)" TargetMode="External"/><Relationship Id="rId4" Type="http://schemas.openxmlformats.org/officeDocument/2006/relationships/hyperlink" Target="https://www.researchgate.net/publication/358425639_Metodologie_de_analiza_a_seriilor_de_timp_cu_aplicatii_in_modelarea_si_predictia_datelor_biomedicale_si_de_sanatate_publica" TargetMode="External"/><Relationship Id="rId10" Type="http://schemas.openxmlformats.org/officeDocument/2006/relationships/hyperlink" Target="https://www.kaggle.com/code/gauravduttakiit/predicting-stock-prices-using-facebook-s-prophet" TargetMode="External"/><Relationship Id="rId9" Type="http://schemas.openxmlformats.org/officeDocument/2006/relationships/hyperlink" Target="https://web.njit.edu/~usman/courses/cs675_fall18/10.1.1.441.7873.pdf" TargetMode="External"/><Relationship Id="rId5" Type="http://schemas.openxmlformats.org/officeDocument/2006/relationships/hyperlink" Target="https://medium.com/@akashsri306/detecting-anomalies-with-z-scores-a-practical-approach-2f9a0f27458d" TargetMode="External"/><Relationship Id="rId6" Type="http://schemas.openxmlformats.org/officeDocument/2006/relationships/hyperlink" Target="https://en.wikipedia.org/wiki/Laplace_distribution" TargetMode="External"/><Relationship Id="rId7" Type="http://schemas.openxmlformats.org/officeDocument/2006/relationships/hyperlink" Target="https://arxiv.org/pdf/2306.12969.pdf" TargetMode="External"/><Relationship Id="rId8" Type="http://schemas.openxmlformats.org/officeDocument/2006/relationships/hyperlink" Target="https://peerj.com/preprints/319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Detectarea anomaliilor în serii de timp</a:t>
            </a:r>
            <a:endParaRPr sz="3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74550" y="3918975"/>
            <a:ext cx="195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Eftimie Petre-Laurențiu, 351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Buzaș Radu-Gabriel, 351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Coman Tudor, 351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Luculescu Ștefan, 311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Detectarea anomaliilor 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medie mobilă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Se lucrează pe serii fără trend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Se calculează media mobilă pe o fereastră glisantă de lungime fixată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 După ce se calculează diferența față de medie pe toate ferestrele, valorile care depășesc un anumit prag sunt considerate anomalii</a:t>
            </a:r>
            <a:endParaRPr/>
          </a:p>
        </p:txBody>
      </p:sp>
      <p:pic>
        <p:nvPicPr>
          <p:cNvPr descr="{&quot;mathType&quot;:&quot;LaTEX&quot;,&quot;text&quot;:&quot;r = [r_0, r_1, \\dots, r_{n-1}]^T&quot;,&quot;height&quot;:100,&quot;color&quot;:&quot;#000000&quot;}" id="348" name="Google Shape;348;p22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50" y="2471050"/>
            <a:ext cx="170184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Detectarea anomaliilor 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de deviație medie absolută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Se lucrează pe serii fără trend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Se calculează mediana seriei de timp. Mediana (p) este o valoare aleasă astfel încât jumătate din valori să fie       și jumătate din valori să fie         (în practică vom alege mijlocul vectorului sortat). Mediana nu coincide neapărat cu 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Se calculează deviația absolută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Se calculează deviația absolută medie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Se consideră anomalii valorile      mai mari decât un anumit prag stabilit în funcție de m. </a:t>
            </a:r>
            <a:endParaRPr/>
          </a:p>
        </p:txBody>
      </p:sp>
      <p:pic>
        <p:nvPicPr>
          <p:cNvPr descr="{&quot;mathType&quot;:&quot;LaTEX&quot;,&quot;text&quot;:&quot;r = [r_0, r_1, \\dots, r_{n-1}]^T&quot;,&quot;height&quot;:100,&quot;color&quot;:&quot;#000000&quot;}" id="355" name="Google Shape;355;p23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375" y="2408925"/>
            <a:ext cx="1701847" cy="2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height&quot;:100,&quot;mathType&quot;:&quot;LaTEX&quot;,&quot;text&quot;:&quot;\\geq p&quot;}" id="356" name="Google Shape;356;p23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25" y="3003675"/>
            <a:ext cx="200600" cy="10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mathType&quot;:&quot;LaTEX&quot;,&quot;height&quot;:100,&quot;text&quot;:&quot;\\leq p&quot;}" id="357" name="Google Shape;357;p23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025" y="2986738"/>
            <a:ext cx="263953" cy="14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ext&quot;:&quot;e = [e_0, e_1, \\dots, e_{n-1}]^T, e_i = |r_i - p|&quot;,&quot;mathType&quot;:&quot;LaTEX&quot;,&quot;height&quot;:100,&quot;color&quot;:&quot;#000000&quot;}" id="358" name="Google Shape;358;p23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000" y="3472275"/>
            <a:ext cx="2751124" cy="2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height&quot;:100,&quot;text&quot;:&quot;m = \\frac{1}{n}\\sum_{i=0}^{n-1}e_i&quot;,&quot;mathType&quot;:&quot;LaTEX&quot;}" id="359" name="Google Shape;359;p23" title="Math_Equation_Generat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7500" y="3799750"/>
            <a:ext cx="1185125" cy="23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text&quot;:&quot;e_i&quot;,&quot;color&quot;:&quot;#000000&quot;,&quot;height&quot;:100}" id="360" name="Google Shape;360;p23" title="Math_Equation_Generat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3375" y="4228850"/>
            <a:ext cx="141598" cy="1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1400" y="795900"/>
            <a:ext cx="2406529" cy="1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Detectarea anomaliilor 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procentuală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Presupunem că apar anomalii pe un anumit procent (cunoscut) din serie (de exemplu, procent aproximat de o metodă Fourier)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2. Se aplică una dintre metodele anterioare cu diferența că pragul se ajustează pentru a obține procentul dorit de anomalii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1303800" y="627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FFT pentru anomalii regionale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1303800" y="1293050"/>
            <a:ext cx="70305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aproximam o </a:t>
            </a:r>
            <a:r>
              <a:rPr lang="en-GB"/>
              <a:t>nouă</a:t>
            </a:r>
            <a:r>
              <a:rPr lang="en-GB"/>
              <a:t> curba peste semnalul </a:t>
            </a:r>
            <a:r>
              <a:rPr lang="en-GB"/>
              <a:t>inițial</a:t>
            </a:r>
            <a:r>
              <a:rPr lang="en-GB"/>
              <a:t> aplicând FFT și apoi IFFT cu un număr redus de parametri (ex. avem 32 de valori inițiale, folosim doar 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pentru fiecare eșantion, calculăm diferența între semnalul original și cel aproximat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punctele a căror diferență este mai mare decât media </a:t>
            </a:r>
            <a:r>
              <a:rPr lang="en-GB"/>
              <a:t>diferențelor</a:t>
            </a:r>
            <a:r>
              <a:rPr lang="en-GB"/>
              <a:t> devin suspecte pentru a fi anomalii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 </a:t>
            </a:r>
            <a:r>
              <a:rPr lang="en-GB"/>
              <a:t>asigurăm</a:t>
            </a:r>
            <a:r>
              <a:rPr lang="en-GB"/>
              <a:t> că sunt anomalii calculând z-score pentru fiecare punct, având în vedere vecinii săi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punctele cu z-score peste un prag sunt anomalii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 să găsim regiunile ce conțin anomalii, căutăm 2 puncte în succesiune ce au z-score de semn opus (ex. după o rampă, urmează o pantă)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merge bine dacă schimbările de frecvență sunt bruște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Procese gaussiene / ARMA</a:t>
            </a:r>
            <a:endParaRPr/>
          </a:p>
        </p:txBody>
      </p:sp>
      <p:sp>
        <p:nvSpPr>
          <p:cNvPr id="379" name="Google Shape;379;p26"/>
          <p:cNvSpPr txBox="1"/>
          <p:nvPr>
            <p:ph idx="1" type="body"/>
          </p:nvPr>
        </p:nvSpPr>
        <p:spPr>
          <a:xfrm>
            <a:off x="1303800" y="1321800"/>
            <a:ext cx="70305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folosim setul de antrenare pentru a găsi hiperparametrii optimi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medie + covarianță folosind eventual MLE pentru procese gaussiene (Ornstein–Uhlenbeck)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 parametri autoregresivi și q termeni pentru media glisantă la ARMA folosind Grid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prezicem următoarele n puncte și apoi comparăm cu datele actuale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dacă diferența pentru un eșantion </a:t>
            </a:r>
            <a:r>
              <a:rPr lang="en-GB"/>
              <a:t>depășește</a:t>
            </a:r>
            <a:r>
              <a:rPr lang="en-GB"/>
              <a:t> un prag, atunci este anomalie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pentru prag putem lua multipli de </a:t>
            </a:r>
            <a:r>
              <a:rPr lang="en-GB"/>
              <a:t>deviația</a:t>
            </a:r>
            <a:r>
              <a:rPr lang="en-GB"/>
              <a:t> standard sau quantiles din setul de diferențe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ARMA merge bine dacă datele din viitor pot fi modelate cu un număr finit de puncte din trecut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procesele gaussiene merg bine dacă datele provin dintr-o distribuție </a:t>
            </a:r>
            <a:r>
              <a:rPr lang="en-GB"/>
              <a:t>similară</a:t>
            </a:r>
            <a:r>
              <a:rPr lang="en-GB"/>
              <a:t> cu cea presupusă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Random Forests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K-NN Regression - simplu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Unsupervised: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Isolation Forests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One Class 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Atât Isolation Forests cât și One Class SVM au ca scop principal detectarea anomaliilor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Learning? 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303800" y="1461550"/>
            <a:ext cx="70305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Metoda ‘eficientă’ în privința predicțiilor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Rețelele Neurale au capacitatea de a aproxima orice </a:t>
            </a:r>
            <a:r>
              <a:rPr lang="en-GB"/>
              <a:t>funcție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Rețelele Neurale modelează anumite trăsături care par total aleatoare pentru oameni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Arhitectura NARX (Non-Linear Autoregressive with exogenous input) a furnizat rezultate promițătoare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LSTM sunt bune </a:t>
            </a:r>
            <a:r>
              <a:rPr lang="en-GB"/>
              <a:t>în</a:t>
            </a:r>
            <a:r>
              <a:rPr lang="en-GB"/>
              <a:t> contextul analizei seriilor de timp prin capacitatea lor de a modela si captura modele de date complexe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Autoencoders sunt utili în </a:t>
            </a:r>
            <a:r>
              <a:rPr lang="en-GB"/>
              <a:t>situația</a:t>
            </a:r>
            <a:r>
              <a:rPr lang="en-GB"/>
              <a:t> de unsupervised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Combinarea mai multor modele poate avea rezultate pozitive (ex.: LSTM + </a:t>
            </a:r>
            <a:r>
              <a:rPr lang="en-GB"/>
              <a:t>Autoencoders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Prophet? 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Model dezvoltat de Facebook pentru analiza seriilor de timp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Model Open-Source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Non 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Separarea componentelor de trend, sezoniere și reziduale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Nu utilizează modele de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Prophet + Deep Learning?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Bibliografie</a:t>
            </a:r>
            <a:endParaRPr/>
          </a:p>
        </p:txBody>
      </p:sp>
      <p:sp>
        <p:nvSpPr>
          <p:cNvPr id="403" name="Google Shape;40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https://dl.acm.org/doi/10.5555/1789574.1789615(FFT)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https://www.researchgate.net/publication/358425639_Metodologie_de_analiza_a_seriilor_de_timp_cu_aplicatii_in_modelarea_si_predictia_datelor_biomedicale_si_de_sanatate_publica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https://medium.com/@akashsri306/detecting-anomalies-with-z-scores-a-practical-approach-2f9a0f27458d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https://en.wikipedia.org/wiki/Laplace_distribution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https://arxiv.org/pdf/2306.12969.pdf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https://peerj.com/preprints/3190.pdf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https://web.njit.edu/~usman/courses/cs675_fall18/10.1.1.441.7873.pdf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https://www.kaggle.com/code/gauravduttakiit/predicting-stock-prices-using-facebook-s-prophet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Cuprins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Problema abordată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Use case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Soluții (metode statistice, FFT, procese G</a:t>
            </a:r>
            <a:r>
              <a:rPr lang="en-GB"/>
              <a:t>aussiene</a:t>
            </a:r>
            <a:r>
              <a:rPr lang="en-GB"/>
              <a:t>, ARMA, machine learning, deep learning)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Bibliografie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 abordată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detectarea anomaliilor în serii de timp, aplicată pe prețuri de acțiuni listate la bursă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în acest caz, termenul de “anomalie” se referă la deviații semnificative de la tendințele tipice ale seriei de timp respective, fiind un indicator pentru evenimente neobișnuite sau pentru oportunități de tranzacționare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este o problemă care poate fi abordată în multe moduri (procesarea semnalelor, modele AI, modele matematice și stochastice, reinforcement learning șamd.)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case-uri pentru detectarea anomaliilor pe bursă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Acest proces este esențial pentru instituțiile financiare, de toate mărimile, care tranzacționează active (pe piața de capital sau nu), pentru că are o arie largă de aplicații: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detectarea fraudei sau a erorilor de sistem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urmărirea pieței de către organe de control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risk management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trading </a:t>
            </a:r>
            <a:r>
              <a:rPr lang="en-GB"/>
              <a:t>algoritmic</a:t>
            </a:r>
            <a:r>
              <a:rPr lang="en-GB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analiză predictivă sau macroeconomică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administrarea/ diversificarea unui portofoliu (în general ca instituție)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Soluții tehnice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metode statistice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machine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deep learning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statistice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eliminarea trendului din seria de timp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detectarea anomaliilor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metoda z-score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metoda medie mobilă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metoda de deviație medie absolută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- metoda procentuală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Eliminarea trendului din seria de timp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regresiei polinomiale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Valorile seriei de timp sunt reprezentate </a:t>
            </a:r>
            <a:r>
              <a:rPr lang="en-GB"/>
              <a:t>într-un</a:t>
            </a:r>
            <a:r>
              <a:rPr lang="en-GB"/>
              <a:t>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Momentele de timp sunt reprezentate </a:t>
            </a:r>
            <a:r>
              <a:rPr lang="en-GB"/>
              <a:t>într-un</a:t>
            </a:r>
            <a:r>
              <a:rPr lang="en-GB"/>
              <a:t>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Presupunem că trendul seriei este un polinom P de grad mic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Rezolvăm sistemul liniar                                                                     în sensul celor mai mici pătrate pentru a determina coeficienții polinomului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Seria </a:t>
            </a:r>
            <a:r>
              <a:rPr lang="en-GB"/>
              <a:t>fără</a:t>
            </a:r>
            <a:r>
              <a:rPr lang="en-GB"/>
              <a:t> trend este                                                     </a:t>
            </a:r>
            <a:r>
              <a:rPr lang="en-GB"/>
              <a:t>   </a:t>
            </a:r>
            <a:r>
              <a:rPr lang="en-GB"/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lor&quot;:&quot;#000000&quot;,&quot;text&quot;:&quot;v = [v_0, v_1, \\dots, v_{n-1}]^T&quot;,&quot;mathType&quot;:&quot;LaTEX&quot;,&quot;height&quot;:100}" id="315" name="Google Shape;315;p19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00" y="2326450"/>
            <a:ext cx="1527020" cy="17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text&quot;:&quot;t = [t_0, t_1, \\dots, t_{n-1}]^T&quot;,&quot;height&quot;:100,&quot;mathType&quot;:&quot;LaTEX&quot;}" id="316" name="Google Shape;316;p19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800" y="2622375"/>
            <a:ext cx="1446805" cy="17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100,&quot;text&quot;:&quot;(d \\in \\{1, 2, 3, 4\\})&quot;,&quot;color&quot;:&quot;#000000&quot;,&quot;mathType&quot;:&quot;LaTEX&quot;}" id="317" name="Google Shape;317;p19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650" y="2941275"/>
            <a:ext cx="1001215" cy="146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ext&quot;:&quot;P(t_i) = v_i, i \\in \\{0, 1, \\dots, n-1\\}&quot;,&quot;mathType&quot;:&quot;LaTEX&quot;,&quot;height&quot;:100,&quot;color&quot;:&quot;#000000&quot;}" id="318" name="Google Shape;318;p19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6075" y="3210550"/>
            <a:ext cx="1954350" cy="14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mathType&quot;:&quot;LaTEX&quot;,&quot;text&quot;:&quot;r = [r_0, r_1, \\dots, r_{n-1}]^T, r_i = v_i - P(t_i)&quot;,&quot;height&quot;:100}" id="319" name="Google Shape;319;p19" title="Math_Equation_Generat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9725" y="3596500"/>
            <a:ext cx="3012948" cy="20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Eliminarea trendului din seria de timp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regresiei polinomiale - rezolvarea sistemului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Polinomul P este reprezentat prin vectorul de coeficienți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Matricea sistemului este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În ipoteza n - 1 &gt; d (seria de timp este lungă, iar gradul polinomului este mic), matricea A are rang d+1 și sistemul Ac = v admite soluție unică în sensul celor mai mici pătrate (c minimizează norma vectorului v-Ab, unde b este un vector din            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mathType&quot;:&quot;LaTEX&quot;,&quot;color&quot;:&quot;#000000&quot;,&quot;text&quot;:&quot;c = [c_0, c_1, \\dots, c_d]^T, P = c_0 + c_1X + \\dots + c_dX^d&quot;,&quot;height&quot;:100}" id="326" name="Google Shape;326;p20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0" y="2602475"/>
            <a:ext cx="3814272" cy="2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text&quot;:&quot;A \\in M_{n, d+1}(\\mathbb{R}), A_{i,j} = c_i^j, i \\in \\{0, 1, \\dots, n - 1\\}, j \\in \\{0, 1, \\dots, d\\}&quot;,&quot;height&quot;:100,&quot;mathType&quot;:&quot;LaTEX&quot;}" id="327" name="Google Shape;327;p20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463" y="2907850"/>
            <a:ext cx="3864675" cy="1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ext&quot;:&quot;c = (A^TA)^{-1}A^Tv&quot;,&quot;color&quot;:&quot;#000000&quot;,&quot;mathType&quot;:&quot;LaTEX&quot;,&quot;height&quot;:100}" id="328" name="Google Shape;328;p20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000" y="3602150"/>
            <a:ext cx="1240325" cy="1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height&quot;:100,&quot;mathType&quot;:&quot;LaTEX&quot;,&quot;color&quot;:&quot;#000000&quot;,&quot;text&quot;:&quot;\\mathbb{R}^{d+1}&quot;}" id="329" name="Google Shape;329;p20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3350" y="3336875"/>
            <a:ext cx="337275" cy="1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Detectarea anomaliilor 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z-score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Se lucrează pe serii fără trend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Se calculează media                           și deviația standard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Se calculează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4. Se consideră anomalii valorile       cu modul mai mare decât un anumit prag (de obicei 2 sau 3 sau chiar și mai mic) </a:t>
            </a:r>
            <a:endParaRPr/>
          </a:p>
        </p:txBody>
      </p:sp>
      <p:pic>
        <p:nvPicPr>
          <p:cNvPr descr="{&quot;color&quot;:&quot;#000000&quot;,&quot;height&quot;:100,&quot;text&quot;:&quot;m = \\frac{1}{n}\\sum_{i=0}^{n-1} r_i&quot;,&quot;mathType&quot;:&quot;LaTEX&quot;}" id="336" name="Google Shape;336;p21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0" y="2851225"/>
            <a:ext cx="1029100" cy="2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text&quot;:&quot;r = [r_0, r_1, \\dots, r_{n-1}]^T&quot;,&quot;height&quot;:100,&quot;color&quot;:&quot;#000000&quot;}" id="337" name="Google Shape;337;p21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450" y="2471050"/>
            <a:ext cx="1701847" cy="2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lor&quot;:&quot;#000000&quot;,&quot;mathType&quot;:&quot;LaTEX&quot;,&quot;text&quot;:&quot;s = \\sqrt{\\frac{1}{n}\\sum_{i=0}^{n-1}(r_i - m)^2}&quot;,&quot;height&quot;:100}" id="338" name="Google Shape;338;p21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875" y="2829151"/>
            <a:ext cx="1372550" cy="24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color&quot;:&quot;#000000&quot;,&quot;height&quot;:100,&quot;text&quot;:&quot;z = [z_0, z_1, \\dots, z_{n-1}]^T, z_i=\\frac{1}{s}(r_i-m)&quot;}" id="339" name="Google Shape;339;p21" title="Math_Equation_Generat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4075" y="3194725"/>
            <a:ext cx="3290370" cy="24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ext&quot;:&quot;z_i&quot;,&quot;mathType&quot;:&quot;LaTEX&quot;,&quot;color&quot;:&quot;#000000&quot;,&quot;height&quot;:100}" id="340" name="Google Shape;340;p21" title="Math_Equation_Generat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6425" y="3658575"/>
            <a:ext cx="193775" cy="1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4450" y="494050"/>
            <a:ext cx="2851325" cy="19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