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457" r:id="rId2"/>
    <p:sldId id="458" r:id="rId3"/>
    <p:sldId id="484" r:id="rId4"/>
    <p:sldId id="471" r:id="rId5"/>
    <p:sldId id="472" r:id="rId6"/>
    <p:sldId id="477" r:id="rId7"/>
    <p:sldId id="473" r:id="rId8"/>
    <p:sldId id="474" r:id="rId9"/>
    <p:sldId id="478" r:id="rId10"/>
    <p:sldId id="482" r:id="rId11"/>
    <p:sldId id="483" r:id="rId12"/>
    <p:sldId id="485" r:id="rId13"/>
    <p:sldId id="488" r:id="rId14"/>
    <p:sldId id="479" r:id="rId15"/>
    <p:sldId id="486" r:id="rId16"/>
    <p:sldId id="487" r:id="rId17"/>
    <p:sldId id="480" r:id="rId18"/>
    <p:sldId id="481" r:id="rId19"/>
    <p:sldId id="476" r:id="rId20"/>
    <p:sldId id="489" r:id="rId21"/>
    <p:sldId id="490" r:id="rId22"/>
    <p:sldId id="495" r:id="rId23"/>
    <p:sldId id="491" r:id="rId24"/>
    <p:sldId id="492" r:id="rId25"/>
    <p:sldId id="493" r:id="rId26"/>
    <p:sldId id="507" r:id="rId27"/>
    <p:sldId id="508" r:id="rId28"/>
    <p:sldId id="494" r:id="rId29"/>
    <p:sldId id="496" r:id="rId30"/>
    <p:sldId id="510" r:id="rId31"/>
    <p:sldId id="511" r:id="rId32"/>
    <p:sldId id="512" r:id="rId33"/>
    <p:sldId id="513" r:id="rId34"/>
    <p:sldId id="514" r:id="rId35"/>
    <p:sldId id="515" r:id="rId36"/>
    <p:sldId id="509" r:id="rId37"/>
    <p:sldId id="497" r:id="rId38"/>
    <p:sldId id="498" r:id="rId39"/>
    <p:sldId id="499" r:id="rId40"/>
    <p:sldId id="500" r:id="rId41"/>
    <p:sldId id="516" r:id="rId42"/>
    <p:sldId id="501" r:id="rId43"/>
    <p:sldId id="517" r:id="rId44"/>
    <p:sldId id="502" r:id="rId45"/>
    <p:sldId id="518" r:id="rId46"/>
    <p:sldId id="503" r:id="rId47"/>
    <p:sldId id="504" r:id="rId48"/>
    <p:sldId id="505" r:id="rId49"/>
    <p:sldId id="506" r:id="rId50"/>
    <p:sldId id="525" r:id="rId51"/>
    <p:sldId id="519" r:id="rId52"/>
    <p:sldId id="520" r:id="rId53"/>
    <p:sldId id="521" r:id="rId54"/>
    <p:sldId id="526" r:id="rId55"/>
    <p:sldId id="522" r:id="rId56"/>
    <p:sldId id="527" r:id="rId57"/>
    <p:sldId id="523" r:id="rId58"/>
    <p:sldId id="373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F050-ED85-44A6-B529-1E2DFCAEFD4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1E1AE-4A48-416A-B53E-03B36FDB5D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2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1E1AE-4A48-416A-B53E-03B36FDB5D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2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04F0CB7-A4D7-4B9D-8F1E-AB74F8BCD7A5}" type="datetime1">
              <a:rPr lang="en-US" smtClean="0"/>
              <a:t>4/4/2025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ED97C-7AA1-45F2-B93A-ED00942E0B0A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7F24987-95C4-4828-9786-81EE7F4972D2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F055-9326-434E-8377-B9E848C27179}" type="datetime1">
              <a:rPr lang="en-US" smtClean="0"/>
              <a:t>4/4/2025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8C6314F-A035-4525-AADF-1BFEF2FCC179}" type="datetime1">
              <a:rPr lang="en-US" smtClean="0"/>
              <a:t>4/4/2025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6633515-154B-4A0F-BA3A-7B4AA9782B14}" type="datetime1">
              <a:rPr lang="en-US" smtClean="0"/>
              <a:t>4/4/2025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4F1C-E93E-47CE-84F6-C6D49281DF69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3D4C-E576-405C-87C4-3C8A1BEDA100}" type="datetime1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FA0AB-90F0-4AE6-AA6A-F6B525513389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8FC8160-6404-4892-B3D8-5B44D4E89BCF}" type="datetime1">
              <a:rPr lang="en-US" smtClean="0"/>
              <a:t>4/4/2025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BC70BA-D86D-4F4A-84DF-A1655C259859}" type="datetime1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EF80EFA-36AE-410C-A1D3-AA024E16FD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tact-andy/Drupal-Quick-Start-Train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9100" y="4697099"/>
            <a:ext cx="7924800" cy="865500"/>
          </a:xfrm>
        </p:spPr>
        <p:txBody>
          <a:bodyPr>
            <a:noAutofit/>
          </a:bodyPr>
          <a:lstStyle/>
          <a:p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lang="en-US" sz="2800" dirty="0"/>
              <a:t>Drupal Quick Start</a:t>
            </a:r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55143" y="2714152"/>
            <a:ext cx="6477000" cy="16002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800" b="1" dirty="0" smtClean="0"/>
              <a:t>Drupal </a:t>
            </a:r>
            <a:r>
              <a:rPr lang="en-US" sz="4800" b="1" dirty="0"/>
              <a:t>Quick Start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7BFB-3CE5-409F-8B6F-A5F040C6E65F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0EFA-36AE-410C-A1D3-AA024E16FD9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 descr="Addis_Ababa_University_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"/>
            <a:ext cx="1371600" cy="1531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0" y="668306"/>
            <a:ext cx="1752600" cy="106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656283"/>
            <a:ext cx="3352800" cy="25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EF80EFA-36AE-410C-A1D3-AA024E16FD9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 descr="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92" y="76200"/>
            <a:ext cx="6294408" cy="669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32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3D4C-E576-405C-87C4-3C8A1BEDA100}" type="datetime1">
              <a:rPr lang="en-US" smtClean="0"/>
              <a:t>4/4/2025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80EFA-36AE-410C-A1D3-AA024E16FD9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702"/>
            <a:ext cx="9144000" cy="54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5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 Up a Local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Drupal Core Features &amp; Content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Installing &amp; Managing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Commerce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the Commerce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Managing Store &amp; Products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Payment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42525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Setting Up a Local </a:t>
            </a:r>
            <a:r>
              <a:rPr lang="en-US" b="1" dirty="0" smtClean="0"/>
              <a:t>Environment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The underlying 'stack'</a:t>
            </a:r>
          </a:p>
          <a:p>
            <a:pPr lvl="1" fontAlgn="base"/>
            <a:r>
              <a:rPr lang="en-US" dirty="0"/>
              <a:t>A Drupal site needs a small 'stack' of software that works in the background to serve your site and store your content:</a:t>
            </a:r>
          </a:p>
          <a:p>
            <a:pPr lvl="2" fontAlgn="base"/>
            <a:r>
              <a:rPr lang="en-US" b="1" dirty="0"/>
              <a:t>Server</a:t>
            </a:r>
            <a:r>
              <a:rPr lang="en-US" dirty="0"/>
              <a:t> software</a:t>
            </a:r>
          </a:p>
          <a:p>
            <a:pPr lvl="2" fontAlgn="base"/>
            <a:r>
              <a:rPr lang="en-US" b="1" dirty="0"/>
              <a:t>Database</a:t>
            </a:r>
            <a:r>
              <a:rPr lang="en-US" dirty="0"/>
              <a:t> software</a:t>
            </a:r>
          </a:p>
          <a:p>
            <a:pPr lvl="2" fontAlgn="base"/>
            <a:r>
              <a:rPr lang="en-US" b="1" dirty="0"/>
              <a:t>PHP interpreting software</a:t>
            </a:r>
            <a:r>
              <a:rPr lang="en-US" dirty="0"/>
              <a:t> (Drupal is written in the PHP programming language.)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3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EF80EFA-36AE-410C-A1D3-AA024E16FD9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6" y="1447800"/>
            <a:ext cx="88956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9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Up a Local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Drupal Core Features &amp; Content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Installing &amp; Managing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Commerce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the Commerce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Managing Store &amp; Products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Payment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12958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Drupal Core Features &amp; Content </a:t>
            </a:r>
            <a:r>
              <a:rPr lang="en-US" b="1" dirty="0" smtClean="0"/>
              <a:t>Management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Content Types in </a:t>
            </a:r>
            <a:r>
              <a:rPr lang="en-US" b="1" dirty="0" smtClean="0"/>
              <a:t>Drupal</a:t>
            </a:r>
          </a:p>
          <a:p>
            <a:pPr lvl="1"/>
            <a:r>
              <a:rPr lang="en-US" dirty="0" smtClean="0"/>
              <a:t>Defines </a:t>
            </a:r>
            <a:r>
              <a:rPr lang="en-US" b="1" dirty="0"/>
              <a:t>the structure and format of content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Each </a:t>
            </a:r>
            <a:r>
              <a:rPr lang="en-US" b="1" dirty="0"/>
              <a:t>content type </a:t>
            </a:r>
            <a:r>
              <a:rPr lang="en-US" dirty="0"/>
              <a:t>consists of </a:t>
            </a:r>
            <a:r>
              <a:rPr lang="en-US" b="1" dirty="0"/>
              <a:t>fields</a:t>
            </a:r>
            <a:r>
              <a:rPr lang="en-US" dirty="0"/>
              <a:t> that store specific types of data.</a:t>
            </a:r>
          </a:p>
          <a:p>
            <a:pPr lvl="1"/>
            <a:r>
              <a:rPr lang="en-US" b="1" dirty="0" smtClean="0"/>
              <a:t>Default </a:t>
            </a:r>
            <a:r>
              <a:rPr lang="en-US" b="1" dirty="0"/>
              <a:t>Content Types in Drupal:</a:t>
            </a:r>
          </a:p>
          <a:p>
            <a:pPr lvl="2"/>
            <a:r>
              <a:rPr lang="en-US" b="1" dirty="0"/>
              <a:t>Article</a:t>
            </a:r>
            <a:r>
              <a:rPr lang="en-US" dirty="0"/>
              <a:t> – For time-sensitive content (e.g., news, blogs).</a:t>
            </a:r>
          </a:p>
          <a:p>
            <a:pPr lvl="2"/>
            <a:r>
              <a:rPr lang="en-US" b="1" dirty="0" smtClean="0"/>
              <a:t>Basic </a:t>
            </a:r>
            <a:r>
              <a:rPr lang="en-US" b="1" dirty="0"/>
              <a:t>Page </a:t>
            </a:r>
            <a:r>
              <a:rPr lang="en-US" dirty="0"/>
              <a:t>– For static pages (e.g., About Us, Contact).</a:t>
            </a:r>
          </a:p>
          <a:p>
            <a:pPr lvl="1"/>
            <a:r>
              <a:rPr lang="en-US" b="1" dirty="0" smtClean="0"/>
              <a:t>Creating </a:t>
            </a:r>
            <a:r>
              <a:rPr lang="en-US" b="1" dirty="0"/>
              <a:t>a Custom Content Type: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/>
              <a:t>Navigate to</a:t>
            </a:r>
            <a:r>
              <a:rPr lang="en-US" dirty="0" smtClean="0"/>
              <a:t>: </a:t>
            </a:r>
            <a:r>
              <a:rPr lang="en-US" b="1" dirty="0" smtClean="0"/>
              <a:t>Admin &gt; Structure &gt; Content Types</a:t>
            </a:r>
            <a:endParaRPr lang="en-US" b="1" dirty="0"/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/>
              <a:t>"Add Content </a:t>
            </a:r>
            <a:r>
              <a:rPr lang="en-US" dirty="0" smtClean="0"/>
              <a:t>Type"</a:t>
            </a:r>
            <a:endParaRPr lang="en-US" dirty="0"/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Provide </a:t>
            </a:r>
            <a:r>
              <a:rPr lang="en-US" dirty="0"/>
              <a:t>a name and description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/>
              <a:t>settings (publishing options, display settings)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and manage fields</a:t>
            </a:r>
          </a:p>
        </p:txBody>
      </p:sp>
    </p:spTree>
    <p:extLst>
      <p:ext uri="{BB962C8B-B14F-4D97-AF65-F5344CB8AC3E}">
        <p14:creationId xmlns:p14="http://schemas.microsoft.com/office/powerpoint/2010/main" val="39562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Fields in Drupal</a:t>
            </a:r>
          </a:p>
          <a:p>
            <a:pPr lvl="1"/>
            <a:r>
              <a:rPr lang="en-US" dirty="0"/>
              <a:t>Fields define the type of data that can be stored in a content type.</a:t>
            </a:r>
          </a:p>
          <a:p>
            <a:pPr lvl="1"/>
            <a:r>
              <a:rPr lang="en-US" b="1" dirty="0"/>
              <a:t>Common Field Types:</a:t>
            </a:r>
          </a:p>
          <a:p>
            <a:pPr lvl="2"/>
            <a:r>
              <a:rPr lang="en-US" b="1" dirty="0"/>
              <a:t>Text Fields</a:t>
            </a:r>
            <a:r>
              <a:rPr lang="en-US" dirty="0"/>
              <a:t> – For titles, descriptions, and user input</a:t>
            </a:r>
          </a:p>
          <a:p>
            <a:pPr lvl="2"/>
            <a:r>
              <a:rPr lang="en-US" b="1" dirty="0"/>
              <a:t>Image Fields</a:t>
            </a:r>
            <a:r>
              <a:rPr lang="en-US" dirty="0"/>
              <a:t> – For adding images to content</a:t>
            </a:r>
          </a:p>
          <a:p>
            <a:pPr lvl="2"/>
            <a:r>
              <a:rPr lang="en-US" b="1" dirty="0"/>
              <a:t>File Fields</a:t>
            </a:r>
            <a:r>
              <a:rPr lang="en-US" dirty="0"/>
              <a:t> – For uploading documents</a:t>
            </a:r>
          </a:p>
          <a:p>
            <a:pPr lvl="2"/>
            <a:r>
              <a:rPr lang="en-US" b="1" dirty="0"/>
              <a:t>Date Fields</a:t>
            </a:r>
            <a:r>
              <a:rPr lang="en-US" dirty="0"/>
              <a:t> – For events and scheduling</a:t>
            </a:r>
          </a:p>
          <a:p>
            <a:pPr lvl="2"/>
            <a:r>
              <a:rPr lang="en-US" b="1" dirty="0"/>
              <a:t>Entity Reference Fields</a:t>
            </a:r>
            <a:r>
              <a:rPr lang="en-US" dirty="0"/>
              <a:t> – To link content to users, taxonomy terms, or other entities</a:t>
            </a:r>
          </a:p>
          <a:p>
            <a:pPr lvl="1"/>
            <a:r>
              <a:rPr lang="en-US" b="1" dirty="0"/>
              <a:t>Adding a Field to a Content Type:</a:t>
            </a:r>
          </a:p>
          <a:p>
            <a:pPr lvl="2"/>
            <a:r>
              <a:rPr lang="en-US" b="1" dirty="0"/>
              <a:t>Go to</a:t>
            </a:r>
            <a:r>
              <a:rPr lang="en-US" dirty="0"/>
              <a:t>: Admin &gt; Structure &gt; Content Types</a:t>
            </a:r>
          </a:p>
          <a:p>
            <a:pPr lvl="2"/>
            <a:r>
              <a:rPr lang="en-US" dirty="0"/>
              <a:t>Click on </a:t>
            </a:r>
            <a:r>
              <a:rPr lang="en-US" b="1" dirty="0"/>
              <a:t>“Manage Fields”</a:t>
            </a:r>
            <a:r>
              <a:rPr lang="en-US" dirty="0"/>
              <a:t> for a content type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“Add Field”</a:t>
            </a:r>
            <a:r>
              <a:rPr lang="en-US" dirty="0"/>
              <a:t>, select field type</a:t>
            </a:r>
          </a:p>
          <a:p>
            <a:pPr lvl="2"/>
            <a:r>
              <a:rPr lang="en-US" dirty="0"/>
              <a:t>Configure field settings (label, required/optional)</a:t>
            </a:r>
          </a:p>
          <a:p>
            <a:pPr lvl="2"/>
            <a:r>
              <a:rPr lang="en-US" dirty="0"/>
              <a:t>Click </a:t>
            </a:r>
            <a:r>
              <a:rPr lang="en-US" b="1" dirty="0" smtClean="0"/>
              <a:t>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9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Taxonomies in Drupal</a:t>
            </a:r>
          </a:p>
          <a:p>
            <a:pPr lvl="1"/>
            <a:r>
              <a:rPr lang="en-US" dirty="0"/>
              <a:t>Taxonomy is a system used to categorize and organize content. </a:t>
            </a:r>
            <a:endParaRPr lang="en-US" dirty="0" smtClean="0"/>
          </a:p>
          <a:p>
            <a:pPr lvl="2"/>
            <a:r>
              <a:rPr lang="en-US" dirty="0" smtClean="0"/>
              <a:t>It </a:t>
            </a:r>
            <a:r>
              <a:rPr lang="en-US" dirty="0"/>
              <a:t>helps in creating </a:t>
            </a:r>
            <a:r>
              <a:rPr lang="en-US" b="1" dirty="0"/>
              <a:t>tags, categories, and classifications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Creating a Taxonomy Vocabulary:</a:t>
            </a:r>
          </a:p>
          <a:p>
            <a:pPr lvl="2"/>
            <a:r>
              <a:rPr lang="en-US" b="1" dirty="0"/>
              <a:t>Go to</a:t>
            </a:r>
            <a:r>
              <a:rPr lang="en-US" dirty="0"/>
              <a:t>: </a:t>
            </a:r>
            <a:r>
              <a:rPr lang="en-US" b="1" dirty="0"/>
              <a:t>Admin &gt; Structure &gt; Taxonomy</a:t>
            </a:r>
            <a:endParaRPr lang="en-US" dirty="0"/>
          </a:p>
          <a:p>
            <a:pPr lvl="2"/>
            <a:r>
              <a:rPr lang="en-US" dirty="0"/>
              <a:t>Click </a:t>
            </a:r>
            <a:r>
              <a:rPr lang="en-US" b="1" dirty="0"/>
              <a:t>"Add Vocabulary"</a:t>
            </a:r>
            <a:r>
              <a:rPr lang="en-US" dirty="0"/>
              <a:t> (e.g., Categories, Tags)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"Add Terms"</a:t>
            </a:r>
            <a:r>
              <a:rPr lang="en-US" dirty="0"/>
              <a:t> to create new categories</a:t>
            </a:r>
          </a:p>
          <a:p>
            <a:pPr lvl="1"/>
            <a:r>
              <a:rPr lang="en-US" b="1" dirty="0"/>
              <a:t>Using Taxonomy with Content Types:</a:t>
            </a:r>
          </a:p>
          <a:p>
            <a:pPr lvl="2"/>
            <a:r>
              <a:rPr lang="en-US" b="1" dirty="0"/>
              <a:t>Edit a Content Type</a:t>
            </a:r>
            <a:endParaRPr lang="en-US" dirty="0"/>
          </a:p>
          <a:p>
            <a:pPr lvl="2"/>
            <a:r>
              <a:rPr lang="en-US" dirty="0"/>
              <a:t>Add a </a:t>
            </a:r>
            <a:r>
              <a:rPr lang="en-US" b="1" dirty="0"/>
              <a:t>Term Reference Field</a:t>
            </a:r>
            <a:endParaRPr lang="en-US" dirty="0"/>
          </a:p>
          <a:p>
            <a:pPr lvl="2"/>
            <a:r>
              <a:rPr lang="en-US" dirty="0"/>
              <a:t>Link it to a vocabulary (e.g., Blog Categories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9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Menus in Drupal</a:t>
            </a:r>
          </a:p>
          <a:p>
            <a:pPr lvl="1"/>
            <a:r>
              <a:rPr lang="en-US" dirty="0"/>
              <a:t>Menus help in structuring site navigation.</a:t>
            </a:r>
          </a:p>
          <a:p>
            <a:pPr lvl="1"/>
            <a:r>
              <a:rPr lang="en-US" b="1" dirty="0"/>
              <a:t>Managing Menus:</a:t>
            </a:r>
          </a:p>
          <a:p>
            <a:pPr lvl="2"/>
            <a:r>
              <a:rPr lang="en-US" b="1" dirty="0"/>
              <a:t>Go to</a:t>
            </a:r>
            <a:r>
              <a:rPr lang="en-US" dirty="0"/>
              <a:t>: Admin &gt; Structure &gt; Menus</a:t>
            </a:r>
          </a:p>
          <a:p>
            <a:pPr lvl="2"/>
            <a:r>
              <a:rPr lang="en-US" dirty="0"/>
              <a:t>Select an existing menu (e.g., Main Navigation) or create a new one</a:t>
            </a:r>
          </a:p>
          <a:p>
            <a:pPr lvl="2"/>
            <a:r>
              <a:rPr lang="en-US" dirty="0"/>
              <a:t>Add a new menu link (Title, Path, Parent Item)</a:t>
            </a:r>
          </a:p>
          <a:p>
            <a:pPr lvl="2"/>
            <a:r>
              <a:rPr lang="en-US" dirty="0"/>
              <a:t>Save the menu</a:t>
            </a:r>
          </a:p>
          <a:p>
            <a:pPr lvl="1"/>
            <a:r>
              <a:rPr lang="en-US" b="1" dirty="0"/>
              <a:t>Customizing Menus:</a:t>
            </a:r>
          </a:p>
          <a:p>
            <a:pPr lvl="2"/>
            <a:r>
              <a:rPr lang="en-US" dirty="0"/>
              <a:t>Menus can be displayed in different </a:t>
            </a:r>
            <a:r>
              <a:rPr lang="en-US" b="1" dirty="0"/>
              <a:t>regions</a:t>
            </a:r>
            <a:r>
              <a:rPr lang="en-US" dirty="0"/>
              <a:t> of a theme</a:t>
            </a:r>
          </a:p>
          <a:p>
            <a:pPr lvl="2"/>
            <a:r>
              <a:rPr lang="en-US" dirty="0"/>
              <a:t>Menu items can be </a:t>
            </a:r>
            <a:r>
              <a:rPr lang="en-US" b="1" dirty="0"/>
              <a:t>linked to nodes, views, or external </a:t>
            </a:r>
            <a:r>
              <a:rPr lang="en-US" b="1" dirty="0" smtClean="0"/>
              <a:t>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Information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</a:p>
          <a:p>
            <a:pPr lvl="1"/>
            <a:r>
              <a:rPr lang="en-US" dirty="0" smtClean="0"/>
              <a:t>Andargachew A.</a:t>
            </a:r>
          </a:p>
          <a:p>
            <a:r>
              <a:rPr lang="en-US" dirty="0"/>
              <a:t>Training </a:t>
            </a:r>
            <a:r>
              <a:rPr lang="en-US" dirty="0" smtClean="0"/>
              <a:t>Materia</a:t>
            </a:r>
            <a:r>
              <a:rPr lang="en-US" dirty="0"/>
              <a:t>l</a:t>
            </a:r>
            <a:endParaRPr lang="en-US" dirty="0" smtClean="0"/>
          </a:p>
          <a:p>
            <a:pPr lvl="1"/>
            <a:r>
              <a:rPr lang="en-US" dirty="0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github.com/contact-andy/Drupal-Quick-Start-Training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0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Blocks in Drupal</a:t>
            </a:r>
          </a:p>
          <a:p>
            <a:pPr lvl="1"/>
            <a:r>
              <a:rPr lang="en-US" dirty="0"/>
              <a:t>Blocks are reusable content sections that can be placed in different regions of a website layout.</a:t>
            </a:r>
          </a:p>
          <a:p>
            <a:pPr lvl="1"/>
            <a:r>
              <a:rPr lang="en-US" b="1" dirty="0"/>
              <a:t>Creating a Custom Block:</a:t>
            </a:r>
          </a:p>
          <a:p>
            <a:pPr lvl="2"/>
            <a:r>
              <a:rPr lang="en-US" b="1" dirty="0"/>
              <a:t>Go to</a:t>
            </a:r>
            <a:r>
              <a:rPr lang="en-US" dirty="0"/>
              <a:t>: Admin &gt; Structure &gt; Block Layout</a:t>
            </a:r>
          </a:p>
          <a:p>
            <a:pPr lvl="2"/>
            <a:r>
              <a:rPr lang="en-US" dirty="0"/>
              <a:t>Click </a:t>
            </a:r>
            <a:r>
              <a:rPr lang="en-US" b="1" dirty="0"/>
              <a:t>"Add Custom Block"</a:t>
            </a:r>
            <a:endParaRPr lang="en-US" dirty="0"/>
          </a:p>
          <a:p>
            <a:pPr lvl="2"/>
            <a:r>
              <a:rPr lang="en-US" dirty="0"/>
              <a:t>Enter content, configure visibility settings</a:t>
            </a:r>
          </a:p>
          <a:p>
            <a:pPr lvl="2"/>
            <a:r>
              <a:rPr lang="en-US" dirty="0"/>
              <a:t>Place the block in a specific </a:t>
            </a:r>
            <a:r>
              <a:rPr lang="en-US" b="1" dirty="0"/>
              <a:t>region</a:t>
            </a:r>
            <a:endParaRPr lang="en-US" dirty="0"/>
          </a:p>
          <a:p>
            <a:pPr lvl="1"/>
            <a:r>
              <a:rPr lang="en-US" b="1" dirty="0"/>
              <a:t>Using Blocks Effectively:</a:t>
            </a:r>
          </a:p>
          <a:p>
            <a:pPr lvl="2"/>
            <a:r>
              <a:rPr lang="en-US" dirty="0"/>
              <a:t>Use </a:t>
            </a:r>
            <a:r>
              <a:rPr lang="en-US" b="1" dirty="0"/>
              <a:t>custom blocks</a:t>
            </a:r>
            <a:r>
              <a:rPr lang="en-US" dirty="0"/>
              <a:t> for banners, announcements, or ads</a:t>
            </a:r>
          </a:p>
          <a:p>
            <a:pPr lvl="2"/>
            <a:r>
              <a:rPr lang="en-US" dirty="0"/>
              <a:t>Assign blocks to specific pages using </a:t>
            </a:r>
            <a:r>
              <a:rPr lang="en-US" b="1" dirty="0"/>
              <a:t>visibility </a:t>
            </a:r>
            <a:r>
              <a:rPr lang="en-US" b="1" dirty="0" smtClean="0"/>
              <a:t>settings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9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Pages in Drupal</a:t>
            </a:r>
          </a:p>
          <a:p>
            <a:pPr lvl="1"/>
            <a:r>
              <a:rPr lang="en-US" dirty="0"/>
              <a:t>Pages are essential for static content such as About Us, Contact, and Services.</a:t>
            </a:r>
          </a:p>
          <a:p>
            <a:pPr lvl="1"/>
            <a:r>
              <a:rPr lang="en-US" b="1" dirty="0" smtClean="0"/>
              <a:t>Creating </a:t>
            </a:r>
            <a:r>
              <a:rPr lang="en-US" b="1" dirty="0"/>
              <a:t>a Page:</a:t>
            </a:r>
          </a:p>
          <a:p>
            <a:pPr lvl="2"/>
            <a:r>
              <a:rPr lang="en-US" dirty="0"/>
              <a:t>Go to: Content &gt; Add Content &gt; Basic Page</a:t>
            </a:r>
          </a:p>
          <a:p>
            <a:pPr lvl="2"/>
            <a:r>
              <a:rPr lang="en-US" dirty="0" smtClean="0"/>
              <a:t>Enter </a:t>
            </a:r>
            <a:r>
              <a:rPr lang="en-US" dirty="0"/>
              <a:t>a title and body content</a:t>
            </a:r>
          </a:p>
          <a:p>
            <a:pPr lvl="2"/>
            <a:r>
              <a:rPr lang="en-US" dirty="0" smtClean="0"/>
              <a:t>Set </a:t>
            </a:r>
            <a:r>
              <a:rPr lang="en-US" dirty="0"/>
              <a:t>URL alias for clean URLs (e.g., /about-us)</a:t>
            </a:r>
          </a:p>
          <a:p>
            <a:pPr lvl="2"/>
            <a:r>
              <a:rPr lang="en-US" dirty="0" smtClean="0"/>
              <a:t>Choose </a:t>
            </a:r>
            <a:r>
              <a:rPr lang="en-US" dirty="0"/>
              <a:t>Menu Settings if the page should appear in navigation</a:t>
            </a:r>
          </a:p>
          <a:p>
            <a:pPr lvl="2"/>
            <a:r>
              <a:rPr lang="en-US" dirty="0" smtClean="0"/>
              <a:t>Save </a:t>
            </a:r>
            <a:r>
              <a:rPr lang="en-US" dirty="0"/>
              <a:t>and Publish</a:t>
            </a:r>
          </a:p>
        </p:txBody>
      </p:sp>
    </p:spTree>
    <p:extLst>
      <p:ext uri="{BB962C8B-B14F-4D97-AF65-F5344CB8AC3E}">
        <p14:creationId xmlns:p14="http://schemas.microsoft.com/office/powerpoint/2010/main" val="165155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Up a Local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Drupal Core Features &amp; Content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Installing &amp; Managing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Commerce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the Commerce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Managing Store &amp; Products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Payment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375033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Installing &amp; Managing </a:t>
            </a:r>
            <a:r>
              <a:rPr lang="en-US" b="1" dirty="0" smtClean="0"/>
              <a:t>Modules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Understanding Drupal Modules</a:t>
            </a:r>
          </a:p>
          <a:p>
            <a:pPr lvl="1"/>
            <a:r>
              <a:rPr lang="en-US" dirty="0"/>
              <a:t>Drupal modules are categorized into three types:</a:t>
            </a:r>
          </a:p>
          <a:p>
            <a:pPr lvl="2"/>
            <a:r>
              <a:rPr lang="en-US" b="1" dirty="0"/>
              <a:t>Core Modules</a:t>
            </a:r>
            <a:r>
              <a:rPr lang="en-US" dirty="0"/>
              <a:t> – Included with Drupal and can be enabled or disabled. (e.g., Views, Taxonomy)</a:t>
            </a:r>
          </a:p>
          <a:p>
            <a:pPr lvl="2"/>
            <a:r>
              <a:rPr lang="en-US" b="1" dirty="0"/>
              <a:t>Contributed Modules</a:t>
            </a:r>
            <a:r>
              <a:rPr lang="en-US" dirty="0"/>
              <a:t> – Developed by the community and available on Drupal.org. (e.g., Commerce, </a:t>
            </a:r>
            <a:r>
              <a:rPr lang="en-US" dirty="0" err="1"/>
              <a:t>Webform</a:t>
            </a:r>
            <a:r>
              <a:rPr lang="en-US" dirty="0"/>
              <a:t>)</a:t>
            </a:r>
          </a:p>
          <a:p>
            <a:pPr lvl="2"/>
            <a:r>
              <a:rPr lang="en-US" b="1" dirty="0"/>
              <a:t>Custom Modules</a:t>
            </a:r>
            <a:r>
              <a:rPr lang="en-US" dirty="0"/>
              <a:t> – Developed specifically for your needs.</a:t>
            </a:r>
          </a:p>
          <a:p>
            <a:pPr lvl="1"/>
            <a:r>
              <a:rPr lang="en-US" b="1" dirty="0"/>
              <a:t>Checking Installed Modules</a:t>
            </a:r>
          </a:p>
          <a:p>
            <a:pPr lvl="2"/>
            <a:r>
              <a:rPr lang="en-US" dirty="0"/>
              <a:t>Go to </a:t>
            </a:r>
            <a:r>
              <a:rPr lang="en-US" b="1" dirty="0"/>
              <a:t>Admin &gt; Extend</a:t>
            </a:r>
            <a:endParaRPr lang="en-US" dirty="0"/>
          </a:p>
          <a:p>
            <a:pPr lvl="2"/>
            <a:r>
              <a:rPr lang="en-US" dirty="0"/>
              <a:t>You'll see a list of all available modules with checkboxes to enable or disable </a:t>
            </a:r>
            <a:r>
              <a:rPr lang="en-US" dirty="0" smtClean="0"/>
              <a:t>them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52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Installing and Enabling Modules in Drupal</a:t>
            </a:r>
          </a:p>
          <a:p>
            <a:pPr lvl="1"/>
            <a:r>
              <a:rPr lang="en-US" dirty="0" smtClean="0"/>
              <a:t>You </a:t>
            </a:r>
            <a:r>
              <a:rPr lang="en-US" dirty="0"/>
              <a:t>can install modules in Drupal either by uploading the module manually or using </a:t>
            </a:r>
            <a:r>
              <a:rPr lang="en-US" b="1" dirty="0"/>
              <a:t>Composer</a:t>
            </a:r>
            <a:r>
              <a:rPr lang="en-US" dirty="0" smtClean="0"/>
              <a:t>.</a:t>
            </a:r>
          </a:p>
          <a:p>
            <a:pPr lvl="2"/>
            <a:r>
              <a:rPr lang="en-US" b="1" dirty="0"/>
              <a:t>Manually Installing a Module (Alternative</a:t>
            </a:r>
            <a:r>
              <a:rPr lang="en-US" b="1" dirty="0" smtClean="0"/>
              <a:t>)</a:t>
            </a:r>
          </a:p>
          <a:p>
            <a:pPr lvl="3"/>
            <a:r>
              <a:rPr lang="en-US" b="1" dirty="0" smtClean="0"/>
              <a:t>Download the Drupal module </a:t>
            </a:r>
          </a:p>
          <a:p>
            <a:pPr lvl="4"/>
            <a:r>
              <a:rPr lang="en-US" dirty="0" smtClean="0"/>
              <a:t>Visit </a:t>
            </a:r>
            <a:r>
              <a:rPr lang="en-US" dirty="0"/>
              <a:t>Drupal.org and search for the module you need.</a:t>
            </a:r>
          </a:p>
          <a:p>
            <a:pPr lvl="4"/>
            <a:r>
              <a:rPr lang="en-US" dirty="0" smtClean="0"/>
              <a:t>Download </a:t>
            </a:r>
            <a:r>
              <a:rPr lang="en-US" dirty="0"/>
              <a:t>the .zip or .tar.gz file (e.g., pathauto-8.x-1.8.zip).</a:t>
            </a:r>
            <a:endParaRPr lang="en-US" dirty="0" smtClean="0"/>
          </a:p>
          <a:p>
            <a:pPr lvl="3"/>
            <a:r>
              <a:rPr lang="en-US" b="1" dirty="0" smtClean="0"/>
              <a:t>Extract </a:t>
            </a:r>
            <a:r>
              <a:rPr lang="en-US" b="1" dirty="0"/>
              <a:t>the module</a:t>
            </a:r>
          </a:p>
          <a:p>
            <a:pPr lvl="4"/>
            <a:r>
              <a:rPr lang="en-US" dirty="0" smtClean="0"/>
              <a:t>Extract </a:t>
            </a:r>
            <a:r>
              <a:rPr lang="en-US" dirty="0"/>
              <a:t>the downloaded </a:t>
            </a:r>
            <a:r>
              <a:rPr lang="en-US" dirty="0" smtClean="0"/>
              <a:t>file</a:t>
            </a:r>
            <a:endParaRPr lang="en-US" dirty="0"/>
          </a:p>
          <a:p>
            <a:pPr lvl="4"/>
            <a:r>
              <a:rPr lang="en-US" dirty="0" smtClean="0"/>
              <a:t>Move </a:t>
            </a:r>
            <a:r>
              <a:rPr lang="en-US" dirty="0"/>
              <a:t>the extracted folder to:</a:t>
            </a:r>
          </a:p>
          <a:p>
            <a:pPr lvl="5"/>
            <a:r>
              <a:rPr lang="en-US" dirty="0" err="1" smtClean="0"/>
              <a:t>drupal_project</a:t>
            </a:r>
            <a:r>
              <a:rPr lang="en-US" dirty="0" smtClean="0"/>
              <a:t>/modules/</a:t>
            </a:r>
            <a:r>
              <a:rPr lang="en-US" dirty="0" err="1" smtClean="0"/>
              <a:t>contrib</a:t>
            </a:r>
            <a:r>
              <a:rPr lang="en-US" dirty="0"/>
              <a:t>/</a:t>
            </a:r>
          </a:p>
          <a:p>
            <a:pPr lvl="3"/>
            <a:r>
              <a:rPr lang="en-US" b="1" dirty="0" smtClean="0"/>
              <a:t>Enable </a:t>
            </a:r>
            <a:r>
              <a:rPr lang="en-US" b="1" dirty="0"/>
              <a:t>the module </a:t>
            </a:r>
            <a:r>
              <a:rPr lang="en-US" dirty="0"/>
              <a:t>rom the Admin &gt; Extend page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b="1" dirty="0"/>
              <a:t>Installing a Module via Composer (Recommended)</a:t>
            </a:r>
          </a:p>
          <a:p>
            <a:pPr lvl="3"/>
            <a:r>
              <a:rPr lang="en-US" dirty="0" smtClean="0"/>
              <a:t>Open </a:t>
            </a:r>
            <a:r>
              <a:rPr lang="en-US" dirty="0"/>
              <a:t>your terminal and navigate to your Drupal project folder:</a:t>
            </a:r>
          </a:p>
          <a:p>
            <a:pPr lvl="3"/>
            <a:r>
              <a:rPr lang="en-US" dirty="0" smtClean="0"/>
              <a:t>Use </a:t>
            </a:r>
            <a:r>
              <a:rPr lang="en-US" dirty="0"/>
              <a:t>Composer to install the </a:t>
            </a:r>
            <a:r>
              <a:rPr lang="en-US" dirty="0" smtClean="0"/>
              <a:t>module:</a:t>
            </a:r>
          </a:p>
          <a:p>
            <a:pPr marL="1143000" lvl="3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composer </a:t>
            </a:r>
            <a:r>
              <a:rPr lang="en-US" b="1" dirty="0"/>
              <a:t>require </a:t>
            </a:r>
            <a:r>
              <a:rPr lang="en-US" b="1" dirty="0" err="1"/>
              <a:t>drupal</a:t>
            </a:r>
            <a:r>
              <a:rPr lang="en-US" b="1" dirty="0"/>
              <a:t>/</a:t>
            </a:r>
            <a:r>
              <a:rPr lang="en-US" b="1" dirty="0" err="1"/>
              <a:t>modulename</a:t>
            </a:r>
            <a:endParaRPr lang="en-US" b="1" dirty="0"/>
          </a:p>
          <a:p>
            <a:pPr lvl="4"/>
            <a:r>
              <a:rPr lang="en-US" dirty="0"/>
              <a:t>(Replace "</a:t>
            </a:r>
            <a:r>
              <a:rPr lang="en-US" dirty="0" err="1"/>
              <a:t>modulename</a:t>
            </a:r>
            <a:r>
              <a:rPr lang="en-US" dirty="0"/>
              <a:t>" with the actual module name, e.g., commerce.)</a:t>
            </a:r>
          </a:p>
          <a:p>
            <a:pPr lvl="3"/>
            <a:r>
              <a:rPr lang="en-US" b="1" dirty="0" smtClean="0"/>
              <a:t>Enable </a:t>
            </a:r>
            <a:r>
              <a:rPr lang="en-US" b="1" dirty="0"/>
              <a:t>the </a:t>
            </a:r>
            <a:r>
              <a:rPr lang="en-US" b="1" dirty="0" smtClean="0"/>
              <a:t>module </a:t>
            </a:r>
            <a:r>
              <a:rPr lang="en-US" dirty="0" smtClean="0"/>
              <a:t>rom </a:t>
            </a:r>
            <a:r>
              <a:rPr lang="en-US" dirty="0"/>
              <a:t>the Admin &gt; Extend page.</a:t>
            </a:r>
          </a:p>
        </p:txBody>
      </p:sp>
    </p:spTree>
    <p:extLst>
      <p:ext uri="{BB962C8B-B14F-4D97-AF65-F5344CB8AC3E}">
        <p14:creationId xmlns:p14="http://schemas.microsoft.com/office/powerpoint/2010/main" val="297216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Up a Local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Drupal Core Features &amp; Content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Installing &amp; Managing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Commerce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the Commerce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Managing Store &amp; Products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Payment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18666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Commerce </a:t>
            </a:r>
            <a:r>
              <a:rPr lang="en-US" b="1" dirty="0" smtClean="0"/>
              <a:t>Module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Overview of Drupal Commerce Features</a:t>
            </a:r>
          </a:p>
          <a:p>
            <a:pPr lvl="1"/>
            <a:r>
              <a:rPr lang="en-US" dirty="0"/>
              <a:t>Drupal Commerce is a powerful, flexible </a:t>
            </a:r>
            <a:r>
              <a:rPr lang="en-US" dirty="0" err="1"/>
              <a:t>eCommerce</a:t>
            </a:r>
            <a:r>
              <a:rPr lang="en-US" dirty="0"/>
              <a:t> framework built on Drupal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 </a:t>
            </a:r>
            <a:r>
              <a:rPr lang="en-US" dirty="0"/>
              <a:t>It provides a scalable solution for selling products, subscriptions, and digital goods.</a:t>
            </a:r>
          </a:p>
          <a:p>
            <a:pPr lvl="1"/>
            <a:r>
              <a:rPr lang="en-US" b="1" dirty="0"/>
              <a:t>Key Features of Drupal Commerce</a:t>
            </a:r>
          </a:p>
          <a:p>
            <a:pPr lvl="2"/>
            <a:r>
              <a:rPr lang="en-US" dirty="0"/>
              <a:t>Product Management</a:t>
            </a:r>
          </a:p>
          <a:p>
            <a:pPr lvl="2"/>
            <a:r>
              <a:rPr lang="en-US" dirty="0" smtClean="0"/>
              <a:t>Flexible </a:t>
            </a:r>
            <a:r>
              <a:rPr lang="en-US" dirty="0"/>
              <a:t>Checkout </a:t>
            </a:r>
            <a:r>
              <a:rPr lang="en-US" dirty="0" smtClean="0"/>
              <a:t>System</a:t>
            </a:r>
          </a:p>
          <a:p>
            <a:pPr lvl="2"/>
            <a:r>
              <a:rPr lang="en-US" dirty="0"/>
              <a:t>Order &amp; Payment </a:t>
            </a:r>
            <a:r>
              <a:rPr lang="en-US" dirty="0" smtClean="0"/>
              <a:t>Processing</a:t>
            </a:r>
          </a:p>
          <a:p>
            <a:pPr lvl="2"/>
            <a:r>
              <a:rPr lang="en-US" dirty="0"/>
              <a:t>Shipping &amp; Tax </a:t>
            </a:r>
            <a:r>
              <a:rPr lang="en-US" dirty="0" smtClean="0"/>
              <a:t>Support</a:t>
            </a:r>
          </a:p>
          <a:p>
            <a:pPr lvl="2"/>
            <a:r>
              <a:rPr lang="en-US" dirty="0"/>
              <a:t>Discounts &amp; </a:t>
            </a:r>
            <a:r>
              <a:rPr lang="en-US" dirty="0" smtClean="0"/>
              <a:t>Promotions</a:t>
            </a:r>
          </a:p>
          <a:p>
            <a:pPr lvl="2"/>
            <a:r>
              <a:rPr lang="en-US" dirty="0"/>
              <a:t>Multilingual &amp; Multi-Currency Support</a:t>
            </a:r>
          </a:p>
        </p:txBody>
      </p:sp>
    </p:spTree>
    <p:extLst>
      <p:ext uri="{BB962C8B-B14F-4D97-AF65-F5344CB8AC3E}">
        <p14:creationId xmlns:p14="http://schemas.microsoft.com/office/powerpoint/2010/main" val="252367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Installing the Drupal Commerce Module for E-commerce</a:t>
            </a:r>
          </a:p>
          <a:p>
            <a:pPr lvl="1"/>
            <a:r>
              <a:rPr lang="en-US" dirty="0"/>
              <a:t>Drupal Commerce is a powerful module for building online stores.</a:t>
            </a:r>
          </a:p>
          <a:p>
            <a:pPr lvl="1"/>
            <a:r>
              <a:rPr lang="en-US" b="1" dirty="0" smtClean="0"/>
              <a:t>Step </a:t>
            </a:r>
            <a:r>
              <a:rPr lang="en-US" b="1" dirty="0"/>
              <a:t>1: Install Commerce and Dependencies</a:t>
            </a:r>
          </a:p>
          <a:p>
            <a:pPr lvl="2"/>
            <a:r>
              <a:rPr lang="en-US" dirty="0"/>
              <a:t>Run the following command to install Commerce and its dependencies:</a:t>
            </a:r>
          </a:p>
          <a:p>
            <a:pPr marL="685800" lvl="2" indent="0">
              <a:buNone/>
            </a:pPr>
            <a:r>
              <a:rPr lang="en-US" b="1" dirty="0" smtClean="0"/>
              <a:t>composer </a:t>
            </a:r>
            <a:r>
              <a:rPr lang="en-US" b="1" dirty="0"/>
              <a:t>require </a:t>
            </a:r>
            <a:r>
              <a:rPr lang="en-US" b="1" dirty="0" err="1"/>
              <a:t>drupal</a:t>
            </a:r>
            <a:r>
              <a:rPr lang="en-US" b="1" dirty="0"/>
              <a:t>/commerce</a:t>
            </a:r>
          </a:p>
          <a:p>
            <a:pPr lvl="1"/>
            <a:r>
              <a:rPr lang="en-US" b="1" dirty="0"/>
              <a:t>Step 2: Enable the Required Modules</a:t>
            </a:r>
          </a:p>
          <a:p>
            <a:pPr lvl="2"/>
            <a:r>
              <a:rPr lang="en-US" dirty="0"/>
              <a:t>After installation, enable Commerce modules:</a:t>
            </a:r>
          </a:p>
          <a:p>
            <a:pPr lvl="2"/>
            <a:r>
              <a:rPr lang="en-US" dirty="0" smtClean="0"/>
              <a:t>Go </a:t>
            </a:r>
            <a:r>
              <a:rPr lang="en-US" dirty="0"/>
              <a:t>to Admin &gt; </a:t>
            </a:r>
            <a:r>
              <a:rPr lang="en-US" dirty="0" smtClean="0"/>
              <a:t>Extend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9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dirty="0" smtClean="0"/>
              <a:t>Enable </a:t>
            </a:r>
            <a:r>
              <a:rPr lang="en-US" dirty="0"/>
              <a:t>the following modules:</a:t>
            </a:r>
          </a:p>
          <a:p>
            <a:pPr lvl="3"/>
            <a:r>
              <a:rPr lang="en-US" dirty="0" smtClean="0"/>
              <a:t>Commerce</a:t>
            </a:r>
            <a:endParaRPr lang="en-US" dirty="0"/>
          </a:p>
          <a:p>
            <a:pPr lvl="3"/>
            <a:r>
              <a:rPr lang="en-US" dirty="0" smtClean="0"/>
              <a:t>Commerce </a:t>
            </a:r>
            <a:r>
              <a:rPr lang="en-US" dirty="0"/>
              <a:t>Cart</a:t>
            </a:r>
          </a:p>
          <a:p>
            <a:pPr lvl="3"/>
            <a:r>
              <a:rPr lang="en-US" dirty="0" smtClean="0"/>
              <a:t>Commerce </a:t>
            </a:r>
            <a:r>
              <a:rPr lang="en-US" dirty="0"/>
              <a:t>Checkout</a:t>
            </a:r>
          </a:p>
          <a:p>
            <a:pPr lvl="3"/>
            <a:r>
              <a:rPr lang="en-US" dirty="0" smtClean="0"/>
              <a:t>Commerce </a:t>
            </a:r>
            <a:r>
              <a:rPr lang="en-US" dirty="0"/>
              <a:t>Price</a:t>
            </a:r>
          </a:p>
          <a:p>
            <a:pPr lvl="3"/>
            <a:r>
              <a:rPr lang="en-US" dirty="0" smtClean="0"/>
              <a:t>Commerce </a:t>
            </a:r>
            <a:r>
              <a:rPr lang="en-US" dirty="0"/>
              <a:t>Order</a:t>
            </a:r>
          </a:p>
          <a:p>
            <a:pPr lvl="3"/>
            <a:r>
              <a:rPr lang="en-US" dirty="0" smtClean="0"/>
              <a:t>Commerce Store . .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7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smtClean="0"/>
              <a:t>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Setting Up a Local </a:t>
            </a:r>
            <a:r>
              <a:rPr lang="en-US" dirty="0" smtClean="0"/>
              <a:t>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Drupal Core Features &amp; Content </a:t>
            </a:r>
            <a:r>
              <a:rPr lang="en-US" dirty="0" smtClean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Installing &amp; Managing </a:t>
            </a:r>
            <a:r>
              <a:rPr lang="en-US" dirty="0" smtClean="0"/>
              <a:t>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</a:t>
            </a:r>
            <a:r>
              <a:rPr lang="en-US" dirty="0" smtClean="0"/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Commerce </a:t>
            </a:r>
            <a:r>
              <a:rPr lang="en-US" dirty="0" smtClean="0"/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the Commerce </a:t>
            </a:r>
            <a:r>
              <a:rPr lang="en-US" dirty="0" smtClean="0"/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Managing Store &amp; Products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Payment </a:t>
            </a:r>
            <a:r>
              <a:rPr lang="en-US" dirty="0" smtClean="0"/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151412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Up a Local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Drupal Core Features &amp; Content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Installing &amp; Managing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The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Commerce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the Commerce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Managing Store &amp; Products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Payment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41782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</a:t>
            </a:r>
            <a:r>
              <a:rPr lang="en-US" b="1" dirty="0" smtClean="0"/>
              <a:t>Management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Understanding User Roles and Permissions</a:t>
            </a:r>
          </a:p>
          <a:p>
            <a:pPr lvl="1"/>
            <a:r>
              <a:rPr lang="en-US" dirty="0"/>
              <a:t>Drupal has a </a:t>
            </a:r>
            <a:r>
              <a:rPr lang="en-US" b="1" dirty="0"/>
              <a:t>role-based access control system </a:t>
            </a:r>
            <a:r>
              <a:rPr lang="en-US" dirty="0"/>
              <a:t>that allows administrators to manage who can do what on the website.</a:t>
            </a:r>
          </a:p>
          <a:p>
            <a:pPr lvl="2"/>
            <a:r>
              <a:rPr lang="en-US" b="1" dirty="0"/>
              <a:t>Roles</a:t>
            </a:r>
            <a:r>
              <a:rPr lang="en-US" dirty="0"/>
              <a:t> – Define groups of users with different access levels.</a:t>
            </a:r>
          </a:p>
          <a:p>
            <a:pPr lvl="2"/>
            <a:r>
              <a:rPr lang="en-US" b="1" dirty="0"/>
              <a:t>Permissions</a:t>
            </a:r>
            <a:r>
              <a:rPr lang="en-US" dirty="0"/>
              <a:t> – Control what users in each role can see and do.</a:t>
            </a:r>
          </a:p>
          <a:p>
            <a:pPr lvl="1"/>
            <a:r>
              <a:rPr lang="en-US" dirty="0"/>
              <a:t>In an </a:t>
            </a:r>
            <a:r>
              <a:rPr lang="en-US" dirty="0" err="1"/>
              <a:t>eCommerce</a:t>
            </a:r>
            <a:r>
              <a:rPr lang="en-US" dirty="0"/>
              <a:t> system, we typically need roles such as:</a:t>
            </a:r>
          </a:p>
          <a:p>
            <a:pPr lvl="2"/>
            <a:r>
              <a:rPr lang="en-US" b="1" dirty="0"/>
              <a:t>Administrator</a:t>
            </a:r>
            <a:r>
              <a:rPr lang="en-US" dirty="0"/>
              <a:t> – Has full access to the store and site management.</a:t>
            </a:r>
          </a:p>
          <a:p>
            <a:pPr lvl="2"/>
            <a:r>
              <a:rPr lang="en-US" b="1" dirty="0"/>
              <a:t>Store Manager </a:t>
            </a:r>
            <a:r>
              <a:rPr lang="en-US" dirty="0"/>
              <a:t>– Can manage products, orders, and customers.</a:t>
            </a:r>
          </a:p>
          <a:p>
            <a:pPr lvl="2"/>
            <a:r>
              <a:rPr lang="en-US" b="1" dirty="0"/>
              <a:t>Customer</a:t>
            </a:r>
            <a:r>
              <a:rPr lang="en-US" dirty="0"/>
              <a:t> – Can browse products, place orders, and view their account.</a:t>
            </a:r>
          </a:p>
        </p:txBody>
      </p:sp>
    </p:spTree>
    <p:extLst>
      <p:ext uri="{BB962C8B-B14F-4D97-AF65-F5344CB8AC3E}">
        <p14:creationId xmlns:p14="http://schemas.microsoft.com/office/powerpoint/2010/main" val="114012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Creating and Managing User Roles in Drupal</a:t>
            </a:r>
          </a:p>
          <a:p>
            <a:pPr lvl="1"/>
            <a:r>
              <a:rPr lang="en-US" dirty="0" smtClean="0"/>
              <a:t>To create and manage roles:</a:t>
            </a:r>
          </a:p>
          <a:p>
            <a:pPr lvl="2"/>
            <a:r>
              <a:rPr lang="en-US" dirty="0" smtClean="0"/>
              <a:t>Go </a:t>
            </a:r>
            <a:r>
              <a:rPr lang="en-US" dirty="0"/>
              <a:t>to Admin &gt; People &gt; Roles.</a:t>
            </a:r>
          </a:p>
          <a:p>
            <a:pPr lvl="2"/>
            <a:r>
              <a:rPr lang="en-US" dirty="0"/>
              <a:t>Click Add role.</a:t>
            </a:r>
          </a:p>
          <a:p>
            <a:pPr lvl="2"/>
            <a:r>
              <a:rPr lang="en-US" dirty="0"/>
              <a:t>Enter a name for the role (e.g., "Store Manager").</a:t>
            </a:r>
          </a:p>
          <a:p>
            <a:pPr lvl="2"/>
            <a:r>
              <a:rPr lang="en-US" dirty="0"/>
              <a:t>Click Save.</a:t>
            </a:r>
          </a:p>
          <a:p>
            <a:pPr lvl="1"/>
            <a:r>
              <a:rPr lang="en-US" dirty="0"/>
              <a:t>Repeat the process for other roles like "Customer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Assigning Permissions to Roles</a:t>
            </a:r>
          </a:p>
          <a:p>
            <a:pPr lvl="1"/>
            <a:r>
              <a:rPr lang="en-US" dirty="0"/>
              <a:t>Once roles are created, assign permissions to define what users can do.</a:t>
            </a:r>
          </a:p>
          <a:p>
            <a:pPr lvl="1"/>
            <a:r>
              <a:rPr lang="en-US" b="1" dirty="0" smtClean="0"/>
              <a:t>Steps </a:t>
            </a:r>
            <a:r>
              <a:rPr lang="en-US" b="1" dirty="0"/>
              <a:t>to Assign Permissions:</a:t>
            </a:r>
          </a:p>
          <a:p>
            <a:pPr lvl="2"/>
            <a:r>
              <a:rPr lang="en-US" dirty="0"/>
              <a:t>Go to Admin &gt; People &gt; Permissions.</a:t>
            </a:r>
          </a:p>
          <a:p>
            <a:pPr lvl="2"/>
            <a:r>
              <a:rPr lang="en-US" dirty="0"/>
              <a:t>Find the role (e.g., "Store Manager").</a:t>
            </a:r>
          </a:p>
          <a:p>
            <a:pPr lvl="2"/>
            <a:r>
              <a:rPr lang="en-US" dirty="0"/>
              <a:t>Assign appropriate permissions, such as:</a:t>
            </a:r>
          </a:p>
          <a:p>
            <a:pPr lvl="3"/>
            <a:r>
              <a:rPr lang="en-US" dirty="0" smtClean="0"/>
              <a:t>Administer </a:t>
            </a:r>
            <a:r>
              <a:rPr lang="en-US" dirty="0"/>
              <a:t>products (Allows managing product listings).</a:t>
            </a:r>
          </a:p>
          <a:p>
            <a:pPr lvl="3"/>
            <a:r>
              <a:rPr lang="en-US" dirty="0"/>
              <a:t>Administer orders (Allows viewing and processing customer orders).</a:t>
            </a:r>
          </a:p>
          <a:p>
            <a:pPr lvl="3"/>
            <a:r>
              <a:rPr lang="en-US" dirty="0"/>
              <a:t>View user profiles (Allows seeing customer details).</a:t>
            </a:r>
          </a:p>
          <a:p>
            <a:pPr lvl="3"/>
            <a:r>
              <a:rPr lang="en-US" dirty="0"/>
              <a:t>Manage Commerce settings (For store-related configurations).</a:t>
            </a:r>
          </a:p>
          <a:p>
            <a:pPr lvl="1"/>
            <a:r>
              <a:rPr lang="en-US" b="1" dirty="0"/>
              <a:t>Click Save permissions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34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Assigning Permissions for Customers</a:t>
            </a:r>
          </a:p>
          <a:p>
            <a:pPr lvl="1"/>
            <a:r>
              <a:rPr lang="en-US" dirty="0"/>
              <a:t>Customers should have minimal permissions for security.</a:t>
            </a:r>
          </a:p>
          <a:p>
            <a:pPr lvl="1"/>
            <a:r>
              <a:rPr lang="en-US" b="1" dirty="0"/>
              <a:t>For the Customer role, enable:</a:t>
            </a:r>
          </a:p>
          <a:p>
            <a:pPr lvl="2"/>
            <a:r>
              <a:rPr lang="en-US" dirty="0"/>
              <a:t>View own orders – So they can check their purchases.</a:t>
            </a:r>
          </a:p>
          <a:p>
            <a:pPr lvl="2"/>
            <a:r>
              <a:rPr lang="en-US" dirty="0"/>
              <a:t>Use checkout – To place orders.</a:t>
            </a:r>
          </a:p>
          <a:p>
            <a:pPr lvl="2"/>
            <a:r>
              <a:rPr lang="en-US" dirty="0"/>
              <a:t>View published products – To browse items.</a:t>
            </a:r>
          </a:p>
          <a:p>
            <a:pPr lvl="2"/>
            <a:r>
              <a:rPr lang="en-US" dirty="0"/>
              <a:t>Edit own account – To update their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1932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Steps to Assign a Role to a User:</a:t>
            </a:r>
          </a:p>
          <a:p>
            <a:pPr lvl="1"/>
            <a:r>
              <a:rPr lang="en-US" dirty="0"/>
              <a:t>Go to Admin &gt; People.</a:t>
            </a:r>
          </a:p>
          <a:p>
            <a:pPr lvl="1"/>
            <a:r>
              <a:rPr lang="en-US" dirty="0"/>
              <a:t>Find the user you want to update.</a:t>
            </a:r>
          </a:p>
          <a:p>
            <a:pPr lvl="1"/>
            <a:r>
              <a:rPr lang="en-US" dirty="0"/>
              <a:t>Click Edit and scroll to the Roles section.</a:t>
            </a:r>
          </a:p>
          <a:p>
            <a:pPr lvl="1"/>
            <a:r>
              <a:rPr lang="en-US" dirty="0"/>
              <a:t>Select the appropriate role (e.g., "Store Manager").</a:t>
            </a:r>
          </a:p>
          <a:p>
            <a:pPr lvl="1"/>
            <a:r>
              <a:rPr lang="en-US" dirty="0"/>
              <a:t>Click Save.</a:t>
            </a:r>
          </a:p>
        </p:txBody>
      </p:sp>
    </p:spTree>
    <p:extLst>
      <p:ext uri="{BB962C8B-B14F-4D97-AF65-F5344CB8AC3E}">
        <p14:creationId xmlns:p14="http://schemas.microsoft.com/office/powerpoint/2010/main" val="208695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Up a Local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Drupal Core Features &amp; Content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Installing &amp; Managing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Commerce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the Commerce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Managing Store &amp; Products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Payment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34902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Configuring the Commerce </a:t>
            </a:r>
            <a:r>
              <a:rPr lang="en-US" b="1" dirty="0" smtClean="0"/>
              <a:t>Module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Setting Up a Store in Drupal Commerce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store defines important settings like currency, tax regulations, and product management.</a:t>
            </a:r>
          </a:p>
          <a:p>
            <a:pPr lvl="1"/>
            <a:r>
              <a:rPr lang="en-US" b="1" dirty="0" smtClean="0"/>
              <a:t>Steps to create </a:t>
            </a:r>
            <a:r>
              <a:rPr lang="en-US" b="1" dirty="0"/>
              <a:t>a </a:t>
            </a:r>
            <a:r>
              <a:rPr lang="en-US" b="1" dirty="0" smtClean="0"/>
              <a:t>Store</a:t>
            </a:r>
          </a:p>
          <a:p>
            <a:pPr lvl="2"/>
            <a:r>
              <a:rPr lang="en-US" dirty="0" smtClean="0"/>
              <a:t>Go </a:t>
            </a:r>
            <a:r>
              <a:rPr lang="en-US" dirty="0"/>
              <a:t>to Admin &gt; Commerce &gt; Configuration &gt; Stores.</a:t>
            </a:r>
          </a:p>
          <a:p>
            <a:pPr lvl="2"/>
            <a:r>
              <a:rPr lang="en-US" dirty="0"/>
              <a:t>Click Add Store.</a:t>
            </a:r>
          </a:p>
          <a:p>
            <a:pPr lvl="2"/>
            <a:r>
              <a:rPr lang="en-US" dirty="0"/>
              <a:t>Fill in the following details:</a:t>
            </a:r>
          </a:p>
          <a:p>
            <a:pPr lvl="3"/>
            <a:r>
              <a:rPr lang="en-US" dirty="0" smtClean="0"/>
              <a:t>Store </a:t>
            </a:r>
            <a:r>
              <a:rPr lang="en-US" dirty="0"/>
              <a:t>Name (e.g., "My Online Shop")</a:t>
            </a:r>
          </a:p>
          <a:p>
            <a:pPr lvl="3"/>
            <a:r>
              <a:rPr lang="en-US" dirty="0" smtClean="0"/>
              <a:t>Email </a:t>
            </a:r>
            <a:r>
              <a:rPr lang="en-US" dirty="0"/>
              <a:t>(for customer communication)</a:t>
            </a:r>
          </a:p>
          <a:p>
            <a:pPr lvl="3"/>
            <a:r>
              <a:rPr lang="en-US" dirty="0" smtClean="0"/>
              <a:t>Default </a:t>
            </a:r>
            <a:r>
              <a:rPr lang="en-US" dirty="0"/>
              <a:t>Currency (e.g., USD, EUR)</a:t>
            </a:r>
          </a:p>
          <a:p>
            <a:pPr lvl="3"/>
            <a:r>
              <a:rPr lang="en-US" dirty="0" smtClean="0"/>
              <a:t>Store </a:t>
            </a:r>
            <a:r>
              <a:rPr lang="en-US" dirty="0"/>
              <a:t>Type (Online or Physical)</a:t>
            </a:r>
          </a:p>
          <a:p>
            <a:pPr lvl="3"/>
            <a:r>
              <a:rPr lang="en-US" dirty="0"/>
              <a:t>Click Save.</a:t>
            </a:r>
          </a:p>
          <a:p>
            <a:pPr lvl="1"/>
            <a:r>
              <a:rPr lang="en-US" dirty="0" smtClean="0"/>
              <a:t>Your </a:t>
            </a:r>
            <a:r>
              <a:rPr lang="en-US" dirty="0"/>
              <a:t>store is now set up and ready for product management.</a:t>
            </a:r>
          </a:p>
        </p:txBody>
      </p:sp>
    </p:spTree>
    <p:extLst>
      <p:ext uri="{BB962C8B-B14F-4D97-AF65-F5344CB8AC3E}">
        <p14:creationId xmlns:p14="http://schemas.microsoft.com/office/powerpoint/2010/main" val="24352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Creating and Managing the Product Catalog</a:t>
            </a:r>
          </a:p>
          <a:p>
            <a:pPr lvl="1"/>
            <a:r>
              <a:rPr lang="en-US" dirty="0"/>
              <a:t>The Product Catalog is a structured way to display products to customers, including product types, categories, and variations.</a:t>
            </a:r>
          </a:p>
          <a:p>
            <a:pPr lvl="1"/>
            <a:r>
              <a:rPr lang="en-US" b="1" dirty="0" smtClean="0"/>
              <a:t>Define </a:t>
            </a:r>
            <a:r>
              <a:rPr lang="en-US" b="1" dirty="0"/>
              <a:t>Product Types</a:t>
            </a:r>
          </a:p>
          <a:p>
            <a:pPr lvl="2"/>
            <a:r>
              <a:rPr lang="en-US" dirty="0"/>
              <a:t>Product types define the attributes of a product (e.g., T-shirts, Electronics, Books).</a:t>
            </a:r>
          </a:p>
          <a:p>
            <a:pPr lvl="3"/>
            <a:r>
              <a:rPr lang="en-US" dirty="0" smtClean="0"/>
              <a:t>Go </a:t>
            </a:r>
            <a:r>
              <a:rPr lang="en-US" dirty="0"/>
              <a:t>to Admin &gt; Commerce &gt; Product Types.</a:t>
            </a:r>
          </a:p>
          <a:p>
            <a:pPr lvl="3"/>
            <a:r>
              <a:rPr lang="en-US" dirty="0"/>
              <a:t>Click Add Product Type.</a:t>
            </a:r>
          </a:p>
          <a:p>
            <a:pPr lvl="3"/>
            <a:r>
              <a:rPr lang="en-US" dirty="0"/>
              <a:t>Enter a Product Type Name (e.g., "Clothing").</a:t>
            </a:r>
          </a:p>
          <a:p>
            <a:pPr lvl="3"/>
            <a:r>
              <a:rPr lang="en-US" dirty="0"/>
              <a:t>Define if the product should have variations (e.g., different sizes/colors).</a:t>
            </a:r>
          </a:p>
          <a:p>
            <a:pPr lvl="3"/>
            <a:r>
              <a:rPr lang="en-US" dirty="0"/>
              <a:t>Click Save.</a:t>
            </a:r>
          </a:p>
        </p:txBody>
      </p:sp>
    </p:spTree>
    <p:extLst>
      <p:ext uri="{BB962C8B-B14F-4D97-AF65-F5344CB8AC3E}">
        <p14:creationId xmlns:p14="http://schemas.microsoft.com/office/powerpoint/2010/main" val="47628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Creating and Managing Products</a:t>
            </a:r>
          </a:p>
          <a:p>
            <a:pPr lvl="1"/>
            <a:r>
              <a:rPr lang="en-US" dirty="0"/>
              <a:t>Once you have a product type, you can add products.</a:t>
            </a:r>
          </a:p>
          <a:p>
            <a:pPr lvl="1"/>
            <a:r>
              <a:rPr lang="en-US" b="1" dirty="0" smtClean="0"/>
              <a:t>Steps to Add a New Product</a:t>
            </a:r>
          </a:p>
          <a:p>
            <a:pPr lvl="2"/>
            <a:r>
              <a:rPr lang="en-US" dirty="0" smtClean="0"/>
              <a:t>Go to Admin &gt; Commerce &gt; Products.</a:t>
            </a:r>
          </a:p>
          <a:p>
            <a:pPr lvl="2"/>
            <a:r>
              <a:rPr lang="en-US" dirty="0" smtClean="0"/>
              <a:t>Click </a:t>
            </a:r>
            <a:r>
              <a:rPr lang="en-US" dirty="0"/>
              <a:t>Add Product.</a:t>
            </a:r>
          </a:p>
          <a:p>
            <a:pPr lvl="2"/>
            <a:r>
              <a:rPr lang="en-US" dirty="0"/>
              <a:t>Select the Product Type you created earlier.</a:t>
            </a:r>
          </a:p>
          <a:p>
            <a:pPr lvl="2"/>
            <a:r>
              <a:rPr lang="en-US" dirty="0"/>
              <a:t>Enter details such as:</a:t>
            </a:r>
          </a:p>
          <a:p>
            <a:pPr lvl="3"/>
            <a:r>
              <a:rPr lang="en-US" dirty="0" smtClean="0"/>
              <a:t>Product </a:t>
            </a:r>
            <a:r>
              <a:rPr lang="en-US" dirty="0"/>
              <a:t>Title (e.g., "Red T-Shirt")</a:t>
            </a:r>
          </a:p>
          <a:p>
            <a:pPr lvl="3"/>
            <a:r>
              <a:rPr lang="en-US" dirty="0" smtClean="0"/>
              <a:t>Price</a:t>
            </a:r>
            <a:endParaRPr lang="en-US" dirty="0"/>
          </a:p>
          <a:p>
            <a:pPr lvl="3"/>
            <a:r>
              <a:rPr lang="en-US" dirty="0" smtClean="0"/>
              <a:t>SKU </a:t>
            </a:r>
            <a:r>
              <a:rPr lang="en-US" dirty="0"/>
              <a:t>(Stock Keeping Unit) – Unique product code</a:t>
            </a:r>
          </a:p>
          <a:p>
            <a:pPr lvl="3"/>
            <a:r>
              <a:rPr lang="en-US" dirty="0"/>
              <a:t>Click Save and Publish.</a:t>
            </a:r>
          </a:p>
        </p:txBody>
      </p:sp>
    </p:spTree>
    <p:extLst>
      <p:ext uri="{BB962C8B-B14F-4D97-AF65-F5344CB8AC3E}">
        <p14:creationId xmlns:p14="http://schemas.microsoft.com/office/powerpoint/2010/main" val="410844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</a:t>
            </a:r>
            <a:r>
              <a:rPr lang="en-US" dirty="0" smtClean="0"/>
              <a:t>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Setting Up a Local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Drupal Core Features &amp; Content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Installing &amp; Managing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User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Commerce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the Commerce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Managing Store &amp; Products </a:t>
            </a:r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Payment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141492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Creating Product Variations (e.g., Sizes, Colors)</a:t>
            </a:r>
          </a:p>
          <a:p>
            <a:pPr lvl="1"/>
            <a:r>
              <a:rPr lang="en-US" dirty="0"/>
              <a:t>A product variation is a version of a product with different attributes (e.g., a T-shirt in different sizes).</a:t>
            </a:r>
          </a:p>
          <a:p>
            <a:pPr lvl="2"/>
            <a:r>
              <a:rPr lang="en-US" b="1" dirty="0" smtClean="0"/>
              <a:t>Step </a:t>
            </a:r>
            <a:r>
              <a:rPr lang="en-US" b="1" dirty="0"/>
              <a:t>1: Define Variation Attributes</a:t>
            </a:r>
          </a:p>
          <a:p>
            <a:pPr lvl="2"/>
            <a:r>
              <a:rPr lang="en-US" dirty="0"/>
              <a:t>Go to Admin &gt; Commerce &gt; Product Variations.</a:t>
            </a:r>
          </a:p>
          <a:p>
            <a:pPr lvl="2"/>
            <a:r>
              <a:rPr lang="en-US" dirty="0"/>
              <a:t>Click Add Variation Type.</a:t>
            </a:r>
          </a:p>
          <a:p>
            <a:pPr lvl="2"/>
            <a:r>
              <a:rPr lang="en-US" dirty="0"/>
              <a:t>Define attributes such as:</a:t>
            </a:r>
          </a:p>
          <a:p>
            <a:pPr lvl="2"/>
            <a:r>
              <a:rPr lang="en-US" dirty="0" smtClean="0"/>
              <a:t>Size </a:t>
            </a:r>
            <a:r>
              <a:rPr lang="en-US" dirty="0"/>
              <a:t>(Small, Medium, Large)</a:t>
            </a:r>
          </a:p>
          <a:p>
            <a:pPr lvl="2"/>
            <a:r>
              <a:rPr lang="en-US" dirty="0" smtClean="0"/>
              <a:t>Color </a:t>
            </a:r>
            <a:r>
              <a:rPr lang="en-US" dirty="0"/>
              <a:t>(Red, Blue, Black)</a:t>
            </a:r>
          </a:p>
          <a:p>
            <a:pPr lvl="2"/>
            <a:r>
              <a:rPr lang="en-US" dirty="0"/>
              <a:t>Click Save.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0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/>
              <a:t>Step 2: Add Variations to Products</a:t>
            </a:r>
          </a:p>
          <a:p>
            <a:pPr lvl="2"/>
            <a:r>
              <a:rPr lang="en-US" dirty="0"/>
              <a:t>Go to Admin &gt; Commerce &gt; Products.</a:t>
            </a:r>
          </a:p>
          <a:p>
            <a:pPr lvl="2"/>
            <a:r>
              <a:rPr lang="en-US" dirty="0"/>
              <a:t>Click Edit on a product.</a:t>
            </a:r>
          </a:p>
          <a:p>
            <a:pPr lvl="2"/>
            <a:r>
              <a:rPr lang="en-US" dirty="0"/>
              <a:t>Add variations by entering different sizes, colors, and prices.</a:t>
            </a:r>
          </a:p>
          <a:p>
            <a:pPr lvl="2"/>
            <a:r>
              <a:rPr lang="en-US" dirty="0"/>
              <a:t>Click Save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8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Organizing Products into Categories (Taxonomies)</a:t>
            </a:r>
          </a:p>
          <a:p>
            <a:pPr lvl="1"/>
            <a:r>
              <a:rPr lang="en-US" dirty="0"/>
              <a:t>To help customers browse products easily, use Categories (Taxonomies).</a:t>
            </a:r>
          </a:p>
          <a:p>
            <a:pPr lvl="1"/>
            <a:r>
              <a:rPr lang="en-US" b="1" dirty="0" smtClean="0"/>
              <a:t>Step </a:t>
            </a:r>
            <a:r>
              <a:rPr lang="en-US" b="1" dirty="0"/>
              <a:t>1: Create Product Categories</a:t>
            </a:r>
          </a:p>
          <a:p>
            <a:pPr lvl="2"/>
            <a:r>
              <a:rPr lang="en-US" dirty="0"/>
              <a:t>Go to Admin &gt; Structure &gt; Taxonomy.</a:t>
            </a:r>
          </a:p>
          <a:p>
            <a:pPr lvl="2"/>
            <a:r>
              <a:rPr lang="en-US" dirty="0"/>
              <a:t>Click Add Vocabulary and name it "Product Categories".</a:t>
            </a:r>
          </a:p>
          <a:p>
            <a:pPr lvl="2"/>
            <a:r>
              <a:rPr lang="en-US" dirty="0"/>
              <a:t>Click Save.</a:t>
            </a:r>
          </a:p>
          <a:p>
            <a:pPr lvl="1"/>
            <a:r>
              <a:rPr lang="en-US" b="1" dirty="0" smtClean="0"/>
              <a:t>Step </a:t>
            </a:r>
            <a:r>
              <a:rPr lang="en-US" b="1" dirty="0"/>
              <a:t>2: Add Terms (Categories)</a:t>
            </a:r>
          </a:p>
          <a:p>
            <a:pPr lvl="2"/>
            <a:r>
              <a:rPr lang="en-US" dirty="0"/>
              <a:t>Click Add Term inside "Product Categories".</a:t>
            </a:r>
          </a:p>
          <a:p>
            <a:pPr lvl="2"/>
            <a:r>
              <a:rPr lang="en-US" dirty="0"/>
              <a:t>Enter names like:</a:t>
            </a:r>
          </a:p>
          <a:p>
            <a:pPr lvl="3"/>
            <a:r>
              <a:rPr lang="en-US" dirty="0" smtClean="0"/>
              <a:t>Clothing , Electronics, Accessories</a:t>
            </a:r>
            <a:endParaRPr lang="en-US" dirty="0"/>
          </a:p>
          <a:p>
            <a:pPr lvl="3"/>
            <a:r>
              <a:rPr lang="en-US" dirty="0"/>
              <a:t>Click Save.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/>
              <a:t>Step 3: Assign Products to Categories</a:t>
            </a:r>
          </a:p>
          <a:p>
            <a:pPr lvl="2"/>
            <a:r>
              <a:rPr lang="en-US" dirty="0"/>
              <a:t>Edit a product from Admin &gt; Commerce &gt; Products.</a:t>
            </a:r>
          </a:p>
          <a:p>
            <a:pPr lvl="2"/>
            <a:r>
              <a:rPr lang="en-US" dirty="0"/>
              <a:t>Add a Category field under "Taxonomy".</a:t>
            </a:r>
          </a:p>
          <a:p>
            <a:pPr lvl="2"/>
            <a:r>
              <a:rPr lang="en-US" dirty="0"/>
              <a:t>Assign the product to a category (e.g., "Clothing").</a:t>
            </a:r>
          </a:p>
          <a:p>
            <a:pPr lvl="2"/>
            <a:r>
              <a:rPr lang="en-US" dirty="0"/>
              <a:t>Click Save.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3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Displaying Products in the Store</a:t>
            </a:r>
          </a:p>
          <a:p>
            <a:pPr lvl="1"/>
            <a:r>
              <a:rPr lang="en-US" dirty="0"/>
              <a:t>After adding products, create a product listing page:</a:t>
            </a:r>
          </a:p>
          <a:p>
            <a:pPr lvl="2"/>
            <a:r>
              <a:rPr lang="en-US" dirty="0" smtClean="0"/>
              <a:t>Go </a:t>
            </a:r>
            <a:r>
              <a:rPr lang="en-US" dirty="0"/>
              <a:t>to Admin &gt; Structure &gt; Views.</a:t>
            </a:r>
          </a:p>
          <a:p>
            <a:pPr lvl="2"/>
            <a:r>
              <a:rPr lang="en-US" dirty="0"/>
              <a:t>Click Add View and select "Products".</a:t>
            </a:r>
          </a:p>
          <a:p>
            <a:pPr lvl="2"/>
            <a:r>
              <a:rPr lang="en-US" dirty="0"/>
              <a:t>Choose a layout (Grid/List).</a:t>
            </a:r>
          </a:p>
          <a:p>
            <a:pPr lvl="2"/>
            <a:r>
              <a:rPr lang="en-US" dirty="0"/>
              <a:t>Configure sorting options (e.g., Price, Newest).</a:t>
            </a:r>
          </a:p>
          <a:p>
            <a:pPr lvl="2"/>
            <a:r>
              <a:rPr lang="en-US" dirty="0"/>
              <a:t>Click Save and Publish.</a:t>
            </a:r>
          </a:p>
        </p:txBody>
      </p:sp>
    </p:spTree>
    <p:extLst>
      <p:ext uri="{BB962C8B-B14F-4D97-AF65-F5344CB8AC3E}">
        <p14:creationId xmlns:p14="http://schemas.microsoft.com/office/powerpoint/2010/main" val="8486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Up a Local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Drupal Core Features &amp; Content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Installing &amp; Managing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Commerce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the Commerce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Managing Store &amp; Products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Payment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46963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Managing Store &amp; Products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Configuring Shipping in Drupal Commerce</a:t>
            </a:r>
          </a:p>
          <a:p>
            <a:pPr lvl="1"/>
            <a:r>
              <a:rPr lang="en-US" dirty="0"/>
              <a:t>Shipping is essential for </a:t>
            </a:r>
            <a:r>
              <a:rPr lang="en-US" dirty="0" err="1"/>
              <a:t>eCommerce</a:t>
            </a:r>
            <a:r>
              <a:rPr lang="en-US" dirty="0"/>
              <a:t> stores that sell physical products. Drupal Commerce does not include shipping by default, so you must install and configure the Commerce Shipping module.</a:t>
            </a:r>
          </a:p>
          <a:p>
            <a:pPr lvl="1"/>
            <a:r>
              <a:rPr lang="en-US" b="1" dirty="0" smtClean="0"/>
              <a:t>Step </a:t>
            </a:r>
            <a:r>
              <a:rPr lang="en-US" b="1" dirty="0"/>
              <a:t>1: Install the Required Shipping Modules</a:t>
            </a:r>
          </a:p>
          <a:p>
            <a:pPr lvl="2"/>
            <a:r>
              <a:rPr lang="en-US" dirty="0"/>
              <a:t> Go to Admin &gt; Extend.</a:t>
            </a:r>
          </a:p>
          <a:p>
            <a:pPr lvl="2"/>
            <a:r>
              <a:rPr lang="en-US" dirty="0"/>
              <a:t> Search for and install the following modules:</a:t>
            </a:r>
          </a:p>
          <a:p>
            <a:pPr lvl="2"/>
            <a:r>
              <a:rPr lang="en-US" dirty="0" smtClean="0"/>
              <a:t>Commerce </a:t>
            </a:r>
            <a:r>
              <a:rPr lang="en-US" dirty="0"/>
              <a:t>Shipping (Handles shipping rates and options)</a:t>
            </a:r>
          </a:p>
          <a:p>
            <a:pPr lvl="2"/>
            <a:r>
              <a:rPr lang="en-US" dirty="0" smtClean="0"/>
              <a:t>Commerce </a:t>
            </a:r>
            <a:r>
              <a:rPr lang="en-US" dirty="0"/>
              <a:t>UPS, FedEx, or USPS (For real-time shipping rates, if needed)</a:t>
            </a:r>
          </a:p>
          <a:p>
            <a:pPr lvl="2"/>
            <a:r>
              <a:rPr lang="en-US" dirty="0"/>
              <a:t> Click Save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Step </a:t>
            </a:r>
            <a:r>
              <a:rPr lang="en-US" b="1" dirty="0"/>
              <a:t>2: Configure Shipping Methods</a:t>
            </a:r>
          </a:p>
          <a:p>
            <a:pPr lvl="2"/>
            <a:r>
              <a:rPr lang="en-US" dirty="0"/>
              <a:t> Go to Admin &gt; Commerce &gt; Configuration &gt; Shipping.</a:t>
            </a:r>
          </a:p>
          <a:p>
            <a:pPr lvl="2"/>
            <a:r>
              <a:rPr lang="en-US" dirty="0"/>
              <a:t> Click Add a Shipping Method.</a:t>
            </a:r>
          </a:p>
          <a:p>
            <a:pPr lvl="2"/>
            <a:r>
              <a:rPr lang="en-US" dirty="0"/>
              <a:t> Enter details like:</a:t>
            </a:r>
          </a:p>
          <a:p>
            <a:pPr lvl="3"/>
            <a:r>
              <a:rPr lang="en-US" dirty="0" smtClean="0"/>
              <a:t>Name </a:t>
            </a:r>
            <a:r>
              <a:rPr lang="en-US" dirty="0"/>
              <a:t>(e.g., "Standard Shipping", "Express Shipping")</a:t>
            </a:r>
          </a:p>
          <a:p>
            <a:pPr lvl="3"/>
            <a:r>
              <a:rPr lang="en-US" dirty="0" smtClean="0"/>
              <a:t>Base </a:t>
            </a:r>
            <a:r>
              <a:rPr lang="en-US" dirty="0"/>
              <a:t>rate (e.g., $5 for standard, $15 for express)</a:t>
            </a:r>
          </a:p>
          <a:p>
            <a:pPr lvl="3"/>
            <a:r>
              <a:rPr lang="en-US" dirty="0" smtClean="0"/>
              <a:t>Conditions </a:t>
            </a:r>
            <a:r>
              <a:rPr lang="en-US" dirty="0"/>
              <a:t>(e.g., Free shipping for orders over $50)</a:t>
            </a:r>
          </a:p>
          <a:p>
            <a:pPr lvl="2"/>
            <a:r>
              <a:rPr lang="en-US" dirty="0" smtClean="0"/>
              <a:t>Click </a:t>
            </a:r>
            <a:r>
              <a:rPr lang="en-US" dirty="0"/>
              <a:t>Save.</a:t>
            </a:r>
          </a:p>
        </p:txBody>
      </p:sp>
    </p:spTree>
    <p:extLst>
      <p:ext uri="{BB962C8B-B14F-4D97-AF65-F5344CB8AC3E}">
        <p14:creationId xmlns:p14="http://schemas.microsoft.com/office/powerpoint/2010/main" val="243355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Configuring Checkout Options</a:t>
            </a:r>
          </a:p>
          <a:p>
            <a:pPr lvl="1"/>
            <a:r>
              <a:rPr lang="en-US" dirty="0"/>
              <a:t>Drupal Commerce provides a customizable checkout flow. You can modify it to suit your store’s needs.</a:t>
            </a:r>
          </a:p>
          <a:p>
            <a:pPr lvl="1"/>
            <a:r>
              <a:rPr lang="en-US" b="1" dirty="0" smtClean="0"/>
              <a:t>Step </a:t>
            </a:r>
            <a:r>
              <a:rPr lang="en-US" b="1" dirty="0"/>
              <a:t>1: Configure Checkout Flow</a:t>
            </a:r>
          </a:p>
          <a:p>
            <a:pPr lvl="2"/>
            <a:r>
              <a:rPr lang="en-US" dirty="0"/>
              <a:t>Go to Admin &gt; Commerce &gt; Configuration &gt; Checkout.</a:t>
            </a:r>
          </a:p>
          <a:p>
            <a:pPr lvl="2"/>
            <a:r>
              <a:rPr lang="en-US" dirty="0"/>
              <a:t>Select a checkout flow (default is "Multi-step Checkout").</a:t>
            </a:r>
          </a:p>
          <a:p>
            <a:pPr lvl="2"/>
            <a:r>
              <a:rPr lang="en-US" dirty="0"/>
              <a:t>You can enable or disable steps, such as:</a:t>
            </a:r>
          </a:p>
          <a:p>
            <a:pPr lvl="3"/>
            <a:r>
              <a:rPr lang="en-US" dirty="0"/>
              <a:t>Guest Checkout (Allow purchases without an account)</a:t>
            </a:r>
          </a:p>
          <a:p>
            <a:pPr lvl="3"/>
            <a:r>
              <a:rPr lang="en-US" dirty="0"/>
              <a:t>Billing Information (Collect customer address details)</a:t>
            </a:r>
          </a:p>
          <a:p>
            <a:pPr lvl="3"/>
            <a:r>
              <a:rPr lang="en-US" dirty="0"/>
              <a:t>Shipping Method Selection</a:t>
            </a:r>
          </a:p>
          <a:p>
            <a:pPr lvl="3"/>
            <a:r>
              <a:rPr lang="en-US" dirty="0"/>
              <a:t>Payment Step (Require payment before placing an order)</a:t>
            </a:r>
          </a:p>
          <a:p>
            <a:pPr lvl="2"/>
            <a:r>
              <a:rPr lang="en-US" dirty="0"/>
              <a:t>Click Save.</a:t>
            </a:r>
          </a:p>
        </p:txBody>
      </p:sp>
    </p:spTree>
    <p:extLst>
      <p:ext uri="{BB962C8B-B14F-4D97-AF65-F5344CB8AC3E}">
        <p14:creationId xmlns:p14="http://schemas.microsoft.com/office/powerpoint/2010/main" val="3594845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Step 2: Enable Payment Methods</a:t>
            </a:r>
          </a:p>
          <a:p>
            <a:pPr lvl="2"/>
            <a:r>
              <a:rPr lang="en-US" dirty="0"/>
              <a:t>Go to Admin &gt; Commerce &gt; Configuration &gt; Payment Gateways.</a:t>
            </a:r>
          </a:p>
          <a:p>
            <a:pPr lvl="2"/>
            <a:r>
              <a:rPr lang="en-US" dirty="0"/>
              <a:t>Click Add Payment Gateway.</a:t>
            </a:r>
          </a:p>
          <a:p>
            <a:pPr lvl="2"/>
            <a:r>
              <a:rPr lang="en-US" dirty="0"/>
              <a:t>Choose a payment processor, such as:</a:t>
            </a:r>
          </a:p>
          <a:p>
            <a:pPr lvl="3"/>
            <a:r>
              <a:rPr lang="en-US" dirty="0"/>
              <a:t>PayPal</a:t>
            </a:r>
          </a:p>
          <a:p>
            <a:pPr lvl="3"/>
            <a:r>
              <a:rPr lang="en-US" dirty="0"/>
              <a:t>Stripe</a:t>
            </a:r>
          </a:p>
          <a:p>
            <a:pPr lvl="2"/>
            <a:r>
              <a:rPr lang="en-US" dirty="0" smtClean="0"/>
              <a:t>Click </a:t>
            </a:r>
            <a:r>
              <a:rPr lang="en-US" dirty="0"/>
              <a:t>Save.</a:t>
            </a:r>
          </a:p>
        </p:txBody>
      </p:sp>
    </p:spTree>
    <p:extLst>
      <p:ext uri="{BB962C8B-B14F-4D97-AF65-F5344CB8AC3E}">
        <p14:creationId xmlns:p14="http://schemas.microsoft.com/office/powerpoint/2010/main" val="255561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b="1" dirty="0"/>
              <a:t>Introduction to Drupal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Drupal</a:t>
            </a:r>
            <a:r>
              <a:rPr lang="en-US" dirty="0" smtClean="0"/>
              <a:t> </a:t>
            </a:r>
            <a:r>
              <a:rPr lang="en-US" dirty="0"/>
              <a:t>is a free and </a:t>
            </a:r>
            <a:r>
              <a:rPr lang="en-US" b="1" dirty="0"/>
              <a:t>open-source</a:t>
            </a:r>
            <a:r>
              <a:rPr lang="en-US" dirty="0"/>
              <a:t> </a:t>
            </a:r>
            <a:r>
              <a:rPr lang="en-US" b="1" dirty="0"/>
              <a:t>content-management framework</a:t>
            </a:r>
            <a:r>
              <a:rPr lang="en-US" dirty="0"/>
              <a:t> that can </a:t>
            </a:r>
            <a:r>
              <a:rPr lang="en-US" dirty="0" smtClean="0"/>
              <a:t>be </a:t>
            </a:r>
            <a:r>
              <a:rPr lang="en-US" dirty="0"/>
              <a:t>customized and is suitable for developing </a:t>
            </a:r>
            <a:r>
              <a:rPr lang="en-US" b="1" dirty="0"/>
              <a:t>simple websites or complex web applications</a:t>
            </a:r>
            <a:r>
              <a:rPr lang="en-US" dirty="0"/>
              <a:t>.</a:t>
            </a:r>
          </a:p>
        </p:txBody>
      </p:sp>
      <p:sp>
        <p:nvSpPr>
          <p:cNvPr id="7" name="AutoShape 4" descr="What Is Drupal? | Drupalize.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371459"/>
            <a:ext cx="3352800" cy="255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8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Up a Local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Drupal Core Features &amp; Content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Installing &amp; Managing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Commerce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the Commerce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Managing Store &amp; Products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Configuring Payment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16720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Configuring Payment </a:t>
            </a:r>
            <a:r>
              <a:rPr lang="en-US" b="1" dirty="0" smtClean="0"/>
              <a:t>Options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Enabling Payment Gateways in Drupal Commerce</a:t>
            </a:r>
          </a:p>
          <a:p>
            <a:pPr lvl="1"/>
            <a:r>
              <a:rPr lang="en-US" dirty="0"/>
              <a:t>A payment gateway allows your Drupal Commerce store to accept online payments through credit cards, PayPal, and other payment methods.</a:t>
            </a:r>
          </a:p>
          <a:p>
            <a:pPr lvl="1"/>
            <a:r>
              <a:rPr lang="en-US" b="1" dirty="0" smtClean="0"/>
              <a:t>Step </a:t>
            </a:r>
            <a:r>
              <a:rPr lang="en-US" b="1" dirty="0"/>
              <a:t>1: Install the Payment Module</a:t>
            </a:r>
          </a:p>
          <a:p>
            <a:pPr lvl="2"/>
            <a:r>
              <a:rPr lang="en-US" dirty="0"/>
              <a:t>Go to Admin &gt; Extend.</a:t>
            </a:r>
          </a:p>
          <a:p>
            <a:pPr lvl="2"/>
            <a:r>
              <a:rPr lang="en-US" dirty="0"/>
              <a:t>Search for Commerce Payment and enable it.</a:t>
            </a:r>
          </a:p>
          <a:p>
            <a:pPr lvl="2"/>
            <a:r>
              <a:rPr lang="en-US" dirty="0"/>
              <a:t>If using a specific gateway (e.g., PayPal, Stripe), download the corresponding module:</a:t>
            </a:r>
          </a:p>
          <a:p>
            <a:pPr lvl="2"/>
            <a:r>
              <a:rPr lang="en-US" dirty="0" smtClean="0"/>
              <a:t>Commerce </a:t>
            </a:r>
            <a:r>
              <a:rPr lang="en-US" dirty="0"/>
              <a:t>PayPal</a:t>
            </a:r>
          </a:p>
          <a:p>
            <a:pPr lvl="2"/>
            <a:r>
              <a:rPr lang="en-US" dirty="0" smtClean="0"/>
              <a:t>Commerce </a:t>
            </a:r>
            <a:r>
              <a:rPr lang="en-US" dirty="0"/>
              <a:t>Stripe</a:t>
            </a:r>
          </a:p>
          <a:p>
            <a:pPr lvl="2"/>
            <a:r>
              <a:rPr lang="en-US" dirty="0"/>
              <a:t>Click Save Configuration.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67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 smtClean="0"/>
              <a:t>Step </a:t>
            </a:r>
            <a:r>
              <a:rPr lang="en-US" b="1" dirty="0"/>
              <a:t>2: Configure a Payment Gateway</a:t>
            </a:r>
          </a:p>
          <a:p>
            <a:pPr lvl="2"/>
            <a:r>
              <a:rPr lang="en-US" dirty="0"/>
              <a:t>Go to Admin &gt; Commerce &gt; Configuration &gt; Payment Gateways.</a:t>
            </a:r>
          </a:p>
          <a:p>
            <a:pPr lvl="2"/>
            <a:r>
              <a:rPr lang="en-US" dirty="0"/>
              <a:t>Click Add Payment Gateway.</a:t>
            </a:r>
          </a:p>
          <a:p>
            <a:pPr lvl="2"/>
            <a:r>
              <a:rPr lang="en-US" dirty="0"/>
              <a:t>Choose a gateway (e.g., PayPal, Stripe, Authorize.net).</a:t>
            </a:r>
          </a:p>
          <a:p>
            <a:pPr lvl="2"/>
            <a:r>
              <a:rPr lang="en-US" dirty="0"/>
              <a:t>Enter required credentials (API keys, client IDs, etc.).</a:t>
            </a:r>
          </a:p>
          <a:p>
            <a:pPr lvl="2"/>
            <a:r>
              <a:rPr lang="en-US" dirty="0"/>
              <a:t>Select whether the gateway will be used in Live Mode or Test Mode.</a:t>
            </a:r>
          </a:p>
          <a:p>
            <a:pPr lvl="2"/>
            <a:r>
              <a:rPr lang="en-US" dirty="0"/>
              <a:t>Click Save.</a:t>
            </a:r>
          </a:p>
        </p:txBody>
      </p:sp>
    </p:spTree>
    <p:extLst>
      <p:ext uri="{BB962C8B-B14F-4D97-AF65-F5344CB8AC3E}">
        <p14:creationId xmlns:p14="http://schemas.microsoft.com/office/powerpoint/2010/main" val="12130188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Setting Up Tax Rules in Drupal Commerce</a:t>
            </a:r>
          </a:p>
          <a:p>
            <a:pPr lvl="1"/>
            <a:r>
              <a:rPr lang="en-US" dirty="0"/>
              <a:t>Tax settings ensure that your store applies correct taxes based on location and product types.</a:t>
            </a:r>
          </a:p>
          <a:p>
            <a:pPr lvl="1"/>
            <a:r>
              <a:rPr lang="en-US" b="1" dirty="0" smtClean="0"/>
              <a:t>Step </a:t>
            </a:r>
            <a:r>
              <a:rPr lang="en-US" b="1" dirty="0"/>
              <a:t>1: Enable the Commerce Tax Module</a:t>
            </a:r>
          </a:p>
          <a:p>
            <a:pPr lvl="2"/>
            <a:r>
              <a:rPr lang="en-US" dirty="0"/>
              <a:t>Go to Admin &gt; Extend.</a:t>
            </a:r>
          </a:p>
          <a:p>
            <a:pPr lvl="2"/>
            <a:r>
              <a:rPr lang="en-US" dirty="0"/>
              <a:t>Search for Commerce Tax and enable it.</a:t>
            </a:r>
          </a:p>
          <a:p>
            <a:pPr lvl="2"/>
            <a:r>
              <a:rPr lang="en-US" dirty="0"/>
              <a:t>Click Save Configuration.</a:t>
            </a:r>
          </a:p>
          <a:p>
            <a:pPr lvl="1"/>
            <a:r>
              <a:rPr lang="en-US" b="1" dirty="0" smtClean="0"/>
              <a:t>Step </a:t>
            </a:r>
            <a:r>
              <a:rPr lang="en-US" b="1" dirty="0"/>
              <a:t>2: Configure Tax Rates</a:t>
            </a:r>
          </a:p>
          <a:p>
            <a:pPr lvl="2"/>
            <a:r>
              <a:rPr lang="en-US" dirty="0"/>
              <a:t>Go to Admin &gt; Commerce &gt; Configuration &gt; Taxes.</a:t>
            </a:r>
          </a:p>
          <a:p>
            <a:pPr lvl="2"/>
            <a:r>
              <a:rPr lang="en-US" dirty="0"/>
              <a:t>Click Add a Tax Rate.</a:t>
            </a:r>
          </a:p>
          <a:p>
            <a:pPr lvl="2"/>
            <a:r>
              <a:rPr lang="en-US" dirty="0"/>
              <a:t>Enter tax details:</a:t>
            </a:r>
          </a:p>
          <a:p>
            <a:pPr lvl="3"/>
            <a:r>
              <a:rPr lang="en-US" dirty="0" smtClean="0"/>
              <a:t>Tax </a:t>
            </a:r>
            <a:r>
              <a:rPr lang="en-US" dirty="0"/>
              <a:t>name (e.g., "VAT 15%")</a:t>
            </a:r>
          </a:p>
          <a:p>
            <a:pPr lvl="3"/>
            <a:r>
              <a:rPr lang="en-US" dirty="0" smtClean="0"/>
              <a:t>Tax </a:t>
            </a:r>
            <a:r>
              <a:rPr lang="en-US" dirty="0"/>
              <a:t>percentage (e.g., 15%)</a:t>
            </a:r>
          </a:p>
          <a:p>
            <a:pPr lvl="3"/>
            <a:r>
              <a:rPr lang="en-US" dirty="0" smtClean="0"/>
              <a:t>Apply </a:t>
            </a:r>
            <a:r>
              <a:rPr lang="en-US" dirty="0"/>
              <a:t>to specific countries/regions</a:t>
            </a:r>
          </a:p>
          <a:p>
            <a:pPr lvl="2"/>
            <a:r>
              <a:rPr lang="en-US" dirty="0"/>
              <a:t>Click Save.</a:t>
            </a:r>
          </a:p>
        </p:txBody>
      </p:sp>
    </p:spTree>
    <p:extLst>
      <p:ext uri="{BB962C8B-B14F-4D97-AF65-F5344CB8AC3E}">
        <p14:creationId xmlns:p14="http://schemas.microsoft.com/office/powerpoint/2010/main" val="26706551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2"/>
            <a:r>
              <a:rPr lang="en-US" b="1" dirty="0"/>
              <a:t>Step 2: Configure Tax Rates</a:t>
            </a:r>
          </a:p>
          <a:p>
            <a:pPr lvl="2"/>
            <a:r>
              <a:rPr lang="en-US" dirty="0"/>
              <a:t>Go to Admin &gt; Commerce &gt; Configuration &gt; Taxes.</a:t>
            </a:r>
          </a:p>
          <a:p>
            <a:pPr lvl="2"/>
            <a:r>
              <a:rPr lang="en-US" dirty="0"/>
              <a:t>Click Add a Tax Rate.</a:t>
            </a:r>
          </a:p>
          <a:p>
            <a:pPr lvl="2"/>
            <a:r>
              <a:rPr lang="en-US" dirty="0"/>
              <a:t>Enter tax details:</a:t>
            </a:r>
          </a:p>
          <a:p>
            <a:pPr lvl="3"/>
            <a:r>
              <a:rPr lang="en-US" dirty="0" smtClean="0"/>
              <a:t>Tax </a:t>
            </a:r>
            <a:r>
              <a:rPr lang="en-US" dirty="0"/>
              <a:t>name (e.g., "VAT 15%")</a:t>
            </a:r>
          </a:p>
          <a:p>
            <a:pPr lvl="3"/>
            <a:r>
              <a:rPr lang="en-US" dirty="0" smtClean="0"/>
              <a:t>Tax </a:t>
            </a:r>
            <a:r>
              <a:rPr lang="en-US" dirty="0"/>
              <a:t>percentage (e.g., 15%)</a:t>
            </a:r>
          </a:p>
          <a:p>
            <a:pPr lvl="3"/>
            <a:r>
              <a:rPr lang="en-US" dirty="0" smtClean="0"/>
              <a:t>Apply </a:t>
            </a:r>
            <a:r>
              <a:rPr lang="en-US" dirty="0"/>
              <a:t>to specific countries/regions</a:t>
            </a:r>
          </a:p>
          <a:p>
            <a:pPr lvl="2"/>
            <a:r>
              <a:rPr lang="en-US" dirty="0"/>
              <a:t>Click Save.</a:t>
            </a:r>
          </a:p>
          <a:p>
            <a:pPr lvl="1"/>
            <a:r>
              <a:rPr lang="en-US" dirty="0" smtClean="0"/>
              <a:t>Step </a:t>
            </a:r>
            <a:r>
              <a:rPr lang="en-US" dirty="0"/>
              <a:t>3: Assign Tax to Products</a:t>
            </a:r>
          </a:p>
          <a:p>
            <a:pPr lvl="2"/>
            <a:r>
              <a:rPr lang="en-US" dirty="0"/>
              <a:t>Go to Admin &gt; Commerce &gt; Products.</a:t>
            </a:r>
          </a:p>
          <a:p>
            <a:pPr lvl="2"/>
            <a:r>
              <a:rPr lang="en-US" dirty="0"/>
              <a:t>Edit a product and go to the Tax section.</a:t>
            </a:r>
          </a:p>
          <a:p>
            <a:pPr lvl="2"/>
            <a:r>
              <a:rPr lang="en-US" dirty="0"/>
              <a:t>Select the applicable tax rate (e.g., VAT, Sales Tax).</a:t>
            </a:r>
          </a:p>
          <a:p>
            <a:pPr lvl="2"/>
            <a:r>
              <a:rPr lang="en-US" dirty="0"/>
              <a:t>Click Save.</a:t>
            </a:r>
          </a:p>
        </p:txBody>
      </p:sp>
    </p:spTree>
    <p:extLst>
      <p:ext uri="{BB962C8B-B14F-4D97-AF65-F5344CB8AC3E}">
        <p14:creationId xmlns:p14="http://schemas.microsoft.com/office/powerpoint/2010/main" val="24874888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Configuring </a:t>
            </a:r>
            <a:r>
              <a:rPr lang="en-US" b="1" dirty="0"/>
              <a:t>Currency Settings</a:t>
            </a:r>
          </a:p>
          <a:p>
            <a:pPr lvl="1"/>
            <a:r>
              <a:rPr lang="en-US" b="1" dirty="0"/>
              <a:t>Step 1: Enable Multi-Currency Support</a:t>
            </a:r>
          </a:p>
          <a:p>
            <a:pPr lvl="2"/>
            <a:r>
              <a:rPr lang="en-US" dirty="0"/>
              <a:t>Go to Admin &gt; Extend.</a:t>
            </a:r>
          </a:p>
          <a:p>
            <a:pPr lvl="2"/>
            <a:r>
              <a:rPr lang="en-US" dirty="0"/>
              <a:t>Search for Commerce Currency Resolver and enable it.</a:t>
            </a:r>
          </a:p>
          <a:p>
            <a:pPr lvl="2"/>
            <a:r>
              <a:rPr lang="en-US" dirty="0"/>
              <a:t>Click Save Configuration.</a:t>
            </a:r>
          </a:p>
          <a:p>
            <a:pPr lvl="1"/>
            <a:r>
              <a:rPr lang="en-US" b="1" dirty="0" smtClean="0"/>
              <a:t>Step </a:t>
            </a:r>
            <a:r>
              <a:rPr lang="en-US" b="1" dirty="0"/>
              <a:t>2: Add a Currency</a:t>
            </a:r>
          </a:p>
          <a:p>
            <a:pPr lvl="2"/>
            <a:r>
              <a:rPr lang="en-US" dirty="0"/>
              <a:t>Go to Admin &gt; Commerce &gt; Configuration &gt; Store.</a:t>
            </a:r>
          </a:p>
          <a:p>
            <a:pPr lvl="2"/>
            <a:r>
              <a:rPr lang="en-US" dirty="0"/>
              <a:t>Click Edit Store.</a:t>
            </a:r>
          </a:p>
          <a:p>
            <a:pPr lvl="2"/>
            <a:r>
              <a:rPr lang="en-US" dirty="0"/>
              <a:t>Under Currency, choose the default currency (e.g., USD, EUR).</a:t>
            </a:r>
          </a:p>
          <a:p>
            <a:pPr lvl="2"/>
            <a:r>
              <a:rPr lang="en-US" dirty="0"/>
              <a:t>If you need multiple currencies, install the Commerce Multicurrency module.</a:t>
            </a:r>
          </a:p>
          <a:p>
            <a:pPr lvl="1"/>
            <a:r>
              <a:rPr lang="en-US" b="1" dirty="0" smtClean="0"/>
              <a:t>Step </a:t>
            </a:r>
            <a:r>
              <a:rPr lang="en-US" b="1" dirty="0"/>
              <a:t>3: Configure Currency Formatting</a:t>
            </a:r>
          </a:p>
          <a:p>
            <a:pPr lvl="2"/>
            <a:r>
              <a:rPr lang="en-US" dirty="0"/>
              <a:t>Go to Admin &gt; Commerce &gt; Configuration &gt; Currency Formatting.</a:t>
            </a:r>
          </a:p>
          <a:p>
            <a:pPr lvl="2"/>
            <a:r>
              <a:rPr lang="en-US" dirty="0"/>
              <a:t>Set how prices should be displayed (e.g., $1,234.56 or 1.234,56 €).</a:t>
            </a:r>
          </a:p>
          <a:p>
            <a:pPr lvl="2"/>
            <a:r>
              <a:rPr lang="en-US" dirty="0"/>
              <a:t>Click Save.</a:t>
            </a:r>
          </a:p>
        </p:txBody>
      </p:sp>
    </p:spTree>
    <p:extLst>
      <p:ext uri="{BB962C8B-B14F-4D97-AF65-F5344CB8AC3E}">
        <p14:creationId xmlns:p14="http://schemas.microsoft.com/office/powerpoint/2010/main" val="1632901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EE8D1-8AAE-4CD0-9140-EFF29286363A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0133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Drupal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Setting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Up a Local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Drupal Core Features &amp; Content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Installing &amp; Managing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User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Commerce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the Commerce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Managing Store &amp; Products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Configuring Payment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Final Review &amp; Q&amp;A</a:t>
            </a:r>
          </a:p>
        </p:txBody>
      </p:sp>
    </p:spTree>
    <p:extLst>
      <p:ext uri="{BB962C8B-B14F-4D97-AF65-F5344CB8AC3E}">
        <p14:creationId xmlns:p14="http://schemas.microsoft.com/office/powerpoint/2010/main" val="486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Final Review &amp; </a:t>
            </a:r>
            <a:r>
              <a:rPr lang="en-US" b="1" dirty="0" smtClean="0"/>
              <a:t>Q&amp;A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28" name="Picture 4" descr="Q&amp;A - STM – Sea Traffic Mana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891896"/>
            <a:ext cx="7315200" cy="472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4823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0DE10-87B1-4459-B215-BB96F07C01AF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762000" y="2514600"/>
            <a:ext cx="8153400" cy="2057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11500" dirty="0" smtClean="0"/>
              <a:t>Thank You</a:t>
            </a:r>
            <a:endParaRPr lang="en-US" sz="1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Quick Facts</a:t>
            </a:r>
          </a:p>
          <a:p>
            <a:pPr lvl="1"/>
            <a:r>
              <a:rPr lang="en-US" dirty="0" smtClean="0"/>
              <a:t>Installing </a:t>
            </a:r>
            <a:r>
              <a:rPr lang="en-US" dirty="0"/>
              <a:t>and running Drupal is </a:t>
            </a:r>
            <a:r>
              <a:rPr lang="en-US" b="1" dirty="0"/>
              <a:t>completely free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Includes </a:t>
            </a:r>
            <a:r>
              <a:rPr lang="en-US" b="1" dirty="0" smtClean="0"/>
              <a:t>40,000</a:t>
            </a:r>
            <a:r>
              <a:rPr lang="en-US" b="1" dirty="0"/>
              <a:t>+ modules </a:t>
            </a:r>
            <a:r>
              <a:rPr lang="en-US" dirty="0"/>
              <a:t>available to extend site </a:t>
            </a:r>
            <a:r>
              <a:rPr lang="en-US" dirty="0" smtClean="0"/>
              <a:t>functionality</a:t>
            </a:r>
          </a:p>
          <a:p>
            <a:pPr lvl="1"/>
            <a:r>
              <a:rPr lang="en-US" b="1" dirty="0" smtClean="0"/>
              <a:t>2500</a:t>
            </a:r>
            <a:r>
              <a:rPr lang="en-US" b="1" dirty="0"/>
              <a:t>+ themes </a:t>
            </a:r>
            <a:r>
              <a:rPr lang="en-US" dirty="0"/>
              <a:t>used for modifying the site </a:t>
            </a:r>
            <a:r>
              <a:rPr lang="en-US" dirty="0" smtClean="0"/>
              <a:t>appearance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of the largest open source communities in the world. </a:t>
            </a:r>
            <a:r>
              <a:rPr lang="en-US" b="1" dirty="0" smtClean="0"/>
              <a:t>(&gt;1,000,000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More than </a:t>
            </a:r>
            <a:r>
              <a:rPr lang="en-US" b="1" dirty="0"/>
              <a:t>5000 organizations </a:t>
            </a:r>
            <a:r>
              <a:rPr lang="en-US" dirty="0"/>
              <a:t>(Amnesty </a:t>
            </a:r>
            <a:r>
              <a:rPr lang="en-US" dirty="0" smtClean="0"/>
              <a:t>International,  </a:t>
            </a:r>
            <a:r>
              <a:rPr lang="en-US" dirty="0"/>
              <a:t>University of Oxford </a:t>
            </a:r>
            <a:r>
              <a:rPr lang="en-US" dirty="0" smtClean="0"/>
              <a:t>, BBC</a:t>
            </a:r>
            <a:r>
              <a:rPr lang="en-US" dirty="0"/>
              <a:t>, NBC, </a:t>
            </a:r>
            <a:r>
              <a:rPr lang="en-US" dirty="0" smtClean="0"/>
              <a:t>MTV UK, . . .)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5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Characteristics of Drupal:</a:t>
            </a:r>
          </a:p>
          <a:p>
            <a:pPr lvl="1"/>
            <a:r>
              <a:rPr lang="en-US" b="1" dirty="0"/>
              <a:t>Modular System</a:t>
            </a:r>
            <a:r>
              <a:rPr lang="en-US" dirty="0"/>
              <a:t>: Add functionalities using </a:t>
            </a:r>
            <a:r>
              <a:rPr lang="en-US" dirty="0" smtClean="0"/>
              <a:t>modules</a:t>
            </a:r>
            <a:endParaRPr lang="en-US" dirty="0"/>
          </a:p>
          <a:p>
            <a:pPr lvl="1"/>
            <a:r>
              <a:rPr lang="en-US" b="1" dirty="0"/>
              <a:t>Highly Customizable</a:t>
            </a:r>
            <a:r>
              <a:rPr lang="en-US" dirty="0"/>
              <a:t>: Offers themes and </a:t>
            </a:r>
            <a:r>
              <a:rPr lang="en-US" dirty="0" smtClean="0"/>
              <a:t>templates</a:t>
            </a:r>
            <a:endParaRPr lang="en-US" dirty="0"/>
          </a:p>
          <a:p>
            <a:pPr lvl="1"/>
            <a:r>
              <a:rPr lang="en-US" b="1" dirty="0"/>
              <a:t>Security-Focused</a:t>
            </a:r>
            <a:r>
              <a:rPr lang="en-US" dirty="0"/>
              <a:t>: Regular updates and strong community </a:t>
            </a:r>
            <a:r>
              <a:rPr lang="en-US" dirty="0" smtClean="0"/>
              <a:t>support</a:t>
            </a:r>
            <a:endParaRPr lang="en-US" dirty="0"/>
          </a:p>
          <a:p>
            <a:pPr lvl="1"/>
            <a:r>
              <a:rPr lang="en-US" b="1" dirty="0"/>
              <a:t>Scalable</a:t>
            </a:r>
            <a:r>
              <a:rPr lang="en-US" dirty="0"/>
              <a:t>: Suitable for small blogs to large enterprise </a:t>
            </a:r>
            <a:r>
              <a:rPr lang="en-US" dirty="0" smtClean="0"/>
              <a:t>websites</a:t>
            </a:r>
            <a:endParaRPr lang="en-US" dirty="0"/>
          </a:p>
          <a:p>
            <a:pPr lvl="1"/>
            <a:r>
              <a:rPr lang="en-US" b="1" dirty="0"/>
              <a:t>Open Source</a:t>
            </a:r>
            <a:r>
              <a:rPr lang="en-US" dirty="0"/>
              <a:t>: Built with PHP and powered by a large developer </a:t>
            </a:r>
            <a:r>
              <a:rPr lang="en-US" dirty="0" smtClean="0"/>
              <a:t>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Drupal’s Use </a:t>
            </a:r>
            <a:r>
              <a:rPr lang="en-US" b="1" dirty="0" smtClean="0"/>
              <a:t>Cases</a:t>
            </a:r>
          </a:p>
          <a:p>
            <a:pPr lvl="1"/>
            <a:r>
              <a:rPr lang="en-US" b="1" dirty="0" smtClean="0"/>
              <a:t>Websites</a:t>
            </a:r>
          </a:p>
          <a:p>
            <a:pPr lvl="2"/>
            <a:r>
              <a:rPr lang="en-US" dirty="0"/>
              <a:t>Business &amp; </a:t>
            </a:r>
            <a:r>
              <a:rPr lang="en-US" dirty="0" smtClean="0"/>
              <a:t>Corporate</a:t>
            </a:r>
          </a:p>
          <a:p>
            <a:pPr lvl="2"/>
            <a:r>
              <a:rPr lang="en-US" dirty="0"/>
              <a:t>Government &amp; </a:t>
            </a:r>
            <a:r>
              <a:rPr lang="en-US" dirty="0" smtClean="0"/>
              <a:t>Nonprofit</a:t>
            </a:r>
          </a:p>
          <a:p>
            <a:pPr lvl="2"/>
            <a:r>
              <a:rPr lang="en-US" dirty="0"/>
              <a:t>News &amp; Media</a:t>
            </a:r>
          </a:p>
          <a:p>
            <a:pPr lvl="1"/>
            <a:r>
              <a:rPr lang="en-US" b="1" dirty="0" smtClean="0"/>
              <a:t>E-commerce Platforms</a:t>
            </a:r>
          </a:p>
          <a:p>
            <a:pPr lvl="1"/>
            <a:r>
              <a:rPr lang="en-US" b="1" dirty="0" smtClean="0"/>
              <a:t>Education &amp; Learning Portals</a:t>
            </a:r>
          </a:p>
          <a:p>
            <a:pPr lvl="1"/>
            <a:r>
              <a:rPr lang="en-US" b="1" dirty="0" smtClean="0"/>
              <a:t>Social </a:t>
            </a:r>
            <a:r>
              <a:rPr lang="en-US" b="1" dirty="0"/>
              <a:t>Networks &amp; Community Portals</a:t>
            </a:r>
          </a:p>
        </p:txBody>
      </p:sp>
    </p:spTree>
    <p:extLst>
      <p:ext uri="{BB962C8B-B14F-4D97-AF65-F5344CB8AC3E}">
        <p14:creationId xmlns:p14="http://schemas.microsoft.com/office/powerpoint/2010/main" val="31763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C400-9B04-40E5-A3C3-E997F2AF12F1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80EFA-36AE-410C-A1D3-AA024E16FD9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Drupal’s Architecture</a:t>
            </a:r>
          </a:p>
          <a:p>
            <a:pPr lvl="1"/>
            <a:r>
              <a:rPr lang="en-US" dirty="0"/>
              <a:t>Drupal follows a modular, layered architecture that enables customization and scalability.</a:t>
            </a:r>
          </a:p>
          <a:p>
            <a:pPr lvl="1"/>
            <a:r>
              <a:rPr lang="en-US" b="1" dirty="0" smtClean="0"/>
              <a:t>Core </a:t>
            </a:r>
            <a:r>
              <a:rPr lang="en-US" b="1" dirty="0"/>
              <a:t>Components:</a:t>
            </a:r>
          </a:p>
          <a:p>
            <a:pPr lvl="2"/>
            <a:r>
              <a:rPr lang="en-US" b="1" dirty="0"/>
              <a:t>Themes</a:t>
            </a:r>
            <a:r>
              <a:rPr lang="en-US" dirty="0"/>
              <a:t> – Control the website's look and feel.</a:t>
            </a:r>
          </a:p>
          <a:p>
            <a:pPr lvl="2"/>
            <a:r>
              <a:rPr lang="en-US" b="1" dirty="0" smtClean="0"/>
              <a:t>Modules</a:t>
            </a:r>
            <a:r>
              <a:rPr lang="en-US" dirty="0" smtClean="0"/>
              <a:t> </a:t>
            </a:r>
            <a:r>
              <a:rPr lang="en-US" dirty="0"/>
              <a:t>– Add functionality (e.g., e-commerce, SEO tools).</a:t>
            </a:r>
          </a:p>
          <a:p>
            <a:pPr lvl="2"/>
            <a:r>
              <a:rPr lang="en-US" b="1" dirty="0" smtClean="0"/>
              <a:t>Entities </a:t>
            </a:r>
            <a:r>
              <a:rPr lang="en-US" b="1" dirty="0"/>
              <a:t>&amp; Content Types </a:t>
            </a:r>
            <a:r>
              <a:rPr lang="en-US" dirty="0"/>
              <a:t>– Manage structured content.</a:t>
            </a:r>
          </a:p>
          <a:p>
            <a:pPr lvl="2"/>
            <a:r>
              <a:rPr lang="en-US" b="1" dirty="0" smtClean="0"/>
              <a:t>Blocks </a:t>
            </a:r>
            <a:r>
              <a:rPr lang="en-US" b="1" dirty="0"/>
              <a:t>&amp; Menus </a:t>
            </a:r>
            <a:r>
              <a:rPr lang="en-US" dirty="0"/>
              <a:t>– Organize content layout and navigation.</a:t>
            </a:r>
          </a:p>
          <a:p>
            <a:pPr lvl="2"/>
            <a:r>
              <a:rPr lang="en-US" b="1" dirty="0" smtClean="0"/>
              <a:t>Users </a:t>
            </a:r>
            <a:r>
              <a:rPr lang="en-US" b="1" dirty="0"/>
              <a:t>&amp; Permissions </a:t>
            </a:r>
            <a:r>
              <a:rPr lang="en-US" dirty="0"/>
              <a:t>– Define roles and control access.</a:t>
            </a:r>
          </a:p>
          <a:p>
            <a:pPr lvl="2"/>
            <a:r>
              <a:rPr lang="en-US" b="1" dirty="0" smtClean="0"/>
              <a:t>Database </a:t>
            </a:r>
            <a:r>
              <a:rPr lang="en-US" b="1" dirty="0"/>
              <a:t>Layer </a:t>
            </a:r>
            <a:r>
              <a:rPr lang="en-US" dirty="0"/>
              <a:t>– Uses MySQL, PostgreSQL, or SQLite.</a:t>
            </a:r>
          </a:p>
          <a:p>
            <a:pPr lvl="2"/>
            <a:r>
              <a:rPr lang="en-US" b="1" dirty="0" smtClean="0"/>
              <a:t>Caching </a:t>
            </a:r>
            <a:r>
              <a:rPr lang="en-US" b="1" dirty="0"/>
              <a:t>System </a:t>
            </a:r>
            <a:r>
              <a:rPr lang="en-US" dirty="0"/>
              <a:t>– Improves performance by storing data temporarily.</a:t>
            </a:r>
          </a:p>
        </p:txBody>
      </p:sp>
    </p:spTree>
    <p:extLst>
      <p:ext uri="{BB962C8B-B14F-4D97-AF65-F5344CB8AC3E}">
        <p14:creationId xmlns:p14="http://schemas.microsoft.com/office/powerpoint/2010/main" val="333867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10642</TotalTime>
  <Words>3313</Words>
  <Application>Microsoft Office PowerPoint</Application>
  <PresentationFormat>On-screen Show (4:3)</PresentationFormat>
  <Paragraphs>606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Calibri</vt:lpstr>
      <vt:lpstr>Tw Cen MT</vt:lpstr>
      <vt:lpstr>Wingdings</vt:lpstr>
      <vt:lpstr>Wingdings 2</vt:lpstr>
      <vt:lpstr>Median</vt:lpstr>
      <vt:lpstr>PowerPoint Presentation</vt:lpstr>
      <vt:lpstr>Training Information</vt:lpstr>
      <vt:lpstr>Agenda</vt:lpstr>
      <vt:lpstr>Agenda</vt:lpstr>
      <vt:lpstr>Introduction to Drupal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Setting Up a Local Environment</vt:lpstr>
      <vt:lpstr>PowerPoint Presentation</vt:lpstr>
      <vt:lpstr>Agenda</vt:lpstr>
      <vt:lpstr>Drupal Core Features &amp; Content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Installing &amp; Managing Modules</vt:lpstr>
      <vt:lpstr>PowerPoint Presentation</vt:lpstr>
      <vt:lpstr>PowerPoint Presentation</vt:lpstr>
      <vt:lpstr>Agenda</vt:lpstr>
      <vt:lpstr>The Commerce Module</vt:lpstr>
      <vt:lpstr>PowerPoint Presentation</vt:lpstr>
      <vt:lpstr>PowerPoint Presentation</vt:lpstr>
      <vt:lpstr>Agenda</vt:lpstr>
      <vt:lpstr>User Management</vt:lpstr>
      <vt:lpstr>PowerPoint Presentation</vt:lpstr>
      <vt:lpstr>PowerPoint Presentation</vt:lpstr>
      <vt:lpstr>PowerPoint Presentation</vt:lpstr>
      <vt:lpstr>PowerPoint Presentation</vt:lpstr>
      <vt:lpstr>Agenda</vt:lpstr>
      <vt:lpstr>Configuring the Commerce Module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Managing Store &amp; Products </vt:lpstr>
      <vt:lpstr>PowerPoint Presentation</vt:lpstr>
      <vt:lpstr>PowerPoint Presentation</vt:lpstr>
      <vt:lpstr>PowerPoint Presentation</vt:lpstr>
      <vt:lpstr>Agenda</vt:lpstr>
      <vt:lpstr>Configuring Payment Options</vt:lpstr>
      <vt:lpstr>PowerPoint Presentation</vt:lpstr>
      <vt:lpstr>PowerPoint Presentation</vt:lpstr>
      <vt:lpstr>PowerPoint Presentation</vt:lpstr>
      <vt:lpstr>PowerPoint Presentation</vt:lpstr>
      <vt:lpstr>Agenda</vt:lpstr>
      <vt:lpstr>Final Review &amp; Q&amp;A</vt:lpstr>
      <vt:lpstr>PowerPoint Presentation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and Digital systems</dc:title>
  <dc:creator>fire7-</dc:creator>
  <cp:lastModifiedBy>251910176010</cp:lastModifiedBy>
  <cp:revision>645</cp:revision>
  <dcterms:created xsi:type="dcterms:W3CDTF">2016-11-02T14:42:47Z</dcterms:created>
  <dcterms:modified xsi:type="dcterms:W3CDTF">2025-04-04T07:06:22Z</dcterms:modified>
</cp:coreProperties>
</file>