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F35A8-29AD-4DAD-A55C-A68DF3D32A42}" v="1450" dt="2019-11-22T11:01:49.315"/>
    <p1510:client id="{975A0C4C-0B3C-4607-A0BB-0103A561DFCA}" v="119" dt="2019-11-22T08:33:06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Koyu Stil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279E0-023E-4E10-BC66-E47003317D10}" type="datetimeFigureOut">
              <a:rPr lang="tr-TR"/>
              <a:t>22.11.2019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F89F6-C245-451C-92ED-283CA8992AD3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102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Pq-S557XQU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https://www.youtube.com/watch?v=7Pq-S557XQU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F89F6-C245-451C-92ED-283CA8992AD3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41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Robots and unemployment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Tuna </a:t>
            </a:r>
            <a:r>
              <a:rPr lang="en-US" dirty="0" err="1"/>
              <a:t>Dalbeler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6D686E-939B-4221-B1DA-E930E94A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806859" cy="6069861"/>
          </a:xfrm>
        </p:spPr>
        <p:txBody>
          <a:bodyPr/>
          <a:lstStyle/>
          <a:p>
            <a:r>
              <a:rPr lang="tr-TR" dirty="0" err="1"/>
              <a:t>Wıll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ever </a:t>
            </a:r>
            <a:r>
              <a:rPr lang="tr-TR" dirty="0" err="1"/>
              <a:t>run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of </a:t>
            </a:r>
            <a:r>
              <a:rPr lang="tr-TR" dirty="0" err="1"/>
              <a:t>jobs</a:t>
            </a:r>
            <a:r>
              <a:rPr lang="tr-TR" dirty="0"/>
              <a:t>?</a:t>
            </a:r>
          </a:p>
        </p:txBody>
      </p:sp>
      <p:pic>
        <p:nvPicPr>
          <p:cNvPr id="4" name="Resim 4" descr="metin, siyah, işaret, cadde içeren bir resim&#10;&#10;Çok yüksek güvenilirlikle oluşturulmuş açıklama">
            <a:extLst>
              <a:ext uri="{FF2B5EF4-FFF2-40B4-BE49-F238E27FC236}">
                <a16:creationId xmlns:a16="http://schemas.microsoft.com/office/drawing/2014/main" id="{D173CE58-FDEC-495F-9F85-DBF8D3732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8779" y="-3014"/>
            <a:ext cx="8007185" cy="6939822"/>
          </a:xfrm>
        </p:spPr>
      </p:pic>
    </p:spTree>
    <p:extLst>
      <p:ext uri="{BB962C8B-B14F-4D97-AF65-F5344CB8AC3E}">
        <p14:creationId xmlns:p14="http://schemas.microsoft.com/office/powerpoint/2010/main" val="301141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7032B8-F27C-4C4E-8EFE-8A25F67F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Referances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F88820-C5A9-41EA-8F0F-168AC6E0F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75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tr-TR" dirty="0" err="1"/>
              <a:t>Autor</a:t>
            </a:r>
            <a:r>
              <a:rPr lang="tr-TR" dirty="0"/>
              <a:t>, D.(2017, </a:t>
            </a:r>
            <a:r>
              <a:rPr lang="tr-TR" dirty="0" err="1"/>
              <a:t>Feb</a:t>
            </a:r>
            <a:r>
              <a:rPr lang="tr-TR" dirty="0"/>
              <a:t>.). 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automation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away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jobs</a:t>
            </a:r>
            <a:r>
              <a:rPr lang="tr-TR" dirty="0"/>
              <a:t>? [Video        File]. </a:t>
            </a:r>
            <a:r>
              <a:rPr lang="tr-TR" dirty="0" err="1">
                <a:latin typeface="Arial"/>
                <a:cs typeface="Arial"/>
              </a:rPr>
              <a:t>Retrived</a:t>
            </a:r>
            <a:r>
              <a:rPr lang="tr-TR" dirty="0">
                <a:latin typeface="Arial"/>
                <a:cs typeface="Arial"/>
              </a:rPr>
              <a:t> </a:t>
            </a:r>
            <a:r>
              <a:rPr lang="tr-TR" dirty="0" err="1">
                <a:latin typeface="Arial"/>
                <a:cs typeface="Arial"/>
              </a:rPr>
              <a:t>from</a:t>
            </a:r>
            <a:r>
              <a:rPr lang="tr-TR" dirty="0">
                <a:latin typeface="Arial"/>
                <a:cs typeface="Arial"/>
              </a:rPr>
              <a:t> </a:t>
            </a:r>
            <a:r>
              <a:rPr lang="en-US" dirty="0">
                <a:ea typeface="+mn-lt"/>
                <a:cs typeface="+mn-lt"/>
              </a:rPr>
              <a:t> youtube.com/</a:t>
            </a:r>
            <a:r>
              <a:rPr lang="en-US" dirty="0" err="1">
                <a:ea typeface="+mn-lt"/>
                <a:cs typeface="+mn-lt"/>
              </a:rPr>
              <a:t>watch?v</a:t>
            </a:r>
            <a:r>
              <a:rPr lang="en-US" dirty="0">
                <a:ea typeface="+mn-lt"/>
                <a:cs typeface="+mn-lt"/>
              </a:rPr>
              <a:t>=th3nnEpITz0</a:t>
            </a:r>
            <a:endParaRPr lang="tr-TR" dirty="0"/>
          </a:p>
          <a:p>
            <a:pPr marL="342900" indent="-342900"/>
            <a:r>
              <a:rPr lang="en-US" dirty="0"/>
              <a:t>CGP Gray. (2014). Humans need not apply. [Video File] </a:t>
            </a:r>
            <a:r>
              <a:rPr lang="en-US" dirty="0" err="1"/>
              <a:t>Retrived</a:t>
            </a:r>
            <a:r>
              <a:rPr lang="en-US" dirty="0"/>
              <a:t> from </a:t>
            </a:r>
            <a:r>
              <a:rPr lang="en-US" dirty="0">
                <a:ea typeface="+mn-lt"/>
                <a:cs typeface="+mn-lt"/>
              </a:rPr>
              <a:t>youtube.com/</a:t>
            </a:r>
            <a:r>
              <a:rPr lang="en-US" dirty="0" err="1">
                <a:ea typeface="+mn-lt"/>
                <a:cs typeface="+mn-lt"/>
              </a:rPr>
              <a:t>watch?v</a:t>
            </a:r>
            <a:r>
              <a:rPr lang="en-US" dirty="0">
                <a:ea typeface="+mn-lt"/>
                <a:cs typeface="+mn-lt"/>
              </a:rPr>
              <a:t>=7Pq-S557XQU</a:t>
            </a:r>
            <a:endParaRPr lang="en-US" dirty="0"/>
          </a:p>
          <a:p>
            <a:pPr marL="342900" indent="-342900"/>
            <a:r>
              <a:rPr lang="en-US" dirty="0"/>
              <a:t>Vox. (2017). The big debate about the future of work, explained. [Video file]. </a:t>
            </a:r>
            <a:r>
              <a:rPr lang="en-US" dirty="0" err="1">
                <a:ea typeface="+mn-lt"/>
                <a:cs typeface="+mn-lt"/>
              </a:rPr>
              <a:t>Retrived</a:t>
            </a:r>
            <a:r>
              <a:rPr lang="en-US" dirty="0">
                <a:ea typeface="+mn-lt"/>
                <a:cs typeface="+mn-lt"/>
              </a:rPr>
              <a:t> from youtube.com/</a:t>
            </a:r>
            <a:r>
              <a:rPr lang="en-US" dirty="0" err="1">
                <a:ea typeface="+mn-lt"/>
                <a:cs typeface="+mn-lt"/>
              </a:rPr>
              <a:t>watch?v</a:t>
            </a:r>
            <a:r>
              <a:rPr lang="en-US" dirty="0">
                <a:ea typeface="+mn-lt"/>
                <a:cs typeface="+mn-lt"/>
              </a:rPr>
              <a:t>=</a:t>
            </a:r>
            <a:r>
              <a:rPr lang="en-US" dirty="0" err="1">
                <a:ea typeface="+mn-lt"/>
                <a:cs typeface="+mn-lt"/>
              </a:rPr>
              <a:t>TUmyygCMMGA</a:t>
            </a:r>
            <a:endParaRPr lang="en-US" dirty="0" err="1"/>
          </a:p>
          <a:p>
            <a:pPr marL="342900" indent="-342900"/>
            <a:r>
              <a:rPr lang="en-US" dirty="0">
                <a:ea typeface="+mn-lt"/>
                <a:cs typeface="+mn-lt"/>
              </a:rPr>
              <a:t>Ford, M. (2016). </a:t>
            </a:r>
            <a:r>
              <a:rPr lang="en-US" i="1" dirty="0">
                <a:ea typeface="+mn-lt"/>
                <a:cs typeface="+mn-lt"/>
              </a:rPr>
              <a:t>Rise of the robots: technology and the threat of a jobless future</a:t>
            </a:r>
            <a:r>
              <a:rPr lang="en-US" dirty="0">
                <a:ea typeface="+mn-lt"/>
                <a:cs typeface="+mn-lt"/>
              </a:rPr>
              <a:t>. New York, NY: Basic Books.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275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49DA38-AEF1-437B-8A95-9EA47CFB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Index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2F80A2-393B-450B-95C8-C2855C3D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/>
              <a:t>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imagine</a:t>
            </a:r>
            <a:r>
              <a:rPr lang="tr-TR" dirty="0"/>
              <a:t> </a:t>
            </a:r>
            <a:r>
              <a:rPr lang="tr-TR" dirty="0" err="1"/>
              <a:t>robots</a:t>
            </a:r>
            <a:r>
              <a:rPr lang="tr-TR" dirty="0"/>
              <a:t>?</a:t>
            </a:r>
          </a:p>
          <a:p>
            <a:pPr marL="0" indent="0">
              <a:buNone/>
            </a:pP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robots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</a:t>
            </a:r>
            <a:r>
              <a:rPr lang="tr-TR" dirty="0" err="1"/>
              <a:t>jobs</a:t>
            </a:r>
            <a:r>
              <a:rPr lang="tr-TR" dirty="0"/>
              <a:t>?</a:t>
            </a:r>
          </a:p>
          <a:p>
            <a:pPr marL="0" indent="0">
              <a:buNone/>
            </a:pP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industry</a:t>
            </a:r>
            <a:r>
              <a:rPr lang="tr-TR" dirty="0"/>
              <a:t> 4.0?</a:t>
            </a:r>
          </a:p>
          <a:p>
            <a:pPr marL="0" indent="0">
              <a:buNone/>
            </a:pP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ever </a:t>
            </a:r>
            <a:r>
              <a:rPr lang="tr-TR" dirty="0" err="1"/>
              <a:t>run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of </a:t>
            </a:r>
            <a:r>
              <a:rPr lang="tr-TR" dirty="0" err="1"/>
              <a:t>jobs</a:t>
            </a:r>
            <a:r>
              <a:rPr lang="tr-TR" dirty="0"/>
              <a:t>?</a:t>
            </a:r>
          </a:p>
          <a:p>
            <a:pPr marL="0" indent="0">
              <a:buNone/>
            </a:pPr>
            <a:r>
              <a:rPr lang="tr-TR" dirty="0" err="1"/>
              <a:t>Referances</a:t>
            </a:r>
          </a:p>
        </p:txBody>
      </p:sp>
    </p:spTree>
    <p:extLst>
      <p:ext uri="{BB962C8B-B14F-4D97-AF65-F5344CB8AC3E}">
        <p14:creationId xmlns:p14="http://schemas.microsoft.com/office/powerpoint/2010/main" val="112979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45655C-FB43-4962-9B42-1B509657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R.U.R.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DB687B-0E19-4758-AC3E-33512CAEC9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>
                <a:ea typeface="+mn-lt"/>
                <a:cs typeface="+mn-lt"/>
              </a:rPr>
              <a:t>Karel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Čapek</a:t>
            </a:r>
            <a:endParaRPr lang="tr-TR" dirty="0">
              <a:ea typeface="+mn-lt"/>
              <a:cs typeface="+mn-lt"/>
            </a:endParaRPr>
          </a:p>
          <a:p>
            <a:r>
              <a:rPr lang="tr-TR" dirty="0" err="1">
                <a:ea typeface="+mn-lt"/>
                <a:cs typeface="+mn-lt"/>
              </a:rPr>
              <a:t>Rossum's</a:t>
            </a:r>
            <a:r>
              <a:rPr lang="tr-TR" dirty="0">
                <a:ea typeface="+mn-lt"/>
                <a:cs typeface="+mn-lt"/>
              </a:rPr>
              <a:t> Universal </a:t>
            </a:r>
            <a:r>
              <a:rPr lang="tr-TR" dirty="0" err="1">
                <a:ea typeface="+mn-lt"/>
                <a:cs typeface="+mn-lt"/>
              </a:rPr>
              <a:t>Robots</a:t>
            </a:r>
            <a:endParaRPr lang="tr-TR" dirty="0">
              <a:ea typeface="+mn-lt"/>
              <a:cs typeface="+mn-lt"/>
            </a:endParaRPr>
          </a:p>
          <a:p>
            <a:r>
              <a:rPr lang="tr-TR" i="1" dirty="0">
                <a:ea typeface="+mn-lt"/>
                <a:cs typeface="+mn-lt"/>
              </a:rPr>
              <a:t>"Robota"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means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forced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labour</a:t>
            </a:r>
          </a:p>
          <a:p>
            <a:r>
              <a:rPr lang="tr-TR" dirty="0" err="1"/>
              <a:t>Robots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bionic</a:t>
            </a:r>
            <a:r>
              <a:rPr lang="tr-TR" dirty="0"/>
              <a:t> not </a:t>
            </a:r>
            <a:r>
              <a:rPr lang="tr-TR" dirty="0" err="1">
                <a:ea typeface="+mn-lt"/>
                <a:cs typeface="+mn-lt"/>
              </a:rPr>
              <a:t>mechanical</a:t>
            </a:r>
            <a:endParaRPr lang="tr-TR" dirty="0" err="1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5" descr="metin, işaret içeren bir resim&#10;&#10;Çok yüksek güvenilirlikle oluşturulmuş açıklama">
            <a:extLst>
              <a:ext uri="{FF2B5EF4-FFF2-40B4-BE49-F238E27FC236}">
                <a16:creationId xmlns:a16="http://schemas.microsoft.com/office/drawing/2014/main" id="{750FD8F0-85BE-4F62-9B08-E7B893B316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57572" y="466694"/>
            <a:ext cx="3676730" cy="5928355"/>
          </a:xfrm>
        </p:spPr>
      </p:pic>
    </p:spTree>
    <p:extLst>
      <p:ext uri="{BB962C8B-B14F-4D97-AF65-F5344CB8AC3E}">
        <p14:creationId xmlns:p14="http://schemas.microsoft.com/office/powerpoint/2010/main" val="125924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93C718-CE5C-4015-869E-EE0ACAFC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6" descr="iç mekan, nesne, tablo, oturma içeren bir resim&#10;&#10;Çok yüksek güvenilirlikle oluşturulmuş açıklama">
            <a:extLst>
              <a:ext uri="{FF2B5EF4-FFF2-40B4-BE49-F238E27FC236}">
                <a16:creationId xmlns:a16="http://schemas.microsoft.com/office/drawing/2014/main" id="{BF94890D-61E8-4F99-8778-12628D2F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952" y="-35672"/>
            <a:ext cx="5173362" cy="6898452"/>
          </a:xfrm>
          <a:prstGeom prst="rect">
            <a:avLst/>
          </a:prstGeom>
        </p:spPr>
      </p:pic>
      <p:pic>
        <p:nvPicPr>
          <p:cNvPr id="4" name="Resim 4" descr="bina, portakal, oyuncak, tablo içeren bir resim&#10;&#10;Çok yüksek güvenilirlikle oluşturulmuş açıklama">
            <a:extLst>
              <a:ext uri="{FF2B5EF4-FFF2-40B4-BE49-F238E27FC236}">
                <a16:creationId xmlns:a16="http://schemas.microsoft.com/office/drawing/2014/main" id="{6F35CE73-AD0E-4097-A434-1F2D634B7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90422" y="1076733"/>
            <a:ext cx="7105137" cy="4229358"/>
          </a:xfrm>
        </p:spPr>
      </p:pic>
    </p:spTree>
    <p:extLst>
      <p:ext uri="{BB962C8B-B14F-4D97-AF65-F5344CB8AC3E}">
        <p14:creationId xmlns:p14="http://schemas.microsoft.com/office/powerpoint/2010/main" val="148484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D09D3A-66E1-4268-A5ED-651EC08B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Wıll</a:t>
            </a:r>
            <a:r>
              <a:rPr lang="tr-TR" dirty="0"/>
              <a:t> </a:t>
            </a:r>
            <a:r>
              <a:rPr lang="tr-TR" dirty="0" err="1"/>
              <a:t>robots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jobs</a:t>
            </a:r>
            <a:r>
              <a:rPr lang="tr-TR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C7945C-E962-444D-A189-EC8FDA84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5302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800" dirty="0" err="1">
                <a:ea typeface="+mn-lt"/>
                <a:cs typeface="+mn-lt"/>
              </a:rPr>
              <a:t>In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China</a:t>
            </a:r>
            <a:r>
              <a:rPr lang="tr-TR" sz="2800" dirty="0">
                <a:ea typeface="+mn-lt"/>
                <a:cs typeface="+mn-lt"/>
              </a:rPr>
              <a:t>, </a:t>
            </a:r>
            <a:r>
              <a:rPr lang="tr-TR" sz="2800" dirty="0" err="1">
                <a:ea typeface="+mn-lt"/>
                <a:cs typeface="+mn-lt"/>
              </a:rPr>
              <a:t>over</a:t>
            </a:r>
            <a:r>
              <a:rPr lang="tr-TR" sz="2800" dirty="0">
                <a:ea typeface="+mn-lt"/>
                <a:cs typeface="+mn-lt"/>
              </a:rPr>
              <a:t> 60,000 </a:t>
            </a:r>
            <a:r>
              <a:rPr lang="tr-TR" sz="2800" dirty="0" err="1">
                <a:ea typeface="+mn-lt"/>
                <a:cs typeface="+mn-lt"/>
              </a:rPr>
              <a:t>workers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were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rendered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jobless</a:t>
            </a:r>
            <a:r>
              <a:rPr lang="tr-TR" sz="2800" dirty="0">
                <a:ea typeface="+mn-lt"/>
                <a:cs typeface="+mn-lt"/>
              </a:rPr>
              <a:t> in May 2016, </a:t>
            </a:r>
            <a:r>
              <a:rPr lang="tr-TR" sz="2800" dirty="0" err="1">
                <a:ea typeface="+mn-lt"/>
                <a:cs typeface="+mn-lt"/>
              </a:rPr>
              <a:t>when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Foxconn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decided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to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replace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them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with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robots</a:t>
            </a:r>
            <a:r>
              <a:rPr lang="tr-TR" sz="2800" dirty="0">
                <a:ea typeface="+mn-lt"/>
                <a:cs typeface="+mn-lt"/>
              </a:rPr>
              <a:t> in </a:t>
            </a:r>
            <a:r>
              <a:rPr lang="tr-TR" sz="2800" dirty="0" err="1">
                <a:ea typeface="+mn-lt"/>
                <a:cs typeface="+mn-lt"/>
              </a:rPr>
              <a:t>order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to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lower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the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labor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expenses</a:t>
            </a:r>
            <a:r>
              <a:rPr lang="tr-TR" sz="2800" dirty="0">
                <a:ea typeface="+mn-lt"/>
                <a:cs typeface="+mn-lt"/>
              </a:rPr>
              <a:t> </a:t>
            </a:r>
            <a:r>
              <a:rPr lang="tr-TR" sz="2800" dirty="0" err="1">
                <a:ea typeface="+mn-lt"/>
                <a:cs typeface="+mn-lt"/>
              </a:rPr>
              <a:t>and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make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the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workplace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more</a:t>
            </a:r>
            <a:r>
              <a:rPr lang="tr-TR" sz="2800" dirty="0">
                <a:ea typeface="+mn-lt"/>
                <a:cs typeface="+mn-lt"/>
              </a:rPr>
              <a:t> </a:t>
            </a:r>
            <a:r>
              <a:rPr lang="tr-TR" sz="2800" dirty="0" err="1">
                <a:ea typeface="+mn-lt"/>
                <a:cs typeface="+mn-lt"/>
              </a:rPr>
              <a:t>efficient</a:t>
            </a:r>
            <a:r>
              <a:rPr lang="tr-TR" sz="2800" dirty="0">
                <a:ea typeface="+mn-lt"/>
                <a:cs typeface="+mn-lt"/>
              </a:rPr>
              <a:t> .</a:t>
            </a:r>
            <a:endParaRPr lang="tr-TR" sz="2800" dirty="0"/>
          </a:p>
          <a:p>
            <a:endParaRPr lang="tr-TR" dirty="0"/>
          </a:p>
          <a:p>
            <a:endParaRPr lang="tr-TR" dirty="0">
              <a:ea typeface="+mn-lt"/>
              <a:cs typeface="+mn-lt"/>
            </a:endParaRPr>
          </a:p>
          <a:p>
            <a:r>
              <a:rPr lang="tr-TR" sz="1800" dirty="0">
                <a:ea typeface="+mn-lt"/>
                <a:cs typeface="+mn-lt"/>
              </a:rPr>
              <a:t>RIAGA, O., 2016. </a:t>
            </a:r>
            <a:r>
              <a:rPr lang="tr-TR" sz="1800" dirty="0" err="1">
                <a:ea typeface="+mn-lt"/>
                <a:cs typeface="+mn-lt"/>
              </a:rPr>
              <a:t>Unemployment</a:t>
            </a:r>
            <a:r>
              <a:rPr lang="tr-TR" sz="1800" dirty="0">
                <a:ea typeface="+mn-lt"/>
                <a:cs typeface="+mn-lt"/>
              </a:rPr>
              <a:t> in </a:t>
            </a:r>
            <a:r>
              <a:rPr lang="tr-TR" sz="1800" dirty="0" err="1">
                <a:ea typeface="+mn-lt"/>
                <a:cs typeface="+mn-lt"/>
              </a:rPr>
              <a:t>the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age</a:t>
            </a:r>
            <a:r>
              <a:rPr lang="tr-TR" sz="1800" dirty="0">
                <a:ea typeface="+mn-lt"/>
                <a:cs typeface="+mn-lt"/>
              </a:rPr>
              <a:t> of </a:t>
            </a:r>
            <a:r>
              <a:rPr lang="tr-TR" sz="1800" dirty="0" err="1">
                <a:ea typeface="+mn-lt"/>
                <a:cs typeface="+mn-lt"/>
              </a:rPr>
              <a:t>Industry</a:t>
            </a:r>
            <a:r>
              <a:rPr lang="tr-TR" sz="1800" dirty="0">
                <a:ea typeface="+mn-lt"/>
                <a:cs typeface="+mn-lt"/>
              </a:rPr>
              <a:t> 4.0 – </a:t>
            </a:r>
            <a:r>
              <a:rPr lang="tr-TR" sz="1800" dirty="0" err="1">
                <a:ea typeface="+mn-lt"/>
                <a:cs typeface="+mn-lt"/>
              </a:rPr>
              <a:t>What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would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you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want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to</a:t>
            </a:r>
            <a:r>
              <a:rPr lang="tr-TR" sz="1800" dirty="0">
                <a:ea typeface="+mn-lt"/>
                <a:cs typeface="+mn-lt"/>
              </a:rPr>
              <a:t> </a:t>
            </a:r>
            <a:r>
              <a:rPr lang="tr-TR" sz="1800" dirty="0" err="1">
                <a:ea typeface="+mn-lt"/>
                <a:cs typeface="+mn-lt"/>
              </a:rPr>
              <a:t>become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if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you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didn’t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have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to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work</a:t>
            </a:r>
            <a:r>
              <a:rPr lang="tr-TR" sz="1800" dirty="0">
                <a:ea typeface="+mn-lt"/>
                <a:cs typeface="+mn-lt"/>
              </a:rPr>
              <a:t>? [online] </a:t>
            </a:r>
            <a:r>
              <a:rPr lang="tr-TR" sz="1800" dirty="0" err="1">
                <a:ea typeface="+mn-lt"/>
                <a:cs typeface="+mn-lt"/>
              </a:rPr>
              <a:t>Available</a:t>
            </a:r>
            <a:r>
              <a:rPr lang="tr-TR" sz="1800" dirty="0">
                <a:ea typeface="+mn-lt"/>
                <a:cs typeface="+mn-lt"/>
              </a:rPr>
              <a:t> at: &lt;http://www.kachwanya.com/2016/08/08/the-age-of-industry-4-0/&gt; 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92476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62DC23-D7C7-4F47-80D0-AF044778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9E2DFB-75CA-492F-8400-1C7A264B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tr-TR" dirty="0">
              <a:ea typeface="+mn-lt"/>
              <a:cs typeface="+mn-lt"/>
            </a:endParaRPr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  <a:p>
            <a:endParaRPr lang="tr-TR" cap="all" dirty="0"/>
          </a:p>
        </p:txBody>
      </p:sp>
      <p:pic>
        <p:nvPicPr>
          <p:cNvPr id="4" name="Resim 4" descr="uçak, ekran, fotoğraf, küçük içeren bir resim&#10;&#10;Çok yüksek güvenilirlikle oluşturulmuş açıklama">
            <a:extLst>
              <a:ext uri="{FF2B5EF4-FFF2-40B4-BE49-F238E27FC236}">
                <a16:creationId xmlns:a16="http://schemas.microsoft.com/office/drawing/2014/main" id="{C49006C9-B471-4AE2-8092-1937948F3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81" y="352022"/>
            <a:ext cx="10826186" cy="607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8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8104E9-55FF-4899-9BC7-ABE11AB2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096" y="618518"/>
            <a:ext cx="9761315" cy="1478570"/>
          </a:xfrm>
        </p:spPr>
        <p:txBody>
          <a:bodyPr/>
          <a:lstStyle/>
          <a:p>
            <a:r>
              <a:rPr lang="en-US" dirty="0"/>
              <a:t>Industry 4.0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5DA70E-7E21-464F-B53B-AC4305F2C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626" y="1806702"/>
            <a:ext cx="9615145" cy="8335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>
                <a:ea typeface="+mn-lt"/>
                <a:cs typeface="+mn-lt"/>
              </a:rPr>
              <a:t>Industry 4.0 means fourth industrial revolution</a:t>
            </a:r>
            <a:endParaRPr lang="tr-TR"/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547BE987-9C7E-4786-9EAE-F49468DC7FC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9110329"/>
              </p:ext>
            </p:extLst>
          </p:nvPr>
        </p:nvGraphicFramePr>
        <p:xfrm>
          <a:off x="1287161" y="2749377"/>
          <a:ext cx="9635830" cy="31301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17915">
                  <a:extLst>
                    <a:ext uri="{9D8B030D-6E8A-4147-A177-3AD203B41FA5}">
                      <a16:colId xmlns:a16="http://schemas.microsoft.com/office/drawing/2014/main" val="3441585359"/>
                    </a:ext>
                  </a:extLst>
                </a:gridCol>
                <a:gridCol w="4817915">
                  <a:extLst>
                    <a:ext uri="{9D8B030D-6E8A-4147-A177-3AD203B41FA5}">
                      <a16:colId xmlns:a16="http://schemas.microsoft.com/office/drawing/2014/main" val="2825346869"/>
                    </a:ext>
                  </a:extLst>
                </a:gridCol>
              </a:tblGrid>
              <a:tr h="89586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400" u="none" strike="noStrike" noProof="0" dirty="0"/>
                        <a:t>First </a:t>
                      </a:r>
                      <a:r>
                        <a:rPr lang="tr-TR" sz="2400" u="none" strike="noStrike" noProof="0" dirty="0" err="1"/>
                        <a:t>Industrial</a:t>
                      </a:r>
                      <a:r>
                        <a:rPr lang="tr-TR" sz="2400" u="none" strike="noStrike" noProof="0" dirty="0"/>
                        <a:t> </a:t>
                      </a:r>
                      <a:r>
                        <a:rPr lang="tr-TR" sz="2400" u="none" strike="noStrike" noProof="0" dirty="0" err="1"/>
                        <a:t>revolution</a:t>
                      </a:r>
                      <a:r>
                        <a:rPr lang="tr-TR" sz="2400" u="none" strike="noStrike" noProof="0" dirty="0"/>
                        <a:t> - </a:t>
                      </a:r>
                      <a:r>
                        <a:rPr lang="tr-TR" sz="2400" u="none" strike="noStrike" noProof="0" dirty="0" err="1"/>
                        <a:t>England</a:t>
                      </a:r>
                      <a:r>
                        <a:rPr lang="tr-TR" sz="2400" u="none" strike="noStrike" noProof="0" dirty="0"/>
                        <a:t> (1750-1850)</a:t>
                      </a:r>
                      <a:endParaRPr lang="tr-T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400" u="none" strike="noStrike" noProof="0" dirty="0" err="1"/>
                        <a:t>Steam</a:t>
                      </a:r>
                      <a:r>
                        <a:rPr lang="tr-TR" sz="2400" u="none" strike="noStrike" noProof="0" dirty="0"/>
                        <a:t> </a:t>
                      </a:r>
                      <a:r>
                        <a:rPr lang="tr-TR" sz="2400" u="none" strike="noStrike" noProof="0" dirty="0" err="1"/>
                        <a:t>machine</a:t>
                      </a:r>
                      <a:r>
                        <a:rPr lang="tr-TR" sz="2400" u="none" strike="noStrike" noProof="0" dirty="0"/>
                        <a:t> </a:t>
                      </a:r>
                      <a:r>
                        <a:rPr lang="tr-TR" sz="2400" u="none" strike="noStrike" noProof="0" dirty="0" err="1"/>
                        <a:t>by</a:t>
                      </a:r>
                      <a:r>
                        <a:rPr lang="tr-TR" sz="2400" u="none" strike="noStrike" noProof="0" dirty="0"/>
                        <a:t> James </a:t>
                      </a:r>
                      <a:r>
                        <a:rPr lang="tr-TR" sz="2400" u="none" strike="noStrike" noProof="0" dirty="0" err="1"/>
                        <a:t>Watt</a:t>
                      </a:r>
                      <a:r>
                        <a:rPr lang="tr-TR" sz="2400" u="none" strike="noStrike" noProof="0" dirty="0"/>
                        <a:t> (1765)</a:t>
                      </a:r>
                      <a:endParaRPr lang="tr-T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74125"/>
                  </a:ext>
                </a:extLst>
              </a:tr>
              <a:tr h="87527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400" u="none" strike="noStrike" noProof="0" dirty="0"/>
                        <a:t>Second </a:t>
                      </a:r>
                      <a:r>
                        <a:rPr lang="tr-TR" sz="2400" u="none" strike="noStrike" noProof="0" dirty="0" err="1"/>
                        <a:t>Industrial</a:t>
                      </a:r>
                      <a:r>
                        <a:rPr lang="tr-TR" sz="2400" u="none" strike="noStrike" noProof="0" dirty="0"/>
                        <a:t> </a:t>
                      </a:r>
                      <a:r>
                        <a:rPr lang="tr-TR" sz="2400" u="none" strike="noStrike" noProof="0" dirty="0" err="1"/>
                        <a:t>revolution</a:t>
                      </a:r>
                      <a:r>
                        <a:rPr lang="tr-TR" sz="2400" u="none" strike="noStrike" noProof="0" dirty="0"/>
                        <a:t> – Britain, Germany, USA (1870 - 1914)</a:t>
                      </a:r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err="1"/>
                        <a:t>Electric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32523"/>
                  </a:ext>
                </a:extLst>
              </a:tr>
              <a:tr h="135901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400" u="none" strike="noStrike" noProof="0" dirty="0"/>
                        <a:t>Third </a:t>
                      </a:r>
                      <a:r>
                        <a:rPr lang="tr-TR" sz="2400" u="none" strike="noStrike" noProof="0" dirty="0" err="1"/>
                        <a:t>industrial</a:t>
                      </a:r>
                      <a:r>
                        <a:rPr lang="tr-TR" sz="2400" u="none" strike="noStrike" noProof="0" dirty="0"/>
                        <a:t> </a:t>
                      </a:r>
                      <a:r>
                        <a:rPr lang="tr-TR" sz="2400" u="none" strike="noStrike" noProof="0" dirty="0" err="1"/>
                        <a:t>revolution</a:t>
                      </a:r>
                      <a:r>
                        <a:rPr lang="tr-TR" sz="2400" u="none" strike="noStrike" noProof="0" dirty="0"/>
                        <a:t> (since </a:t>
                      </a:r>
                      <a:r>
                        <a:rPr lang="tr-TR" sz="2400" u="none" strike="noStrike" noProof="0" dirty="0" err="1"/>
                        <a:t>around</a:t>
                      </a:r>
                      <a:r>
                        <a:rPr lang="tr-TR" sz="2400" u="none" strike="noStrike" noProof="0" dirty="0"/>
                        <a:t> 1960)</a:t>
                      </a:r>
                      <a:endParaRPr lang="tr-T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err="1"/>
                        <a:t>Computers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37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68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91273C-9D90-4409-AE4E-86E1300A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INDUSTRY 4.0</a:t>
            </a:r>
            <a:endParaRPr lang="tr-TR" dirty="0">
              <a:ea typeface="+mj-lt"/>
              <a:cs typeface="+mj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5C08FA-B485-4C90-B954-E12E8DC7C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200" y="611957"/>
            <a:ext cx="5891209" cy="600876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tr-TR" dirty="0"/>
          </a:p>
          <a:p>
            <a:endParaRPr lang="tr-TR" dirty="0">
              <a:ea typeface="+mn-lt"/>
              <a:cs typeface="+mn-lt"/>
            </a:endParaRPr>
          </a:p>
          <a:p>
            <a:pPr marL="0" indent="0"/>
            <a:r>
              <a:rPr lang="tr-TR" dirty="0">
                <a:ea typeface="+mn-lt"/>
                <a:cs typeface="+mn-lt"/>
              </a:rPr>
              <a:t>"</a:t>
            </a:r>
            <a:r>
              <a:rPr lang="tr-TR" dirty="0" err="1">
                <a:ea typeface="+mn-lt"/>
                <a:cs typeface="+mn-lt"/>
              </a:rPr>
              <a:t>It</a:t>
            </a:r>
            <a:r>
              <a:rPr lang="tr-TR" dirty="0">
                <a:ea typeface="+mn-lt"/>
                <a:cs typeface="+mn-lt"/>
              </a:rPr>
              <a:t> is </a:t>
            </a:r>
            <a:r>
              <a:rPr lang="tr-TR" dirty="0" err="1">
                <a:ea typeface="+mn-lt"/>
                <a:cs typeface="+mn-lt"/>
              </a:rPr>
              <a:t>expected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that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cost</a:t>
            </a:r>
            <a:r>
              <a:rPr lang="tr-TR" dirty="0">
                <a:ea typeface="+mn-lt"/>
                <a:cs typeface="+mn-lt"/>
              </a:rPr>
              <a:t> of transport </a:t>
            </a:r>
            <a:r>
              <a:rPr lang="tr-TR" dirty="0" err="1">
                <a:ea typeface="+mn-lt"/>
                <a:cs typeface="+mn-lt"/>
              </a:rPr>
              <a:t>and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communication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will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drop</a:t>
            </a:r>
            <a:r>
              <a:rPr lang="tr-TR" dirty="0">
                <a:ea typeface="+mn-lt"/>
                <a:cs typeface="+mn-lt"/>
              </a:rPr>
              <a:t>, </a:t>
            </a:r>
            <a:r>
              <a:rPr lang="tr-TR" dirty="0" err="1">
                <a:ea typeface="+mn-lt"/>
                <a:cs typeface="+mn-lt"/>
              </a:rPr>
              <a:t>logistics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will</a:t>
            </a:r>
            <a:r>
              <a:rPr lang="tr-TR" dirty="0">
                <a:ea typeface="+mn-lt"/>
                <a:cs typeface="+mn-lt"/>
              </a:rPr>
              <a:t> be </a:t>
            </a:r>
            <a:r>
              <a:rPr lang="tr-TR" dirty="0" err="1">
                <a:ea typeface="+mn-lt"/>
                <a:cs typeface="+mn-lt"/>
              </a:rPr>
              <a:t>more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efficient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and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trading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costs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will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fade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away</a:t>
            </a:r>
            <a:r>
              <a:rPr lang="tr-TR" dirty="0">
                <a:ea typeface="+mn-lt"/>
                <a:cs typeface="+mn-lt"/>
              </a:rPr>
              <a:t>. At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same</a:t>
            </a:r>
            <a:r>
              <a:rPr lang="tr-TR" dirty="0">
                <a:ea typeface="+mn-lt"/>
                <a:cs typeface="+mn-lt"/>
              </a:rPr>
              <a:t> time, </a:t>
            </a:r>
            <a:r>
              <a:rPr lang="tr-TR" dirty="0" err="1">
                <a:ea typeface="+mn-lt"/>
                <a:cs typeface="+mn-lt"/>
              </a:rPr>
              <a:t>workers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might</a:t>
            </a:r>
            <a:r>
              <a:rPr lang="tr-TR" dirty="0">
                <a:ea typeface="+mn-lt"/>
                <a:cs typeface="+mn-lt"/>
              </a:rPr>
              <a:t> be </a:t>
            </a:r>
            <a:r>
              <a:rPr lang="tr-TR" dirty="0" err="1">
                <a:ea typeface="+mn-lt"/>
                <a:cs typeface="+mn-lt"/>
              </a:rPr>
              <a:t>replaced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by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technologies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and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that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shall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disrupt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labor</a:t>
            </a:r>
            <a:r>
              <a:rPr lang="tr-TR" dirty="0">
                <a:ea typeface="+mn-lt"/>
                <a:cs typeface="+mn-lt"/>
              </a:rPr>
              <a:t> market."</a:t>
            </a:r>
            <a:endParaRPr lang="tr-TR" dirty="0" err="1">
              <a:ea typeface="+mn-lt"/>
              <a:cs typeface="+mn-lt"/>
            </a:endParaRPr>
          </a:p>
          <a:p>
            <a:pPr marL="0" indent="0"/>
            <a:endParaRPr lang="tr-TR" dirty="0"/>
          </a:p>
          <a:p>
            <a:pPr marL="0" indent="0"/>
            <a:endParaRPr lang="tr-TR" dirty="0">
              <a:ea typeface="+mn-lt"/>
              <a:cs typeface="+mn-lt"/>
            </a:endParaRPr>
          </a:p>
          <a:p>
            <a:pPr marL="0" indent="0"/>
            <a:r>
              <a:rPr lang="tr-TR" sz="1400" dirty="0">
                <a:ea typeface="+mn-lt"/>
                <a:cs typeface="+mn-lt"/>
              </a:rPr>
              <a:t>SCHWAB, K., 2016. </a:t>
            </a:r>
            <a:r>
              <a:rPr lang="tr-TR" sz="1400" dirty="0" err="1">
                <a:ea typeface="+mn-lt"/>
                <a:cs typeface="+mn-lt"/>
              </a:rPr>
              <a:t>Fourth</a:t>
            </a:r>
            <a:r>
              <a:rPr lang="tr-TR" sz="1400" dirty="0">
                <a:ea typeface="+mn-lt"/>
                <a:cs typeface="+mn-lt"/>
              </a:rPr>
              <a:t> </a:t>
            </a:r>
            <a:r>
              <a:rPr lang="tr-TR" sz="1400" dirty="0" err="1">
                <a:ea typeface="+mn-lt"/>
                <a:cs typeface="+mn-lt"/>
              </a:rPr>
              <a:t>Industrial</a:t>
            </a:r>
            <a:r>
              <a:rPr lang="tr-TR" sz="1400" dirty="0">
                <a:ea typeface="+mn-lt"/>
                <a:cs typeface="+mn-lt"/>
              </a:rPr>
              <a:t> </a:t>
            </a:r>
            <a:r>
              <a:rPr lang="tr-TR" sz="1400" dirty="0" err="1">
                <a:ea typeface="+mn-lt"/>
                <a:cs typeface="+mn-lt"/>
              </a:rPr>
              <a:t>Revolution</a:t>
            </a:r>
            <a:r>
              <a:rPr lang="tr-TR" sz="1400" dirty="0">
                <a:ea typeface="+mn-lt"/>
                <a:cs typeface="+mn-lt"/>
              </a:rPr>
              <a:t>: </a:t>
            </a:r>
            <a:r>
              <a:rPr lang="tr-TR" sz="1400" dirty="0" err="1">
                <a:ea typeface="+mn-lt"/>
                <a:cs typeface="+mn-lt"/>
              </a:rPr>
              <a:t>what</a:t>
            </a:r>
            <a:r>
              <a:rPr lang="tr-TR" sz="1400" dirty="0">
                <a:ea typeface="+mn-lt"/>
                <a:cs typeface="+mn-lt"/>
              </a:rPr>
              <a:t> it </a:t>
            </a:r>
            <a:r>
              <a:rPr lang="tr-TR" sz="1400" dirty="0" err="1">
                <a:ea typeface="+mn-lt"/>
                <a:cs typeface="+mn-lt"/>
              </a:rPr>
              <a:t>means</a:t>
            </a:r>
            <a:r>
              <a:rPr lang="tr-TR" sz="1400" dirty="0">
                <a:ea typeface="+mn-lt"/>
                <a:cs typeface="+mn-lt"/>
              </a:rPr>
              <a:t>, how </a:t>
            </a:r>
            <a:r>
              <a:rPr lang="tr-TR" sz="1400" dirty="0" err="1">
                <a:ea typeface="+mn-lt"/>
                <a:cs typeface="+mn-lt"/>
              </a:rPr>
              <a:t>to</a:t>
            </a:r>
            <a:r>
              <a:rPr lang="tr-TR" sz="1400" dirty="0">
                <a:ea typeface="+mn-lt"/>
                <a:cs typeface="+mn-lt"/>
              </a:rPr>
              <a:t> </a:t>
            </a:r>
            <a:r>
              <a:rPr lang="tr-TR" sz="1400" dirty="0" err="1">
                <a:ea typeface="+mn-lt"/>
                <a:cs typeface="+mn-lt"/>
              </a:rPr>
              <a:t>respond</a:t>
            </a:r>
            <a:r>
              <a:rPr lang="tr-TR" sz="1400" dirty="0">
                <a:ea typeface="+mn-lt"/>
                <a:cs typeface="+mn-lt"/>
              </a:rPr>
              <a:t>.[online]</a:t>
            </a:r>
            <a:endParaRPr lang="tr-TR" sz="1400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2B812D7-1B84-46EF-9075-6215791A4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4120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tr-TR" sz="2400" dirty="0" err="1">
                <a:ea typeface="+mn-lt"/>
                <a:cs typeface="+mn-lt"/>
              </a:rPr>
              <a:t>Digitalization</a:t>
            </a:r>
            <a:r>
              <a:rPr lang="tr-TR" sz="2400" dirty="0">
                <a:ea typeface="+mn-lt"/>
                <a:cs typeface="+mn-lt"/>
              </a:rPr>
              <a:t> </a:t>
            </a:r>
            <a:r>
              <a:rPr lang="tr-TR" sz="2400" dirty="0" err="1">
                <a:ea typeface="+mn-lt"/>
                <a:cs typeface="+mn-lt"/>
              </a:rPr>
              <a:t>and</a:t>
            </a:r>
            <a:r>
              <a:rPr lang="tr-TR" sz="2400" dirty="0">
                <a:ea typeface="+mn-lt"/>
                <a:cs typeface="+mn-lt"/>
              </a:rPr>
              <a:t> Internet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tr-TR" sz="2400" dirty="0" err="1">
                <a:ea typeface="+mn-lt"/>
                <a:cs typeface="+mn-lt"/>
              </a:rPr>
              <a:t>Effects</a:t>
            </a:r>
            <a:r>
              <a:rPr lang="tr-TR" sz="2400" dirty="0">
                <a:ea typeface="+mn-lt"/>
                <a:cs typeface="+mn-lt"/>
              </a:rPr>
              <a:t> </a:t>
            </a:r>
            <a:r>
              <a:rPr lang="tr-TR" sz="2400" dirty="0" err="1">
                <a:ea typeface="+mn-lt"/>
                <a:cs typeface="+mn-lt"/>
              </a:rPr>
              <a:t>all</a:t>
            </a:r>
            <a:r>
              <a:rPr lang="tr-TR" sz="2400" dirty="0">
                <a:ea typeface="+mn-lt"/>
                <a:cs typeface="+mn-lt"/>
              </a:rPr>
              <a:t> </a:t>
            </a:r>
            <a:r>
              <a:rPr lang="tr-TR" sz="2400" dirty="0" err="1">
                <a:ea typeface="+mn-lt"/>
                <a:cs typeface="+mn-lt"/>
              </a:rPr>
              <a:t>sectors</a:t>
            </a:r>
            <a:r>
              <a:rPr lang="tr-TR" sz="2400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,Sans-Serif"/>
              <a:buChar char="•"/>
            </a:pPr>
            <a:endParaRPr lang="tr-TR" sz="2400" dirty="0"/>
          </a:p>
          <a:p>
            <a:pPr marL="285750" indent="-285750">
              <a:buFont typeface="Arial,Sans-Serif"/>
              <a:buChar char="•"/>
            </a:pPr>
            <a:endParaRPr lang="tr-TR" sz="2400" dirty="0"/>
          </a:p>
          <a:p>
            <a:pPr marL="285750" indent="-285750">
              <a:buFont typeface="Arial,Sans-Serif"/>
              <a:buChar char="•"/>
            </a:pPr>
            <a:endParaRPr lang="tr-TR" sz="2400" dirty="0"/>
          </a:p>
          <a:p>
            <a:pPr marL="285750" indent="-285750">
              <a:buFont typeface="Arial,Sans-Serif"/>
              <a:buChar char="•"/>
            </a:pPr>
            <a:endParaRPr lang="tr-TR" sz="2400" dirty="0"/>
          </a:p>
          <a:p>
            <a:pPr marL="285750" indent="-285750">
              <a:buFont typeface="Arial,Sans-Serif"/>
              <a:buChar char="•"/>
            </a:pPr>
            <a:r>
              <a:rPr lang="tr-TR" sz="1400" dirty="0">
                <a:ea typeface="+mn-lt"/>
                <a:cs typeface="+mn-lt"/>
              </a:rPr>
              <a:t>MAŤOVČÍKOVÁ, D. (2017). </a:t>
            </a:r>
            <a:r>
              <a:rPr lang="tr-TR" sz="1400" dirty="0" err="1">
                <a:ea typeface="+mn-lt"/>
                <a:cs typeface="+mn-lt"/>
              </a:rPr>
              <a:t>Industry</a:t>
            </a:r>
            <a:r>
              <a:rPr lang="tr-TR" sz="1400" dirty="0">
                <a:ea typeface="+mn-lt"/>
                <a:cs typeface="+mn-lt"/>
              </a:rPr>
              <a:t> 4.0 as </a:t>
            </a:r>
            <a:r>
              <a:rPr lang="tr-TR" sz="1400" dirty="0" err="1">
                <a:ea typeface="+mn-lt"/>
                <a:cs typeface="+mn-lt"/>
              </a:rPr>
              <a:t>the</a:t>
            </a:r>
            <a:r>
              <a:rPr lang="tr-TR" sz="1400" dirty="0">
                <a:ea typeface="+mn-lt"/>
                <a:cs typeface="+mn-lt"/>
              </a:rPr>
              <a:t> </a:t>
            </a:r>
            <a:r>
              <a:rPr lang="tr-TR" sz="1400" dirty="0" err="1">
                <a:ea typeface="+mn-lt"/>
                <a:cs typeface="+mn-lt"/>
              </a:rPr>
              <a:t>Culprit</a:t>
            </a:r>
            <a:r>
              <a:rPr lang="tr-TR" sz="1400" dirty="0">
                <a:ea typeface="+mn-lt"/>
                <a:cs typeface="+mn-lt"/>
              </a:rPr>
              <a:t> of </a:t>
            </a:r>
            <a:r>
              <a:rPr lang="tr-TR" sz="1400" dirty="0" err="1">
                <a:ea typeface="+mn-lt"/>
                <a:cs typeface="+mn-lt"/>
              </a:rPr>
              <a:t>Unemployment</a:t>
            </a:r>
            <a:r>
              <a:rPr lang="tr-TR" sz="1400" dirty="0">
                <a:ea typeface="+mn-lt"/>
                <a:cs typeface="+mn-lt"/>
              </a:rPr>
              <a:t>. </a:t>
            </a:r>
            <a:r>
              <a:rPr lang="tr-TR" sz="1400" i="1" dirty="0">
                <a:ea typeface="+mn-lt"/>
                <a:cs typeface="+mn-lt"/>
              </a:rPr>
              <a:t>IWKM</a:t>
            </a:r>
            <a:r>
              <a:rPr lang="tr-TR" sz="1400" dirty="0">
                <a:ea typeface="+mn-lt"/>
                <a:cs typeface="+mn-lt"/>
              </a:rPr>
              <a:t>, </a:t>
            </a:r>
            <a:r>
              <a:rPr lang="tr-TR" sz="1400" i="1" dirty="0">
                <a:ea typeface="+mn-lt"/>
                <a:cs typeface="+mn-lt"/>
              </a:rPr>
              <a:t>12</a:t>
            </a:r>
            <a:r>
              <a:rPr lang="tr-TR" sz="1400" dirty="0">
                <a:ea typeface="+mn-lt"/>
                <a:cs typeface="+mn-lt"/>
              </a:rPr>
              <a:t>, 71–78.</a:t>
            </a:r>
            <a:endParaRPr lang="tr-TR" sz="1400"/>
          </a:p>
        </p:txBody>
      </p:sp>
    </p:spTree>
    <p:extLst>
      <p:ext uri="{BB962C8B-B14F-4D97-AF65-F5344CB8AC3E}">
        <p14:creationId xmlns:p14="http://schemas.microsoft.com/office/powerpoint/2010/main" val="14003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720F26-D3F2-4EF5-99BE-62C9070E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r>
              <a:rPr lang="tr-TR" dirty="0"/>
              <a:t> of "Auto"- </a:t>
            </a:r>
            <a:r>
              <a:rPr lang="tr-TR" dirty="0" err="1"/>
              <a:t>mobıles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BB8C13-D314-4098-BA66-80B8BF0C3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3788" y="2249486"/>
            <a:ext cx="4796011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/>
              <a:t>Autonomus</a:t>
            </a:r>
            <a:endParaRPr lang="tr-TR"/>
          </a:p>
          <a:p>
            <a:r>
              <a:rPr lang="tr-TR" dirty="0"/>
              <a:t>Self </a:t>
            </a:r>
            <a:r>
              <a:rPr lang="tr-TR" dirty="0" err="1"/>
              <a:t>driving</a:t>
            </a:r>
            <a:r>
              <a:rPr lang="tr-TR" dirty="0"/>
              <a:t> </a:t>
            </a:r>
            <a:r>
              <a:rPr lang="tr-TR" dirty="0" err="1"/>
              <a:t>cars</a:t>
            </a:r>
            <a:endParaRPr lang="tr-TR" dirty="0"/>
          </a:p>
          <a:p>
            <a:r>
              <a:rPr lang="tr-TR" dirty="0"/>
              <a:t>Truck – </a:t>
            </a:r>
            <a:r>
              <a:rPr lang="tr-TR" dirty="0" err="1"/>
              <a:t>Taxi</a:t>
            </a:r>
            <a:r>
              <a:rPr lang="tr-TR" dirty="0"/>
              <a:t> </a:t>
            </a:r>
            <a:r>
              <a:rPr lang="tr-TR" dirty="0" err="1"/>
              <a:t>drivers</a:t>
            </a:r>
            <a:r>
              <a:rPr lang="tr-TR" dirty="0"/>
              <a:t> </a:t>
            </a:r>
            <a:r>
              <a:rPr lang="tr-TR" dirty="0" err="1"/>
              <a:t>replaced</a:t>
            </a:r>
            <a:r>
              <a:rPr lang="tr-TR" dirty="0"/>
              <a:t>.</a:t>
            </a:r>
          </a:p>
        </p:txBody>
      </p:sp>
      <p:pic>
        <p:nvPicPr>
          <p:cNvPr id="5" name="Resim 5" descr="kişi, araba, oturma, kadın içeren bir resim&#10;&#10;Çok yüksek güvenilirlikle oluşturulmuş açıklama">
            <a:extLst>
              <a:ext uri="{FF2B5EF4-FFF2-40B4-BE49-F238E27FC236}">
                <a16:creationId xmlns:a16="http://schemas.microsoft.com/office/drawing/2014/main" id="{F05760E9-A7FF-4491-AFF5-39A3E4E0BE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1606" y="2639816"/>
            <a:ext cx="5596021" cy="3152351"/>
          </a:xfrm>
        </p:spPr>
      </p:pic>
    </p:spTree>
    <p:extLst>
      <p:ext uri="{BB962C8B-B14F-4D97-AF65-F5344CB8AC3E}">
        <p14:creationId xmlns:p14="http://schemas.microsoft.com/office/powerpoint/2010/main" val="1789006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Geniş ekran</PresentationFormat>
  <Paragraphs>0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Circuit</vt:lpstr>
      <vt:lpstr>Robots and unemployment</vt:lpstr>
      <vt:lpstr>Index</vt:lpstr>
      <vt:lpstr>R.U.R.</vt:lpstr>
      <vt:lpstr>PowerPoint Sunusu</vt:lpstr>
      <vt:lpstr>Wıll robots take our jobs?</vt:lpstr>
      <vt:lpstr>PowerPoint Sunusu</vt:lpstr>
      <vt:lpstr>Industry 4.0</vt:lpstr>
      <vt:lpstr>INDUSTRY 4.0</vt:lpstr>
      <vt:lpstr>Example of "Auto"- mobıles</vt:lpstr>
      <vt:lpstr>Wıll we ever run out of jobs?</vt:lpstr>
      <vt:lpstr>Referances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335</cp:revision>
  <dcterms:created xsi:type="dcterms:W3CDTF">2019-11-22T08:12:22Z</dcterms:created>
  <dcterms:modified xsi:type="dcterms:W3CDTF">2019-11-22T11:07:38Z</dcterms:modified>
</cp:coreProperties>
</file>