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  <p:sldId id="266" r:id="rId6"/>
    <p:sldId id="262" r:id="rId7"/>
    <p:sldId id="257" r:id="rId8"/>
    <p:sldId id="258" r:id="rId9"/>
    <p:sldId id="259" r:id="rId10"/>
    <p:sldId id="267" r:id="rId11"/>
    <p:sldId id="268" r:id="rId12"/>
    <p:sldId id="269" r:id="rId13"/>
    <p:sldId id="260" r:id="rId14"/>
    <p:sldId id="270" r:id="rId15"/>
    <p:sldId id="271" r:id="rId16"/>
    <p:sldId id="281" r:id="rId17"/>
    <p:sldId id="272" r:id="rId18"/>
    <p:sldId id="274" r:id="rId19"/>
    <p:sldId id="278" r:id="rId20"/>
    <p:sldId id="279" r:id="rId21"/>
    <p:sldId id="276" r:id="rId22"/>
    <p:sldId id="277" r:id="rId23"/>
    <p:sldId id="275" r:id="rId24"/>
    <p:sldId id="282" r:id="rId25"/>
    <p:sldId id="283" r:id="rId26"/>
    <p:sldId id="284" r:id="rId27"/>
    <p:sldId id="261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2" d="100"/>
          <a:sy n="62" d="100"/>
        </p:scale>
        <p:origin x="-84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3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8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9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0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04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51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3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9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1F10D3-C297-4730-9A4A-4FEF87FD4FA8}" type="datetimeFigureOut">
              <a:rPr lang="tr-TR" smtClean="0"/>
              <a:t>15.12.2021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gat.com/b/2018-dining-trends-survey-highest-tippers-social-media-habits-and-m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rmoniaconsulting.co.uk/noisy-restaurants" TargetMode="External"/><Relationship Id="rId2" Type="http://schemas.openxmlformats.org/officeDocument/2006/relationships/hyperlink" Target="https://restauranttechnologynews.com/2019/09/how-sound-panels-can-reduce-restaurant-noise-levels-protect-employees-hearing-and-improve-the-guest-experi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nd-zero.com/acoustic-panels-for-restaurants/" TargetMode="External"/><Relationship Id="rId4" Type="http://schemas.openxmlformats.org/officeDocument/2006/relationships/hyperlink" Target="https://odeon.dk/pdf/C116-BNAM_2012_Rindel_29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renc.net/grove-loudness-sensor-seeedstuidio?language=tr&amp;h=7e7a5193" TargetMode="External"/><Relationship Id="rId2" Type="http://schemas.openxmlformats.org/officeDocument/2006/relationships/hyperlink" Target="https://urun.n11.com/studyo-ve-sahne-ekipmanlari/3cm-kalinlikta-akustik-kumas-kapli-panel-5050-cm-P5030732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ktromarketim.com/bahcivan-bmfx-sl200-yuvarlak-karma-akisli-kanal-fan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3E128-623A-4834-B5EC-FCBEAB2C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827038"/>
            <a:ext cx="9144000" cy="2387600"/>
          </a:xfrm>
        </p:spPr>
        <p:txBody>
          <a:bodyPr>
            <a:noAutofit/>
          </a:bodyPr>
          <a:lstStyle/>
          <a:p>
            <a:r>
              <a:rPr lang="en-US" sz="6000" b="0" i="0" dirty="0">
                <a:solidFill>
                  <a:srgbClr val="212529"/>
                </a:solidFill>
                <a:effectLst/>
                <a:latin typeface="-apple-system"/>
              </a:rPr>
              <a:t>A </a:t>
            </a:r>
            <a:r>
              <a:rPr lang="tr-TR" sz="6000" b="0" i="0" dirty="0">
                <a:solidFill>
                  <a:srgbClr val="212529"/>
                </a:solidFill>
                <a:effectLst/>
                <a:latin typeface="-apple-system"/>
              </a:rPr>
              <a:t>report</a:t>
            </a:r>
            <a:r>
              <a:rPr lang="en-US" sz="6000" b="0" i="0" dirty="0">
                <a:solidFill>
                  <a:srgbClr val="212529"/>
                </a:solidFill>
                <a:effectLst/>
                <a:latin typeface="-apple-system"/>
              </a:rPr>
              <a:t> to </a:t>
            </a:r>
            <a:r>
              <a:rPr lang="tr-TR" sz="6000" b="0" i="0" dirty="0">
                <a:solidFill>
                  <a:srgbClr val="212529"/>
                </a:solidFill>
                <a:effectLst/>
                <a:latin typeface="-apple-system"/>
              </a:rPr>
              <a:t>offer</a:t>
            </a:r>
            <a:r>
              <a:rPr lang="en-US" sz="6000" b="0" i="0" dirty="0">
                <a:solidFill>
                  <a:srgbClr val="212529"/>
                </a:solidFill>
                <a:effectLst/>
                <a:latin typeface="-apple-system"/>
              </a:rPr>
              <a:t> engineering solutions to reduce noise levels in </a:t>
            </a:r>
            <a:r>
              <a:rPr lang="tr-TR" sz="6000" b="0" i="0" dirty="0">
                <a:solidFill>
                  <a:srgbClr val="212529"/>
                </a:solidFill>
                <a:effectLst/>
                <a:latin typeface="-apple-system"/>
              </a:rPr>
              <a:t>Arada Kebab Restaurant</a:t>
            </a:r>
            <a:endParaRPr lang="tr-T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26D6A0-7637-4852-AA1B-A54DAF72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0937"/>
            <a:ext cx="9144000" cy="1655762"/>
          </a:xfrm>
        </p:spPr>
        <p:txBody>
          <a:bodyPr/>
          <a:lstStyle/>
          <a:p>
            <a:r>
              <a:rPr lang="tr-TR" dirty="0"/>
              <a:t>Tuna Dalbeler 21802539</a:t>
            </a:r>
          </a:p>
          <a:p>
            <a:r>
              <a:rPr lang="tr-TR" dirty="0"/>
              <a:t>ENG401-08</a:t>
            </a:r>
          </a:p>
        </p:txBody>
      </p:sp>
    </p:spTree>
    <p:extLst>
      <p:ext uri="{BB962C8B-B14F-4D97-AF65-F5344CB8AC3E}">
        <p14:creationId xmlns:p14="http://schemas.microsoft.com/office/powerpoint/2010/main" val="56640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0023D-85F7-4CAD-A1A6-4916E679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Acoustically Absorbent Wall Panels, Flooring</a:t>
            </a:r>
          </a:p>
        </p:txBody>
      </p:sp>
      <p:pic>
        <p:nvPicPr>
          <p:cNvPr id="1026" name="Picture 2" descr="Acoustic Art concepts">
            <a:extLst>
              <a:ext uri="{FF2B5EF4-FFF2-40B4-BE49-F238E27FC236}">
                <a16:creationId xmlns:a16="http://schemas.microsoft.com/office/drawing/2014/main" xmlns="" id="{0CDD8030-21CE-4779-AEE8-E432279258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4512"/>
            <a:ext cx="4038634" cy="30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C39329-A1EE-49B8-BBCD-C17F66B143AB}"/>
              </a:ext>
            </a:extLst>
          </p:cNvPr>
          <p:cNvSpPr txBox="1"/>
          <p:nvPr/>
        </p:nvSpPr>
        <p:spPr>
          <a:xfrm>
            <a:off x="1097280" y="5234730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5: Sound Panels Disguised [5]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DB5A47-CBBD-48F2-8553-513604CEC6D0}"/>
              </a:ext>
            </a:extLst>
          </p:cNvPr>
          <p:cNvSpPr txBox="1"/>
          <p:nvPr/>
        </p:nvSpPr>
        <p:spPr>
          <a:xfrm>
            <a:off x="5832866" y="2088859"/>
            <a:ext cx="3383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Aim: Reduced Reverberation Time</a:t>
            </a:r>
          </a:p>
          <a:p>
            <a:r>
              <a:rPr lang="tr-TR" dirty="0"/>
              <a:t> Flooring: Epoxy, Vinyl, Cork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F64557-7C35-4FDB-8204-2E1158A5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65" y="2961314"/>
            <a:ext cx="4130441" cy="1982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747B62-5820-497F-BDB0-0238403419B9}"/>
              </a:ext>
            </a:extLst>
          </p:cNvPr>
          <p:cNvSpPr txBox="1"/>
          <p:nvPr/>
        </p:nvSpPr>
        <p:spPr>
          <a:xfrm>
            <a:off x="6023295" y="5234730"/>
            <a:ext cx="2641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6: Vinyl Flooring [6]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3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B8EB0-65F1-412C-B9AF-1C2CE262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Music Control </a:t>
            </a:r>
            <a:r>
              <a:rPr lang="tr-TR" dirty="0"/>
              <a:t>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5AE9AE-AFF3-4DE4-BC50-F63E8E54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13619" cy="4023360"/>
          </a:xfrm>
        </p:spPr>
        <p:txBody>
          <a:bodyPr/>
          <a:lstStyle/>
          <a:p>
            <a:r>
              <a:rPr lang="en-GB" dirty="0"/>
              <a:t>Controls </a:t>
            </a:r>
            <a:r>
              <a:rPr lang="tr-TR" dirty="0"/>
              <a:t>music sound</a:t>
            </a:r>
            <a:r>
              <a:rPr lang="en-GB" dirty="0"/>
              <a:t> level considering current loudness and customer count.</a:t>
            </a:r>
            <a:endParaRPr lang="tr-TR" dirty="0"/>
          </a:p>
          <a:p>
            <a:endParaRPr lang="en-GB" dirty="0"/>
          </a:p>
          <a:p>
            <a:r>
              <a:rPr lang="tr-TR" dirty="0"/>
              <a:t>Microphones, proximity sensor and software</a:t>
            </a:r>
          </a:p>
          <a:p>
            <a:endParaRPr lang="en-GB" dirty="0"/>
          </a:p>
          <a:p>
            <a:r>
              <a:rPr lang="en-GB" dirty="0"/>
              <a:t>Why not turn it down completely? </a:t>
            </a:r>
            <a:endParaRPr lang="tr-TR" dirty="0"/>
          </a:p>
          <a:p>
            <a:pPr lvl="1"/>
            <a:r>
              <a:rPr lang="tr-TR" dirty="0"/>
              <a:t>Background music and background noise provides privacy. [6]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961DDD-0338-48F6-9E57-D911E165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82" y="1757495"/>
            <a:ext cx="4705356" cy="3495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A04A6A-ABCE-48DB-BB5A-38D029BCA771}"/>
              </a:ext>
            </a:extLst>
          </p:cNvPr>
          <p:cNvSpPr txBox="1"/>
          <p:nvPr/>
        </p:nvSpPr>
        <p:spPr>
          <a:xfrm>
            <a:off x="5880682" y="5394121"/>
            <a:ext cx="505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7: Installed Microphones in a dining area. [6]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77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584C0B-B002-4C06-9719-1C542DA8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Quieter Air Conditioning Units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C9CE96C-5B94-4375-A802-3D5FCB13D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31" y="2621945"/>
            <a:ext cx="2537669" cy="25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D99F79-FAD7-4278-9FE7-C0CDB821D972}"/>
              </a:ext>
            </a:extLst>
          </p:cNvPr>
          <p:cNvSpPr txBox="1"/>
          <p:nvPr/>
        </p:nvSpPr>
        <p:spPr>
          <a:xfrm>
            <a:off x="1333850" y="5209563"/>
            <a:ext cx="291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7: Cassette AC Unit.[7]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4802C5-076C-4361-8E64-1DB321C2F07B}"/>
              </a:ext>
            </a:extLst>
          </p:cNvPr>
          <p:cNvSpPr txBox="1"/>
          <p:nvPr/>
        </p:nvSpPr>
        <p:spPr>
          <a:xfrm>
            <a:off x="1276675" y="1994986"/>
            <a:ext cx="102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Currently the resaurant is equiped with very noisy fans, which are trying to take out smoke and other odors.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65DB04-503D-4372-A8A1-7F10309D9E15}"/>
              </a:ext>
            </a:extLst>
          </p:cNvPr>
          <p:cNvSpPr txBox="1"/>
          <p:nvPr/>
        </p:nvSpPr>
        <p:spPr>
          <a:xfrm>
            <a:off x="4258727" y="2605984"/>
            <a:ext cx="752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Also, has a loudly working huge  two Air Conditioning units and one heater fan</a:t>
            </a:r>
          </a:p>
          <a:p>
            <a:r>
              <a:rPr lang="tr-TR" dirty="0"/>
              <a:t>in the service area.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2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98AD1-3579-4316-8DDA-4A3FEE14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B6ADD4-DB46-4969-9C0C-A6B6F6B4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8563"/>
          </a:xfrm>
        </p:spPr>
        <p:txBody>
          <a:bodyPr>
            <a:normAutofit fontScale="62500" lnSpcReduction="20000"/>
          </a:bodyPr>
          <a:lstStyle/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solidFill>
                  <a:srgbClr val="365F91"/>
                </a:solidFill>
                <a:latin typeface="Times New Roman" panose="02020603050405020304" pitchFamily="18" charset="0"/>
              </a:rPr>
              <a:t>C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ost</a:t>
            </a:r>
          </a:p>
          <a:p>
            <a:pPr marL="521208" lvl="1" algn="just">
              <a:spcBef>
                <a:spcPts val="0"/>
              </a:spcBef>
              <a:spcAft>
                <a:spcPts val="0"/>
              </a:spcAft>
            </a:pPr>
            <a:endParaRPr lang="en-GB" sz="1400" b="1" dirty="0">
              <a:solidFill>
                <a:srgbClr val="365F91"/>
              </a:solidFill>
              <a:latin typeface="Times New Roman" panose="02020603050405020304" pitchFamily="18" charset="0"/>
            </a:endParaRP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flooring and wall panels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microphones, sensors and software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Air Conditioning Units</a:t>
            </a: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effectLst/>
              </a:rPr>
              <a:t/>
            </a:r>
            <a:br>
              <a:rPr lang="en-GB" sz="1600" b="0" dirty="0">
                <a:effectLst/>
              </a:rPr>
            </a:br>
            <a:r>
              <a:rPr lang="en-GB" sz="3200" b="1" i="0" u="none" strike="noStrike" dirty="0">
                <a:solidFill>
                  <a:srgbClr val="365F91"/>
                </a:solidFill>
                <a:effectLst/>
              </a:rPr>
              <a:t>Feasibility</a:t>
            </a:r>
            <a:endParaRPr lang="en-GB" sz="3200" b="1" i="0" u="none" strike="noStrike" dirty="0">
              <a:solidFill>
                <a:srgbClr val="365F91"/>
              </a:solidFill>
              <a:effectLst/>
              <a:latin typeface="Times New Roman" panose="02020603050405020304" pitchFamily="18" charset="0"/>
            </a:endParaRP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endParaRPr lang="en-GB" sz="2600" dirty="0"/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architectural permittable of new wall panels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feasibility of installing microphones around the restaurant.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architectural permittable of new AC units</a:t>
            </a:r>
          </a:p>
          <a:p>
            <a:pPr marL="338328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3000" b="0" dirty="0">
              <a:effectLst/>
            </a:endParaRPr>
          </a:p>
          <a:p>
            <a:pPr marL="228600" algn="just"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effectLst/>
              </a:rPr>
              <a:t/>
            </a:r>
            <a:br>
              <a:rPr lang="en-GB" sz="1600" b="0" dirty="0">
                <a:effectLst/>
              </a:rPr>
            </a:br>
            <a:r>
              <a:rPr lang="en-GB" sz="3200" b="1" dirty="0" smtClean="0">
                <a:solidFill>
                  <a:srgbClr val="365F91"/>
                </a:solidFill>
              </a:rPr>
              <a:t>Effectivity</a:t>
            </a:r>
            <a:endParaRPr lang="en-GB" sz="3200" b="0" dirty="0">
              <a:effectLst/>
            </a:endParaRP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difference of reveb</a:t>
            </a:r>
            <a:r>
              <a:rPr lang="tr-TR" sz="3100" dirty="0"/>
              <a:t>.</a:t>
            </a:r>
            <a:r>
              <a:rPr lang="en-GB" sz="3100" dirty="0"/>
              <a:t> time if walls and floor are applied.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efficiency of the software to control music to reduce sound levels  of environment.</a:t>
            </a:r>
          </a:p>
          <a:p>
            <a:pPr marL="692658" lvl="2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Difference between sound levels of old AC and new planned AC </a:t>
            </a:r>
            <a:r>
              <a:rPr lang="en-GB" sz="1000" dirty="0"/>
              <a:t/>
            </a:r>
            <a:br>
              <a:rPr lang="en-GB" sz="1000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5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BF7DE-E61B-4E64-ADBA-35C898C6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Research 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78519-AFC5-444A-B7F9-5ABA35AA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8828"/>
            <a:ext cx="2988159" cy="399415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Experiments</a:t>
            </a:r>
            <a:endParaRPr lang="en-GB" sz="3200" b="0" dirty="0">
              <a:effectLst/>
            </a:endParaRP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673CBF-BF2F-423D-AC48-4D7CB6076D5F}"/>
              </a:ext>
            </a:extLst>
          </p:cNvPr>
          <p:cNvSpPr txBox="1"/>
          <p:nvPr/>
        </p:nvSpPr>
        <p:spPr>
          <a:xfrm>
            <a:off x="3898143" y="1926684"/>
            <a:ext cx="35959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Literature </a:t>
            </a:r>
            <a:r>
              <a:rPr lang="tr-TR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re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search</a:t>
            </a:r>
            <a:endParaRPr lang="en-GB" sz="3200" b="0" dirty="0">
              <a:effectLst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874673-AB1E-4790-BF2F-1BEF4C05C0D7}"/>
              </a:ext>
            </a:extLst>
          </p:cNvPr>
          <p:cNvSpPr txBox="1"/>
          <p:nvPr/>
        </p:nvSpPr>
        <p:spPr>
          <a:xfrm>
            <a:off x="7944373" y="1926684"/>
            <a:ext cx="2810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Market Search</a:t>
            </a:r>
            <a:endParaRPr lang="en-GB" sz="3200" b="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CDD2FE9-5E9C-487C-9A64-D3E75A191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37" y="3512112"/>
            <a:ext cx="1943430" cy="1943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B65D1E7-CE07-43BB-A541-96475E25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05" y="2969142"/>
            <a:ext cx="2810962" cy="2754799"/>
          </a:xfrm>
          <a:prstGeom prst="rect">
            <a:avLst/>
          </a:prstGeom>
        </p:spPr>
      </p:pic>
      <p:pic>
        <p:nvPicPr>
          <p:cNvPr id="14" name="Picture 2" descr="laboratory glass icon">
            <a:extLst>
              <a:ext uri="{FF2B5EF4-FFF2-40B4-BE49-F238E27FC236}">
                <a16:creationId xmlns:a16="http://schemas.microsoft.com/office/drawing/2014/main" xmlns="" id="{A4CD6682-7031-4D25-BCB5-3851A4EC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51" y="2894571"/>
            <a:ext cx="2853418" cy="28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5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9FD92-2D78-47BB-BDFC-84B3F801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Cost -  Wall Panels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8DDB3-B878-47BD-BF04-209182B8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1026" name="Picture 2" descr="Görsel Bulunamadı">
            <a:extLst>
              <a:ext uri="{FF2B5EF4-FFF2-40B4-BE49-F238E27FC236}">
                <a16:creationId xmlns:a16="http://schemas.microsoft.com/office/drawing/2014/main" xmlns="" id="{2856B6D7-DE91-47C7-811C-706FAF55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46" y="2290083"/>
            <a:ext cx="3199040" cy="319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5D8471-134E-4951-BC38-55EF50F76630}"/>
              </a:ext>
            </a:extLst>
          </p:cNvPr>
          <p:cNvSpPr txBox="1"/>
          <p:nvPr/>
        </p:nvSpPr>
        <p:spPr>
          <a:xfrm>
            <a:off x="4506686" y="2290083"/>
            <a:ext cx="6648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Ege Acoustic: 3 cm thickness 50*50 cm sound absorbent panel.  </a:t>
            </a:r>
            <a:r>
              <a:rPr lang="en-GB" dirty="0">
                <a:solidFill>
                  <a:srgbClr val="FF0000"/>
                </a:solidFill>
              </a:rPr>
              <a:t>166.7₺ per panel</a:t>
            </a:r>
            <a:endParaRPr lang="en-GB" dirty="0"/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NRC (Noise Reduction Coefficient) Value: 0.95 (Very Good Quality)[8]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Approximately 32x needed. </a:t>
            </a:r>
          </a:p>
          <a:p>
            <a:endParaRPr lang="en-GB" dirty="0"/>
          </a:p>
          <a:p>
            <a:r>
              <a:rPr lang="en-GB" dirty="0"/>
              <a:t>Total: 5.300 + 200 (installation cost) = </a:t>
            </a:r>
            <a:r>
              <a:rPr lang="en-GB" dirty="0">
                <a:solidFill>
                  <a:srgbClr val="FF0000"/>
                </a:solidFill>
              </a:rPr>
              <a:t>5.500₺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E35DB9-83CF-49F7-B9BE-0FD805B1032B}"/>
              </a:ext>
            </a:extLst>
          </p:cNvPr>
          <p:cNvSpPr txBox="1"/>
          <p:nvPr/>
        </p:nvSpPr>
        <p:spPr>
          <a:xfrm>
            <a:off x="1351189" y="5105096"/>
            <a:ext cx="315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8: Ege Acoustic Panel [9]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04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75EDE-63B3-4A96-BA98-D8CE2308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Cost - Flooring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1D8C8-CCDB-42D5-94EA-026B4F60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Cost of the flooring cannot be exactly found, because:</a:t>
            </a:r>
          </a:p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Due to the installation cost is varied place to place (time, logistics, etc.)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Cost per area changes with the how big the applied area.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It is impossible to estimate a cost without, bringing expert from a flooring company.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Between 1000$ and 3000$. </a:t>
            </a:r>
            <a:r>
              <a:rPr lang="en-GB" dirty="0">
                <a:solidFill>
                  <a:srgbClr val="FF0000"/>
                </a:solidFill>
              </a:rPr>
              <a:t>10000₺ and 30000₺</a:t>
            </a:r>
          </a:p>
        </p:txBody>
      </p:sp>
    </p:spTree>
    <p:extLst>
      <p:ext uri="{BB962C8B-B14F-4D97-AF65-F5344CB8AC3E}">
        <p14:creationId xmlns:p14="http://schemas.microsoft.com/office/powerpoint/2010/main" val="358446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FAB86-24AD-4428-B11F-AC584399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Cost – </a:t>
            </a:r>
            <a:r>
              <a:rPr lang="en-GB" dirty="0"/>
              <a:t>Smart Music Control </a:t>
            </a:r>
            <a:r>
              <a:rPr lang="tr-TR" dirty="0"/>
              <a:t>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716B0-17E2-4D5D-9A93-7AFE9A36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846" y="1845734"/>
            <a:ext cx="6342834" cy="4023360"/>
          </a:xfrm>
        </p:spPr>
        <p:txBody>
          <a:bodyPr/>
          <a:lstStyle/>
          <a:p>
            <a:r>
              <a:rPr lang="tr-TR" dirty="0"/>
              <a:t>Arduino UNO 95₺ [10]</a:t>
            </a:r>
          </a:p>
          <a:p>
            <a:r>
              <a:rPr lang="tr-TR" dirty="0"/>
              <a:t>Grove Voice Level Sensor 137 ₺ per unit – 5x to measure everywhere 685₺ [11]</a:t>
            </a:r>
          </a:p>
          <a:p>
            <a:r>
              <a:rPr lang="tr-TR" dirty="0"/>
              <a:t>Cables – Resistors Negligable</a:t>
            </a:r>
          </a:p>
          <a:p>
            <a:r>
              <a:rPr lang="tr-TR" dirty="0"/>
              <a:t>Control Software (From freelance </a:t>
            </a:r>
            <a:r>
              <a:rPr lang="tr-TR" dirty="0" smtClean="0"/>
              <a:t>programmer</a:t>
            </a:r>
            <a:r>
              <a:rPr lang="tr-TR" dirty="0"/>
              <a:t>) 20$ - 287₺</a:t>
            </a:r>
          </a:p>
          <a:p>
            <a:r>
              <a:rPr lang="tr-TR" dirty="0"/>
              <a:t>Total: approx. </a:t>
            </a:r>
            <a:r>
              <a:rPr lang="tr-TR" dirty="0">
                <a:solidFill>
                  <a:srgbClr val="FF0000"/>
                </a:solidFill>
              </a:rPr>
              <a:t>1100₺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468BA2C-8252-4B1D-8639-458780D3E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93" y="1910443"/>
            <a:ext cx="3179989" cy="317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596E75-82F7-4D4C-A077-948BC52662F3}"/>
              </a:ext>
            </a:extLst>
          </p:cNvPr>
          <p:cNvSpPr txBox="1"/>
          <p:nvPr/>
        </p:nvSpPr>
        <p:spPr>
          <a:xfrm>
            <a:off x="1097280" y="5263515"/>
            <a:ext cx="391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9: Grove Voice Level Sensor [11]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8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5E56A-4A70-431B-A379-FF1A9B7E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Cost – AC Units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B301AD-4096-48A0-A000-9834AB3F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636" y="1845734"/>
            <a:ext cx="5906044" cy="4023360"/>
          </a:xfrm>
        </p:spPr>
        <p:txBody>
          <a:bodyPr/>
          <a:lstStyle/>
          <a:p>
            <a:r>
              <a:rPr lang="tr-TR" dirty="0"/>
              <a:t>Replace ventialtion fans with quieter and better flow rate.</a:t>
            </a:r>
          </a:p>
          <a:p>
            <a:r>
              <a:rPr lang="en-GB" b="1" i="0" dirty="0">
                <a:solidFill>
                  <a:srgbClr val="393939"/>
                </a:solidFill>
                <a:effectLst/>
                <a:latin typeface="SF Pro Display"/>
              </a:rPr>
              <a:t>Bahçıvan BMFX-SL200 </a:t>
            </a:r>
            <a:r>
              <a:rPr lang="tr-TR" b="1" i="0" dirty="0">
                <a:solidFill>
                  <a:srgbClr val="393939"/>
                </a:solidFill>
                <a:effectLst/>
                <a:latin typeface="SF Pro Display"/>
              </a:rPr>
              <a:t>[12]</a:t>
            </a:r>
          </a:p>
          <a:p>
            <a:r>
              <a:rPr lang="tr-TR" b="1" dirty="0">
                <a:solidFill>
                  <a:srgbClr val="393939"/>
                </a:solidFill>
                <a:latin typeface="SF Pro Display"/>
              </a:rPr>
              <a:t>Flow – 840 m^3 / h	Voice Level - 35 dB </a:t>
            </a:r>
          </a:p>
          <a:p>
            <a:endParaRPr lang="tr-TR" b="1" i="0" dirty="0">
              <a:solidFill>
                <a:srgbClr val="393939"/>
              </a:solidFill>
              <a:effectLst/>
              <a:latin typeface="SF Pro Display"/>
            </a:endParaRPr>
          </a:p>
          <a:p>
            <a:r>
              <a:rPr lang="tr-TR" i="0" dirty="0">
                <a:solidFill>
                  <a:srgbClr val="393939"/>
                </a:solidFill>
                <a:effectLst/>
                <a:latin typeface="SF Pro Display"/>
              </a:rPr>
              <a:t>Rep</a:t>
            </a:r>
            <a:r>
              <a:rPr lang="tr-TR" dirty="0">
                <a:solidFill>
                  <a:srgbClr val="393939"/>
                </a:solidFill>
                <a:latin typeface="SF Pro Display"/>
              </a:rPr>
              <a:t>lace 3 existing fans with this.</a:t>
            </a:r>
          </a:p>
          <a:p>
            <a:r>
              <a:rPr lang="tr-TR" i="0" dirty="0">
                <a:solidFill>
                  <a:srgbClr val="393939"/>
                </a:solidFill>
                <a:effectLst/>
                <a:latin typeface="SF Pro Display"/>
              </a:rPr>
              <a:t>3</a:t>
            </a:r>
            <a:r>
              <a:rPr lang="tr-TR" dirty="0">
                <a:solidFill>
                  <a:srgbClr val="393939"/>
                </a:solidFill>
                <a:latin typeface="SF Pro Display"/>
              </a:rPr>
              <a:t> x 2460 = </a:t>
            </a:r>
            <a:r>
              <a:rPr lang="tr-TR" dirty="0">
                <a:solidFill>
                  <a:srgbClr val="FF0000"/>
                </a:solidFill>
                <a:latin typeface="SF Pro Display"/>
              </a:rPr>
              <a:t>7380₺</a:t>
            </a:r>
            <a:endParaRPr lang="en-GB" i="0" dirty="0">
              <a:solidFill>
                <a:srgbClr val="FF0000"/>
              </a:solidFill>
              <a:effectLst/>
              <a:latin typeface="SF Pro Display"/>
            </a:endParaRPr>
          </a:p>
          <a:p>
            <a:endParaRPr lang="tr-TR" dirty="0"/>
          </a:p>
          <a:p>
            <a:endParaRPr lang="en-GB" dirty="0"/>
          </a:p>
        </p:txBody>
      </p:sp>
      <p:pic>
        <p:nvPicPr>
          <p:cNvPr id="3074" name="Picture 2" descr="Bahçıvan BMFX-SL200 123/128W 690/840m3/h Monofaze Yuvarlak Karma Akışlı Kanal Tipi Fan">
            <a:extLst>
              <a:ext uri="{FF2B5EF4-FFF2-40B4-BE49-F238E27FC236}">
                <a16:creationId xmlns:a16="http://schemas.microsoft.com/office/drawing/2014/main" xmlns="" id="{A7BE1DB3-C32B-4FD3-A425-F5E80138A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9" b="15523"/>
          <a:stretch/>
        </p:blipFill>
        <p:spPr bwMode="auto">
          <a:xfrm>
            <a:off x="1412423" y="2134960"/>
            <a:ext cx="2667000" cy="26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EB944D-5F2F-4B9E-91A8-A00957C4134A}"/>
              </a:ext>
            </a:extLst>
          </p:cNvPr>
          <p:cNvSpPr txBox="1"/>
          <p:nvPr/>
        </p:nvSpPr>
        <p:spPr>
          <a:xfrm>
            <a:off x="979715" y="478396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10: </a:t>
            </a:r>
            <a:r>
              <a:rPr lang="en-GB" i="0" dirty="0">
                <a:solidFill>
                  <a:srgbClr val="393939"/>
                </a:solidFill>
                <a:effectLst/>
                <a:latin typeface="SF Pro Display"/>
              </a:rPr>
              <a:t>Bahçıvan BMFX-SL200 </a:t>
            </a:r>
            <a:r>
              <a:rPr lang="tr-TR" dirty="0"/>
              <a:t> [12]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63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85373-78F3-4EBF-B5FE-E783CAE6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Feasibility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945E84A-0DE1-4ABA-B09E-368BFC643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850386"/>
              </p:ext>
            </p:extLst>
          </p:nvPr>
        </p:nvGraphicFramePr>
        <p:xfrm>
          <a:off x="1096963" y="1846263"/>
          <a:ext cx="10058400" cy="1223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189260873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188527225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4268449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516180077"/>
                    </a:ext>
                  </a:extLst>
                </a:gridCol>
              </a:tblGrid>
              <a:tr h="586694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Wall Panels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Flooring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Smart Sound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AC Units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2906042"/>
                  </a:ext>
                </a:extLst>
              </a:tr>
              <a:tr h="636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8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306A2E6-5A6B-42A2-B97F-0E0751F161F4}"/>
              </a:ext>
            </a:extLst>
          </p:cNvPr>
          <p:cNvSpPr txBox="1"/>
          <p:nvPr/>
        </p:nvSpPr>
        <p:spPr>
          <a:xfrm>
            <a:off x="1096963" y="3429000"/>
            <a:ext cx="10058400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70C0"/>
                </a:solidFill>
              </a:rPr>
              <a:t>The architectural permittable of new wall panels</a:t>
            </a:r>
            <a:endParaRPr lang="tr-TR" sz="1800" dirty="0">
              <a:solidFill>
                <a:srgbClr val="0070C0"/>
              </a:solidFill>
            </a:endParaRPr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/>
              <a:t>	Partially Concrete walls – OK</a:t>
            </a:r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/>
              <a:t>	Partially Dry Wall – Needs extra considirations</a:t>
            </a:r>
            <a:endParaRPr lang="en-GB" sz="1800" dirty="0"/>
          </a:p>
          <a:p>
            <a:pPr marL="521208" lvl="2" algn="just">
              <a:lnSpc>
                <a:spcPct val="120000"/>
              </a:lnSpc>
            </a:pPr>
            <a:r>
              <a:rPr lang="en-GB" dirty="0">
                <a:solidFill>
                  <a:srgbClr val="0070C0"/>
                </a:solidFill>
              </a:rPr>
              <a:t>The feasibility of installing microphones around the restaurant.</a:t>
            </a:r>
            <a:endParaRPr lang="tr-TR" dirty="0">
              <a:solidFill>
                <a:srgbClr val="0070C0"/>
              </a:solidFill>
            </a:endParaRPr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/>
              <a:t>	Microphones are very small and light - OK</a:t>
            </a:r>
            <a:endParaRPr lang="en-GB" sz="1800" dirty="0"/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70C0"/>
                </a:solidFill>
              </a:rPr>
              <a:t>The architectural permittable of new AC units</a:t>
            </a:r>
            <a:r>
              <a:rPr lang="tr-TR" dirty="0">
                <a:solidFill>
                  <a:srgbClr val="0070C0"/>
                </a:solidFill>
              </a:rPr>
              <a:t>.</a:t>
            </a:r>
          </a:p>
          <a:p>
            <a:pPr marL="521208" lvl="2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dirty="0"/>
              <a:t>	The Bahçıvan BMFX-SL200 is choosen with considiration of feasability.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0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72120-C045-4289-941C-761D0FF7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B8FE86-9BA5-4F5D-964F-277F44432772}"/>
              </a:ext>
            </a:extLst>
          </p:cNvPr>
          <p:cNvSpPr txBox="1"/>
          <p:nvPr/>
        </p:nvSpPr>
        <p:spPr>
          <a:xfrm>
            <a:off x="1097280" y="5840661"/>
            <a:ext cx="400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1: Noise Infographic by CDC [1]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3FB18BEC-6140-4E38-B82D-DA1D89E4B2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70862"/>
            <a:ext cx="438842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BCB9776-101B-41FF-9847-D880C0E6B7EC}"/>
              </a:ext>
            </a:extLst>
          </p:cNvPr>
          <p:cNvSpPr txBox="1"/>
          <p:nvPr/>
        </p:nvSpPr>
        <p:spPr>
          <a:xfrm>
            <a:off x="5944998" y="1770862"/>
            <a:ext cx="4909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u="none" strike="noStrike" dirty="0">
                <a:solidFill>
                  <a:srgbClr val="E64946"/>
                </a:solidFill>
                <a:effectLst/>
                <a:latin typeface="Open Sans" panose="020B0606030504020204" pitchFamily="34" charset="0"/>
                <a:hlinkClick r:id="rId3"/>
              </a:rPr>
              <a:t>Zagat’s 2018 Dining Trends Survey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of nearly 13,000 diners in the United States, the most irksome issue when it comes to dining out at 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was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noise 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24%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service (23%)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crowds (15%)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high prices (12%) 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parking (10%)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[2]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380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4E063-DCC6-4813-A3B0-9B06ABBB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Feasibility - Flooring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A6297C-B48E-497D-A034-9C990D72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</a:rPr>
              <a:t>Carpet</a:t>
            </a:r>
            <a:endParaRPr lang="tr-TR" b="0" i="0" dirty="0">
              <a:solidFill>
                <a:schemeClr val="tx1"/>
              </a:solidFill>
              <a:effectLst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Cork Flooring</a:t>
            </a:r>
            <a:endParaRPr lang="tr-TR" b="0" i="0" dirty="0">
              <a:solidFill>
                <a:schemeClr val="tx1"/>
              </a:solidFill>
              <a:effectLst/>
            </a:endParaRPr>
          </a:p>
          <a:p>
            <a:endParaRPr lang="tr-TR" b="0" i="0" dirty="0">
              <a:solidFill>
                <a:schemeClr val="tx1"/>
              </a:solidFill>
              <a:effectLst/>
            </a:endParaRPr>
          </a:p>
          <a:p>
            <a:r>
              <a:rPr lang="tr-TR" dirty="0">
                <a:solidFill>
                  <a:schemeClr val="tx1"/>
                </a:solidFill>
              </a:rPr>
              <a:t>Possible Option:</a:t>
            </a:r>
            <a:endParaRPr lang="tr-TR" b="0" i="0" dirty="0">
              <a:solidFill>
                <a:schemeClr val="tx1"/>
              </a:solidFill>
              <a:effectLst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</a:rPr>
              <a:t>Vinyl Tile</a:t>
            </a:r>
            <a:r>
              <a:rPr lang="tr-TR" b="0" i="0" dirty="0">
                <a:solidFill>
                  <a:schemeClr val="tx1"/>
                </a:solidFill>
                <a:effectLst/>
              </a:rPr>
              <a:t>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72E856E9-3DA4-4EF5-AAD0-0FEEA2AECB38}"/>
              </a:ext>
            </a:extLst>
          </p:cNvPr>
          <p:cNvSpPr/>
          <p:nvPr/>
        </p:nvSpPr>
        <p:spPr>
          <a:xfrm>
            <a:off x="2759529" y="1922689"/>
            <a:ext cx="726621" cy="7511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58E284-E787-4CFF-BBF2-2EDCC842E208}"/>
              </a:ext>
            </a:extLst>
          </p:cNvPr>
          <p:cNvSpPr txBox="1"/>
          <p:nvPr/>
        </p:nvSpPr>
        <p:spPr>
          <a:xfrm>
            <a:off x="3600449" y="2113580"/>
            <a:ext cx="376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Cannot be used due to cleaning 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7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41C9A-FCA8-42BE-BBB4-65395E4B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Effectivity– </a:t>
            </a:r>
            <a:r>
              <a:rPr lang="tr-TR" dirty="0"/>
              <a:t>Wall Panels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9F8AE-064F-485E-BDD4-6B25E07E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choosen Ege Acoustic Panels has %95 </a:t>
            </a:r>
            <a:r>
              <a:rPr lang="en-GB" dirty="0"/>
              <a:t>absorption</a:t>
            </a:r>
            <a:r>
              <a:rPr lang="tr-TR" dirty="0"/>
              <a:t> rate.</a:t>
            </a:r>
          </a:p>
          <a:p>
            <a:r>
              <a:rPr lang="tr-TR" dirty="0"/>
              <a:t>8 m^2 of walls are covered. </a:t>
            </a:r>
          </a:p>
          <a:p>
            <a:r>
              <a:rPr lang="tr-TR" dirty="0"/>
              <a:t>Considering the </a:t>
            </a:r>
            <a:r>
              <a:rPr lang="tr-TR" b="1" dirty="0"/>
              <a:t>shape of the room </a:t>
            </a:r>
            <a:r>
              <a:rPr lang="tr-TR" dirty="0"/>
              <a:t>and </a:t>
            </a:r>
            <a:r>
              <a:rPr lang="tr-TR" b="1" dirty="0"/>
              <a:t>how much wall is covered </a:t>
            </a:r>
            <a:r>
              <a:rPr lang="tr-TR" dirty="0"/>
              <a:t>makes a very complex equation. Further evaluation by a sound engineer can give a approximate answer about how effective absorbtion will be.</a:t>
            </a:r>
          </a:p>
          <a:p>
            <a:r>
              <a:rPr lang="tr-TR" dirty="0"/>
              <a:t>Expected </a:t>
            </a:r>
            <a:r>
              <a:rPr lang="en-US" dirty="0" smtClean="0"/>
              <a:t>Effective</a:t>
            </a:r>
            <a:r>
              <a:rPr lang="tr-TR" dirty="0" smtClean="0"/>
              <a:t>: </a:t>
            </a:r>
            <a:r>
              <a:rPr lang="tr-TR" dirty="0"/>
              <a:t>High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3BB7DD2-A010-484E-8C09-BC4772BAC321}"/>
              </a:ext>
            </a:extLst>
          </p:cNvPr>
          <p:cNvSpPr txBox="1">
            <a:spLocks/>
          </p:cNvSpPr>
          <p:nvPr/>
        </p:nvSpPr>
        <p:spPr>
          <a:xfrm>
            <a:off x="1036320" y="342900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Effectivity– </a:t>
            </a:r>
            <a:r>
              <a:rPr lang="tr-TR" dirty="0"/>
              <a:t>Flooring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B66714B-59F2-489A-925D-E9F41F3B6F0A}"/>
              </a:ext>
            </a:extLst>
          </p:cNvPr>
          <p:cNvCxnSpPr/>
          <p:nvPr/>
        </p:nvCxnSpPr>
        <p:spPr>
          <a:xfrm>
            <a:off x="1183822" y="4809186"/>
            <a:ext cx="10020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F582E8-5A18-412D-81DF-679E2B080D83}"/>
              </a:ext>
            </a:extLst>
          </p:cNvPr>
          <p:cNvSpPr txBox="1"/>
          <p:nvPr/>
        </p:nvSpPr>
        <p:spPr>
          <a:xfrm>
            <a:off x="1097280" y="4809186"/>
            <a:ext cx="968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There are Vinyl Acoustic Flooring available in market and products that claims to drop sound levels by 19 dB exists.[13]</a:t>
            </a:r>
          </a:p>
          <a:p>
            <a:endParaRPr lang="tr-TR" dirty="0"/>
          </a:p>
          <a:p>
            <a:r>
              <a:rPr lang="tr-TR" dirty="0"/>
              <a:t>Expected </a:t>
            </a:r>
            <a:r>
              <a:rPr lang="en-US" dirty="0"/>
              <a:t>Effective </a:t>
            </a:r>
            <a:r>
              <a:rPr lang="tr-TR" dirty="0" smtClean="0"/>
              <a:t>: </a:t>
            </a:r>
            <a:r>
              <a:rPr lang="tr-TR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61462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A35D7-80FB-4744-8889-7908D668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Effectivity– </a:t>
            </a:r>
            <a:r>
              <a:rPr lang="en-GB" dirty="0"/>
              <a:t>Smart Music Control </a:t>
            </a:r>
            <a:r>
              <a:rPr lang="tr-TR" dirty="0"/>
              <a:t>System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7BC99-8558-4187-8040-BF432F34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70C0"/>
                </a:solidFill>
              </a:rPr>
              <a:t>Experiment 1:</a:t>
            </a:r>
            <a:endParaRPr lang="en-GB" dirty="0"/>
          </a:p>
          <a:p>
            <a:r>
              <a:rPr lang="en-GB" dirty="0"/>
              <a:t>11.11.21 (Saturday Night) </a:t>
            </a:r>
          </a:p>
          <a:p>
            <a:r>
              <a:rPr lang="en-GB" dirty="0"/>
              <a:t>with one hour interval, </a:t>
            </a:r>
          </a:p>
          <a:p>
            <a:r>
              <a:rPr lang="en-GB" b="1" dirty="0"/>
              <a:t>music</a:t>
            </a:r>
            <a:r>
              <a:rPr lang="en-GB" dirty="0"/>
              <a:t> is closed and customer’s noise levels response is measured for 5 minutes.</a:t>
            </a:r>
          </a:p>
          <a:p>
            <a:endParaRPr lang="en-GB" dirty="0"/>
          </a:p>
          <a:p>
            <a:r>
              <a:rPr lang="en-GB" dirty="0"/>
              <a:t>Observed average drop: 1.32 dB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Not effective</a:t>
            </a:r>
          </a:p>
        </p:txBody>
      </p:sp>
    </p:spTree>
    <p:extLst>
      <p:ext uri="{BB962C8B-B14F-4D97-AF65-F5344CB8AC3E}">
        <p14:creationId xmlns:p14="http://schemas.microsoft.com/office/powerpoint/2010/main" val="352515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203EA-0046-49F0-9FA6-E4DB6AE2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Effectivity– </a:t>
            </a:r>
            <a:r>
              <a:rPr lang="tr-TR" dirty="0"/>
              <a:t>AC Units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678F8-8CB2-4733-A128-B3FC9B22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Experiment 2:</a:t>
            </a:r>
            <a:endParaRPr lang="tr-TR" dirty="0"/>
          </a:p>
          <a:p>
            <a:r>
              <a:rPr lang="tr-TR" dirty="0"/>
              <a:t>4.11.21 (Saturday Night) </a:t>
            </a:r>
          </a:p>
          <a:p>
            <a:r>
              <a:rPr lang="tr-TR" dirty="0"/>
              <a:t>with one hour </a:t>
            </a:r>
            <a:r>
              <a:rPr lang="en-GB" dirty="0"/>
              <a:t>interval</a:t>
            </a:r>
            <a:r>
              <a:rPr lang="tr-TR" dirty="0"/>
              <a:t>, </a:t>
            </a:r>
          </a:p>
          <a:p>
            <a:r>
              <a:rPr lang="tr-TR" b="1" dirty="0"/>
              <a:t>AC units </a:t>
            </a:r>
            <a:r>
              <a:rPr lang="tr-TR" dirty="0"/>
              <a:t>are closed and customer’s noise level’s response is measured for 5 minutes.</a:t>
            </a:r>
          </a:p>
          <a:p>
            <a:endParaRPr lang="tr-TR" dirty="0"/>
          </a:p>
          <a:p>
            <a:r>
              <a:rPr lang="tr-TR" dirty="0"/>
              <a:t>Observed average drop: 2.24dB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Not effective</a:t>
            </a:r>
          </a:p>
        </p:txBody>
      </p:sp>
    </p:spTree>
    <p:extLst>
      <p:ext uri="{BB962C8B-B14F-4D97-AF65-F5344CB8AC3E}">
        <p14:creationId xmlns:p14="http://schemas.microsoft.com/office/powerpoint/2010/main" val="91093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FBAF0-12D7-4059-85B9-5FDB9A0B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Effectivity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898610C-6AF0-4FDA-8651-CE36D7DF7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427362"/>
              </p:ext>
            </p:extLst>
          </p:nvPr>
        </p:nvGraphicFramePr>
        <p:xfrm>
          <a:off x="1096963" y="1846262"/>
          <a:ext cx="10058400" cy="125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35427484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4890388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8048535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1960895589"/>
                    </a:ext>
                  </a:extLst>
                </a:gridCol>
              </a:tblGrid>
              <a:tr h="62604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Wall Panels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Flooring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Smart Music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AC Units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6732735"/>
                  </a:ext>
                </a:extLst>
              </a:tr>
              <a:tr h="62604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3993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EBE94E-142A-4BEF-BC61-5FDC2C45D892}"/>
              </a:ext>
            </a:extLst>
          </p:cNvPr>
          <p:cNvSpPr txBox="1"/>
          <p:nvPr/>
        </p:nvSpPr>
        <p:spPr>
          <a:xfrm>
            <a:off x="1096963" y="404948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Effectivity is </a:t>
            </a:r>
            <a:r>
              <a:rPr lang="tr-TR" dirty="0"/>
              <a:t>the most importent criteria when deciding.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99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058B9-4F8C-49E9-B447-13D44A32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RECOMMENDATIONS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7190B7A-CA11-4F46-938C-CAEBA39AB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34603"/>
              </p:ext>
            </p:extLst>
          </p:nvPr>
        </p:nvGraphicFramePr>
        <p:xfrm>
          <a:off x="1096963" y="1846262"/>
          <a:ext cx="10058400" cy="276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xmlns="" val="1439333572"/>
                    </a:ext>
                  </a:extLst>
                </a:gridCol>
                <a:gridCol w="1972808">
                  <a:extLst>
                    <a:ext uri="{9D8B030D-6E8A-4147-A177-3AD203B41FA5}">
                      <a16:colId xmlns:a16="http://schemas.microsoft.com/office/drawing/2014/main" xmlns="" val="166372616"/>
                    </a:ext>
                  </a:extLst>
                </a:gridCol>
                <a:gridCol w="2139043">
                  <a:extLst>
                    <a:ext uri="{9D8B030D-6E8A-4147-A177-3AD203B41FA5}">
                      <a16:colId xmlns:a16="http://schemas.microsoft.com/office/drawing/2014/main" xmlns="" val="1339037562"/>
                    </a:ext>
                  </a:extLst>
                </a:gridCol>
                <a:gridCol w="2579915">
                  <a:extLst>
                    <a:ext uri="{9D8B030D-6E8A-4147-A177-3AD203B41FA5}">
                      <a16:colId xmlns:a16="http://schemas.microsoft.com/office/drawing/2014/main" xmlns="" val="907056464"/>
                    </a:ext>
                  </a:extLst>
                </a:gridCol>
                <a:gridCol w="2109334">
                  <a:extLst>
                    <a:ext uri="{9D8B030D-6E8A-4147-A177-3AD203B41FA5}">
                      <a16:colId xmlns:a16="http://schemas.microsoft.com/office/drawing/2014/main" xmlns="" val="84285528"/>
                    </a:ext>
                  </a:extLst>
                </a:gridCol>
              </a:tblGrid>
              <a:tr h="6642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Wall Panels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Flooring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Smart Music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AC Units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5674779"/>
                  </a:ext>
                </a:extLst>
              </a:tr>
              <a:tr h="700267">
                <a:tc>
                  <a:txBody>
                    <a:bodyPr/>
                    <a:lstStyle/>
                    <a:p>
                      <a:r>
                        <a:rPr lang="tr-TR" dirty="0"/>
                        <a:t>Cost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0946652"/>
                  </a:ext>
                </a:extLst>
              </a:tr>
              <a:tr h="700267">
                <a:tc>
                  <a:txBody>
                    <a:bodyPr/>
                    <a:lstStyle/>
                    <a:p>
                      <a:r>
                        <a:rPr lang="tr-TR" dirty="0"/>
                        <a:t>Feasibility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1549452"/>
                  </a:ext>
                </a:extLst>
              </a:tr>
              <a:tr h="700267">
                <a:tc>
                  <a:txBody>
                    <a:bodyPr/>
                    <a:lstStyle/>
                    <a:p>
                      <a:r>
                        <a:rPr lang="tr-TR" dirty="0" smtClean="0"/>
                        <a:t>Effectivity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1615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9B5047-711B-46FC-8BD6-3448D68DFBDC}"/>
              </a:ext>
            </a:extLst>
          </p:cNvPr>
          <p:cNvSpPr txBox="1"/>
          <p:nvPr/>
        </p:nvSpPr>
        <p:spPr>
          <a:xfrm>
            <a:off x="1061357" y="4878161"/>
            <a:ext cx="10213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Conclusion: </a:t>
            </a:r>
          </a:p>
          <a:p>
            <a:r>
              <a:rPr lang="tr-TR" dirty="0"/>
              <a:t>Only installing wall panels are </a:t>
            </a:r>
            <a:r>
              <a:rPr lang="tr-TR" b="1" dirty="0"/>
              <a:t>recomended</a:t>
            </a:r>
            <a:r>
              <a:rPr lang="tr-TR" dirty="0"/>
              <a:t>.</a:t>
            </a:r>
          </a:p>
          <a:p>
            <a:r>
              <a:rPr lang="tr-TR" dirty="0"/>
              <a:t>Flooring needs an </a:t>
            </a:r>
            <a:r>
              <a:rPr lang="tr-TR" b="1" dirty="0"/>
              <a:t>expert opinion </a:t>
            </a:r>
            <a:r>
              <a:rPr lang="tr-TR" dirty="0"/>
              <a:t>on cost and efficency.</a:t>
            </a:r>
          </a:p>
          <a:p>
            <a:r>
              <a:rPr lang="tr-TR" dirty="0"/>
              <a:t>Music control and replacing AC Units, further </a:t>
            </a:r>
            <a:r>
              <a:rPr lang="tr-TR" b="1" dirty="0"/>
              <a:t>academic research </a:t>
            </a:r>
            <a:r>
              <a:rPr lang="tr-TR" dirty="0"/>
              <a:t>is </a:t>
            </a:r>
            <a:r>
              <a:rPr lang="en-GB" dirty="0"/>
              <a:t>necessary</a:t>
            </a:r>
            <a:r>
              <a:rPr lang="tr-TR" dirty="0"/>
              <a:t> before recomending.</a:t>
            </a:r>
          </a:p>
        </p:txBody>
      </p:sp>
    </p:spTree>
    <p:extLst>
      <p:ext uri="{BB962C8B-B14F-4D97-AF65-F5344CB8AC3E}">
        <p14:creationId xmlns:p14="http://schemas.microsoft.com/office/powerpoint/2010/main" val="118318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2181E-DEFF-43EC-BAB8-D8845364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Action  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811CA-117C-472F-B7EA-5DE695DE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If Wall panels and Flooring are found applicable by experts.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D8CEECA2-A891-4D05-860D-689ABB1D5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46076"/>
              </p:ext>
            </p:extLst>
          </p:nvPr>
        </p:nvGraphicFramePr>
        <p:xfrm>
          <a:off x="1036320" y="2875035"/>
          <a:ext cx="10115547" cy="2291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971">
                  <a:extLst>
                    <a:ext uri="{9D8B030D-6E8A-4147-A177-3AD203B41FA5}">
                      <a16:colId xmlns:a16="http://schemas.microsoft.com/office/drawing/2014/main" xmlns="" val="865860427"/>
                    </a:ext>
                  </a:extLst>
                </a:gridCol>
                <a:gridCol w="992299">
                  <a:extLst>
                    <a:ext uri="{9D8B030D-6E8A-4147-A177-3AD203B41FA5}">
                      <a16:colId xmlns:a16="http://schemas.microsoft.com/office/drawing/2014/main" xmlns="" val="1744002851"/>
                    </a:ext>
                  </a:extLst>
                </a:gridCol>
                <a:gridCol w="732272">
                  <a:extLst>
                    <a:ext uri="{9D8B030D-6E8A-4147-A177-3AD203B41FA5}">
                      <a16:colId xmlns:a16="http://schemas.microsoft.com/office/drawing/2014/main" xmlns="" val="2274701751"/>
                    </a:ext>
                  </a:extLst>
                </a:gridCol>
                <a:gridCol w="732272">
                  <a:extLst>
                    <a:ext uri="{9D8B030D-6E8A-4147-A177-3AD203B41FA5}">
                      <a16:colId xmlns:a16="http://schemas.microsoft.com/office/drawing/2014/main" xmlns="" val="3122344885"/>
                    </a:ext>
                  </a:extLst>
                </a:gridCol>
                <a:gridCol w="732272">
                  <a:extLst>
                    <a:ext uri="{9D8B030D-6E8A-4147-A177-3AD203B41FA5}">
                      <a16:colId xmlns:a16="http://schemas.microsoft.com/office/drawing/2014/main" xmlns="" val="1321164560"/>
                    </a:ext>
                  </a:extLst>
                </a:gridCol>
                <a:gridCol w="794004">
                  <a:extLst>
                    <a:ext uri="{9D8B030D-6E8A-4147-A177-3AD203B41FA5}">
                      <a16:colId xmlns:a16="http://schemas.microsoft.com/office/drawing/2014/main" xmlns="" val="1729047084"/>
                    </a:ext>
                  </a:extLst>
                </a:gridCol>
                <a:gridCol w="1040646">
                  <a:extLst>
                    <a:ext uri="{9D8B030D-6E8A-4147-A177-3AD203B41FA5}">
                      <a16:colId xmlns:a16="http://schemas.microsoft.com/office/drawing/2014/main" xmlns="" val="3132608476"/>
                    </a:ext>
                  </a:extLst>
                </a:gridCol>
                <a:gridCol w="902593">
                  <a:extLst>
                    <a:ext uri="{9D8B030D-6E8A-4147-A177-3AD203B41FA5}">
                      <a16:colId xmlns:a16="http://schemas.microsoft.com/office/drawing/2014/main" xmlns="" val="25228056"/>
                    </a:ext>
                  </a:extLst>
                </a:gridCol>
                <a:gridCol w="732272">
                  <a:extLst>
                    <a:ext uri="{9D8B030D-6E8A-4147-A177-3AD203B41FA5}">
                      <a16:colId xmlns:a16="http://schemas.microsoft.com/office/drawing/2014/main" xmlns="" val="798058879"/>
                    </a:ext>
                  </a:extLst>
                </a:gridCol>
                <a:gridCol w="562973">
                  <a:extLst>
                    <a:ext uri="{9D8B030D-6E8A-4147-A177-3AD203B41FA5}">
                      <a16:colId xmlns:a16="http://schemas.microsoft.com/office/drawing/2014/main" xmlns="" val="362647988"/>
                    </a:ext>
                  </a:extLst>
                </a:gridCol>
                <a:gridCol w="562973">
                  <a:extLst>
                    <a:ext uri="{9D8B030D-6E8A-4147-A177-3AD203B41FA5}">
                      <a16:colId xmlns:a16="http://schemas.microsoft.com/office/drawing/2014/main" xmlns="" val="1129734893"/>
                    </a:ext>
                  </a:extLst>
                </a:gridCol>
              </a:tblGrid>
              <a:tr h="7093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D1</a:t>
                      </a:r>
                    </a:p>
                    <a:p>
                      <a:r>
                        <a:rPr lang="tr-TR" dirty="0"/>
                        <a:t>Monday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D5</a:t>
                      </a:r>
                    </a:p>
                    <a:p>
                      <a:r>
                        <a:rPr lang="tr-TR" dirty="0"/>
                        <a:t>Friday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D6</a:t>
                      </a:r>
                    </a:p>
                    <a:p>
                      <a:r>
                        <a:rPr lang="tr-TR" dirty="0"/>
                        <a:t>Saturday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D7</a:t>
                      </a:r>
                    </a:p>
                    <a:p>
                      <a:r>
                        <a:rPr lang="tr-TR" dirty="0"/>
                        <a:t>Sunday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D10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5533176"/>
                  </a:ext>
                </a:extLst>
              </a:tr>
              <a:tr h="685574">
                <a:tc>
                  <a:txBody>
                    <a:bodyPr/>
                    <a:lstStyle/>
                    <a:p>
                      <a:r>
                        <a:rPr lang="tr-TR" dirty="0"/>
                        <a:t>Expert Opinion and price research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8503501"/>
                  </a:ext>
                </a:extLst>
              </a:tr>
              <a:tr h="448431">
                <a:tc>
                  <a:txBody>
                    <a:bodyPr/>
                    <a:lstStyle/>
                    <a:p>
                      <a:r>
                        <a:rPr lang="tr-TR" dirty="0"/>
                        <a:t>Wall Panels Installation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2906767"/>
                  </a:ext>
                </a:extLst>
              </a:tr>
              <a:tr h="448431">
                <a:tc>
                  <a:txBody>
                    <a:bodyPr/>
                    <a:lstStyle/>
                    <a:p>
                      <a:r>
                        <a:rPr lang="tr-TR" dirty="0"/>
                        <a:t>Flooring Applicaton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744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1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5F6A2-88FF-4D70-BC80-4993BC43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12B26F-7B62-43F7-AE34-0240759E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[1] «</a:t>
            </a:r>
            <a:r>
              <a:rPr lang="en-US" dirty="0"/>
              <a:t>NOISE INFOGRAPHIC - LEVELS BY DECIBELS</a:t>
            </a:r>
            <a:r>
              <a:rPr lang="tr-TR" dirty="0"/>
              <a:t>» </a:t>
            </a:r>
            <a:r>
              <a:rPr lang="tr-TR" i="1" dirty="0"/>
              <a:t>Centers of Disease Control and Prevention. 	[Online]. </a:t>
            </a:r>
            <a:r>
              <a:rPr lang="tr-TR" dirty="0"/>
              <a:t>Available: https://www.cdc.gov/niosh/topics/noise/infographic-	noiselevels.html. [Accessed: November 1, 2021]</a:t>
            </a:r>
          </a:p>
          <a:p>
            <a:r>
              <a:rPr lang="tr-TR" dirty="0"/>
              <a:t>[2] </a:t>
            </a:r>
            <a:r>
              <a:rPr lang="tr-TR" dirty="0">
                <a:hlinkClick r:id="rId2"/>
              </a:rPr>
              <a:t>https://restauranttechnologynews.com/2019/09/how-sound-panels-can-reduce-restaurant-noise-levels-protect-employees-hearing-and-improve-the-guest-experience/</a:t>
            </a:r>
            <a:endParaRPr lang="tr-TR" dirty="0"/>
          </a:p>
          <a:p>
            <a:r>
              <a:rPr lang="tr-TR" dirty="0"/>
              <a:t>[3] </a:t>
            </a:r>
            <a:r>
              <a:rPr lang="tr-TR" dirty="0">
                <a:hlinkClick r:id="rId3"/>
              </a:rPr>
              <a:t>https://www.harmoniaconsulting.co.uk/noisy-restaurants</a:t>
            </a:r>
            <a:endParaRPr lang="tr-TR" dirty="0"/>
          </a:p>
          <a:p>
            <a:r>
              <a:rPr lang="tr-TR" dirty="0"/>
              <a:t>[4] </a:t>
            </a:r>
            <a:r>
              <a:rPr lang="tr-TR" dirty="0">
                <a:hlinkClick r:id="rId4"/>
              </a:rPr>
              <a:t>https://odeon.dk/pdf/C116-BNAM_2012_Rindel_29.pdf</a:t>
            </a:r>
            <a:endParaRPr lang="tr-TR" dirty="0"/>
          </a:p>
          <a:p>
            <a:r>
              <a:rPr lang="tr-TR" dirty="0"/>
              <a:t>[5] </a:t>
            </a:r>
            <a:r>
              <a:rPr lang="tr-TR" dirty="0">
                <a:hlinkClick r:id="rId5"/>
              </a:rPr>
              <a:t>https://sound-zero.com/acoustic-panels-for-restaurants/</a:t>
            </a:r>
            <a:endParaRPr lang="tr-TR" dirty="0"/>
          </a:p>
          <a:p>
            <a:r>
              <a:rPr lang="tr-TR" dirty="0"/>
              <a:t>[6]https://journals.sagepub.com/doi/full/10.1177/1351010X19897232</a:t>
            </a:r>
          </a:p>
          <a:p>
            <a:r>
              <a:rPr lang="tr-TR" dirty="0"/>
              <a:t>[7] https://nymag.com/intelligencer/2020/05/that-office-ac-system-is-great-at-recirculating-viruses.html</a:t>
            </a:r>
          </a:p>
        </p:txBody>
      </p:sp>
    </p:spTree>
    <p:extLst>
      <p:ext uri="{BB962C8B-B14F-4D97-AF65-F5344CB8AC3E}">
        <p14:creationId xmlns:p14="http://schemas.microsoft.com/office/powerpoint/2010/main" val="3573757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9CC60-9AF2-41B6-A07D-4AF3B47B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3D6DF7-6F9A-4D51-80B4-287C8C68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tr-TR" dirty="0">
                <a:hlinkClick r:id="rId2"/>
              </a:rPr>
              <a:t>[8] https://www.sciencedirect.com/topics/engineering/sound-absorption-coefficient</a:t>
            </a:r>
          </a:p>
          <a:p>
            <a:r>
              <a:rPr lang="tr-TR" dirty="0"/>
              <a:t>[9] </a:t>
            </a:r>
            <a:r>
              <a:rPr lang="en-GB" dirty="0">
                <a:hlinkClick r:id="rId2"/>
              </a:rPr>
              <a:t>https://urun.n11.com/studyo-ve-sahne-ekipmanlari/3cm-kalinlikta-akustik-kumas-kapli-panel-5050-cm-P503073247</a:t>
            </a:r>
            <a:endParaRPr lang="tr-TR" dirty="0"/>
          </a:p>
          <a:p>
            <a:r>
              <a:rPr lang="tr-TR" dirty="0"/>
              <a:t>[10] https://www.robotistan.com/arduino-uno-r3-klon-usb-kablo-hediyeli-usb-chip-ch340</a:t>
            </a:r>
          </a:p>
          <a:p>
            <a:r>
              <a:rPr lang="tr-TR" dirty="0"/>
              <a:t>[11] </a:t>
            </a:r>
            <a:r>
              <a:rPr lang="en-GB" dirty="0">
                <a:hlinkClick r:id="rId3"/>
              </a:rPr>
              <a:t>https://www.direnc.net/grove-loudness-sensor-seeedstuidio?language=tr&amp;h=7e7a5193</a:t>
            </a:r>
            <a:endParaRPr lang="tr-TR" dirty="0"/>
          </a:p>
          <a:p>
            <a:r>
              <a:rPr lang="tr-TR" dirty="0"/>
              <a:t>[12] </a:t>
            </a:r>
            <a:r>
              <a:rPr lang="tr-TR" dirty="0">
                <a:hlinkClick r:id="rId4"/>
              </a:rPr>
              <a:t>https://www.elektromarketim.com/bahcivan-bmfx-sl200-yuvarlak-karma-akisli-kanal-fani</a:t>
            </a:r>
            <a:endParaRPr lang="tr-TR" dirty="0"/>
          </a:p>
          <a:p>
            <a:r>
              <a:rPr lang="tr-TR" dirty="0"/>
              <a:t>[13] https://www.forbo.com/flooring/tr-tr/uruenler/heterojen-vinil/modul-up-19db-serbest-doesenebilir-vinil/bz7bzs#panel_104</a:t>
            </a:r>
          </a:p>
        </p:txBody>
      </p:sp>
    </p:spTree>
    <p:extLst>
      <p:ext uri="{BB962C8B-B14F-4D97-AF65-F5344CB8AC3E}">
        <p14:creationId xmlns:p14="http://schemas.microsoft.com/office/powerpoint/2010/main" val="41911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A1770-6572-4E9C-95A6-23031EE3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FDA0E8-18FC-4100-A0B7-75DF3A7C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In a survey,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30% found their last dining experience too loud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24% regularly have to raise their voices to be heard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44% will choose a restaurant based on whether it is noisy or not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81% will not stay as long in a noisy restaurant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5% of responders suggested that they are more likely to use a takeaway than eat-in as the noise in restaurants has become uncomfortable</a:t>
            </a:r>
            <a:r>
              <a:rPr lang="tr-TR" sz="2400" b="0" i="0" dirty="0">
                <a:solidFill>
                  <a:srgbClr val="1F1F1F"/>
                </a:solidFill>
                <a:effectLst/>
                <a:latin typeface="europa"/>
              </a:rPr>
              <a:t> [3]</a:t>
            </a:r>
            <a:endParaRPr lang="en-US" sz="2400" b="0" i="0" dirty="0">
              <a:solidFill>
                <a:srgbClr val="1F1F1F"/>
              </a:solidFill>
              <a:effectLst/>
              <a:latin typeface="europa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1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52250-7986-4B80-8AC6-3BBC54F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Lombard Effect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04BD109-82D8-4095-B877-597912E62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76" y="2382998"/>
            <a:ext cx="4229100" cy="28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C52513-9182-4DFC-B06D-3BBA5FAB8294}"/>
              </a:ext>
            </a:extLst>
          </p:cNvPr>
          <p:cNvSpPr txBox="1"/>
          <p:nvPr/>
        </p:nvSpPr>
        <p:spPr>
          <a:xfrm>
            <a:off x="1210476" y="1954635"/>
            <a:ext cx="796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 a noisy environment people speaks louder. Which creates a noisier environment.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6ABAFC-9C77-430F-BABB-45179FB1D34C}"/>
              </a:ext>
            </a:extLst>
          </p:cNvPr>
          <p:cNvSpPr txBox="1"/>
          <p:nvPr/>
        </p:nvSpPr>
        <p:spPr>
          <a:xfrm>
            <a:off x="1210476" y="5316984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2: Lombard Effect [3]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16938C1-811A-4C78-A3EA-7403B62A0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41242"/>
            <a:ext cx="4229100" cy="2641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6D1F12-FE7E-4962-9199-E8EA1066031F}"/>
              </a:ext>
            </a:extLst>
          </p:cNvPr>
          <p:cNvSpPr txBox="1"/>
          <p:nvPr/>
        </p:nvSpPr>
        <p:spPr>
          <a:xfrm>
            <a:off x="6035650" y="5316984"/>
            <a:ext cx="441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3: Lombard Effect Causation Diagram</a:t>
            </a:r>
          </a:p>
        </p:txBody>
      </p:sp>
    </p:spTree>
    <p:extLst>
      <p:ext uri="{BB962C8B-B14F-4D97-AF65-F5344CB8AC3E}">
        <p14:creationId xmlns:p14="http://schemas.microsoft.com/office/powerpoint/2010/main" val="6740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12C4F-777B-4851-80AC-0EE8AE5C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Reverberation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DA7267-258E-45E3-A5AB-1E4DAC3C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53854" cy="4023360"/>
          </a:xfrm>
        </p:spPr>
        <p:txBody>
          <a:bodyPr>
            <a:normAutofit/>
          </a:bodyPr>
          <a:lstStyle/>
          <a:p>
            <a:r>
              <a:rPr lang="en-GB" sz="2800" dirty="0"/>
              <a:t>How long a sound stays in the room without fully absorbed (Simplified). One of the main contributors of </a:t>
            </a:r>
            <a:r>
              <a:rPr lang="tr-TR" sz="2800" dirty="0"/>
              <a:t>ambiant </a:t>
            </a:r>
            <a:r>
              <a:rPr lang="en-GB" sz="2800" dirty="0"/>
              <a:t>noise.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/>
              <a:t>Recomended «Acoustical Capacity»  is calculated with</a:t>
            </a:r>
          </a:p>
          <a:p>
            <a:r>
              <a:rPr lang="tr-TR" sz="2800" dirty="0"/>
              <a:t>Volume and Reverberation Time[4] </a:t>
            </a:r>
            <a:endParaRPr lang="en-GB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B344AA-0319-4FEC-8A75-C49F94E1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21" y="1845734"/>
            <a:ext cx="4431199" cy="3513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BADCCA-2632-47AE-8D99-FA6984EC9DE8}"/>
              </a:ext>
            </a:extLst>
          </p:cNvPr>
          <p:cNvSpPr txBox="1"/>
          <p:nvPr/>
        </p:nvSpPr>
        <p:spPr>
          <a:xfrm>
            <a:off x="6913644" y="5275075"/>
            <a:ext cx="418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Fig 4: </a:t>
            </a:r>
            <a:r>
              <a:rPr lang="en-US" sz="1600" dirty="0"/>
              <a:t>Ambient noise level and quality of verbal communication as functions of the number of people relative to the Acoustical Capacity. </a:t>
            </a:r>
            <a:r>
              <a:rPr lang="tr-TR" sz="16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66723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D5F6E-30B2-4EDE-B596-BB780FAF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0C5E3D-9ABE-4388-8CA9-56557D02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Purpose</a:t>
            </a:r>
          </a:p>
          <a:p>
            <a:pPr lvl="1"/>
            <a:r>
              <a:rPr lang="en-GB" dirty="0"/>
              <a:t>Reduce the noise levels in Arada Kebab Restaurant</a:t>
            </a:r>
            <a:r>
              <a:rPr lang="tr-TR" dirty="0"/>
              <a:t>.</a:t>
            </a:r>
            <a:endParaRPr lang="en-GB" dirty="0"/>
          </a:p>
          <a:p>
            <a:r>
              <a:rPr lang="en-GB" sz="3600" dirty="0"/>
              <a:t>Impact</a:t>
            </a:r>
          </a:p>
          <a:p>
            <a:pPr lvl="1"/>
            <a:r>
              <a:rPr lang="en-GB" dirty="0"/>
              <a:t>Create a good environment for conservation quality.</a:t>
            </a:r>
          </a:p>
          <a:p>
            <a:r>
              <a:rPr lang="en-GB" sz="3600" dirty="0"/>
              <a:t>Significance</a:t>
            </a:r>
          </a:p>
          <a:p>
            <a:pPr lvl="1"/>
            <a:r>
              <a:rPr lang="en-GB" dirty="0"/>
              <a:t>Create a much more enjoyable dining experience in </a:t>
            </a:r>
            <a:r>
              <a:rPr lang="tr-TR" dirty="0"/>
              <a:t>dining establishments.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87475-026D-4D71-87B0-74BBF3DC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2EAA6-46F4-4287-9EC8-1C700815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Study Area: Arada Ocakbaşı Bahçelievler (Kebab Restaurant) </a:t>
            </a:r>
          </a:p>
          <a:p>
            <a:r>
              <a:rPr lang="tr-TR" sz="2400" dirty="0"/>
              <a:t>Has 20 tables. Approx 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~ 100 Person</a:t>
            </a:r>
            <a:endParaRPr lang="en-GB" sz="2400" dirty="0"/>
          </a:p>
          <a:p>
            <a:r>
              <a:rPr lang="tr-TR" sz="2400" dirty="0"/>
              <a:t>Peak: 93 dB, Average: 78-82 dB</a:t>
            </a:r>
          </a:p>
          <a:p>
            <a:endParaRPr lang="tr-TR" dirty="0"/>
          </a:p>
          <a:p>
            <a:r>
              <a:rPr lang="tr-TR" sz="2800" dirty="0"/>
              <a:t>Problem: Too much ambiance (environmental) noice creates a low quality communucation for customers and staff.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629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0DFAD-AEEB-4E40-93AB-40EA5CC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B73FAF-4F26-4BC0-A0BC-499F12EF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/>
              <a:t>Causes of the problem:</a:t>
            </a:r>
          </a:p>
          <a:p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Reverberation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Loud Music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Loud Air Conditioning Units</a:t>
            </a:r>
          </a:p>
        </p:txBody>
      </p:sp>
    </p:spTree>
    <p:extLst>
      <p:ext uri="{BB962C8B-B14F-4D97-AF65-F5344CB8AC3E}">
        <p14:creationId xmlns:p14="http://schemas.microsoft.com/office/powerpoint/2010/main" val="161633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58724-D3E7-41C3-B3E4-A68D3763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CE3CE-8BFD-4128-9BE0-EDCD00AC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Acoustically Absorbent Wall Panels and Flooring</a:t>
            </a:r>
          </a:p>
          <a:p>
            <a:endParaRPr lang="en-GB" dirty="0"/>
          </a:p>
          <a:p>
            <a:r>
              <a:rPr lang="en-GB" dirty="0"/>
              <a:t>2. Smart Music Control System</a:t>
            </a:r>
          </a:p>
          <a:p>
            <a:endParaRPr lang="en-GB" dirty="0"/>
          </a:p>
          <a:p>
            <a:r>
              <a:rPr lang="en-GB" dirty="0"/>
              <a:t>3. Quieter Air Conditioning Units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877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666</TotalTime>
  <Words>1072</Words>
  <Application>Microsoft Office PowerPoint</Application>
  <PresentationFormat>Custom</PresentationFormat>
  <Paragraphs>233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Retrospect</vt:lpstr>
      <vt:lpstr>A report to offer engineering solutions to reduce noise levels in Arada Kebab Restaurant</vt:lpstr>
      <vt:lpstr>Intoduction</vt:lpstr>
      <vt:lpstr>Introduction</vt:lpstr>
      <vt:lpstr>Lombard Effect</vt:lpstr>
      <vt:lpstr>Reverberation Time</vt:lpstr>
      <vt:lpstr>Introduction</vt:lpstr>
      <vt:lpstr>Problem Definition</vt:lpstr>
      <vt:lpstr>Problem Definitition</vt:lpstr>
      <vt:lpstr>Proposed Solutions</vt:lpstr>
      <vt:lpstr>Acoustically Absorbent Wall Panels, Flooring</vt:lpstr>
      <vt:lpstr>Smart Music Control System</vt:lpstr>
      <vt:lpstr>Quieter Air Conditioning Units</vt:lpstr>
      <vt:lpstr>Evaluation Criteria</vt:lpstr>
      <vt:lpstr>Proposed Research Methodology</vt:lpstr>
      <vt:lpstr>Cost -  Wall Panels</vt:lpstr>
      <vt:lpstr>Cost - Flooring</vt:lpstr>
      <vt:lpstr>Cost – Smart Music Control System</vt:lpstr>
      <vt:lpstr>Cost – AC Units </vt:lpstr>
      <vt:lpstr>Feasibility</vt:lpstr>
      <vt:lpstr>Feasibility - Flooring</vt:lpstr>
      <vt:lpstr>Effectivity– Wall Panels</vt:lpstr>
      <vt:lpstr>Effectivity– Smart Music Control System </vt:lpstr>
      <vt:lpstr>Effectivity– AC Units</vt:lpstr>
      <vt:lpstr>Effectivity</vt:lpstr>
      <vt:lpstr>CONCLUSION AND RECOMMENDATIONS </vt:lpstr>
      <vt:lpstr>Action  Plan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investigate engineering solutions to reduce noise levels in Arada Kebab Restaurant</dc:title>
  <dc:creator>Tuna Dalbeler</dc:creator>
  <cp:lastModifiedBy>Bilkent</cp:lastModifiedBy>
  <cp:revision>11</cp:revision>
  <dcterms:created xsi:type="dcterms:W3CDTF">2021-10-31T21:11:34Z</dcterms:created>
  <dcterms:modified xsi:type="dcterms:W3CDTF">2021-12-15T10:11:06Z</dcterms:modified>
</cp:coreProperties>
</file>