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66" r:id="rId6"/>
    <p:sldId id="262" r:id="rId7"/>
    <p:sldId id="257" r:id="rId8"/>
    <p:sldId id="258" r:id="rId9"/>
    <p:sldId id="259" r:id="rId10"/>
    <p:sldId id="267" r:id="rId11"/>
    <p:sldId id="268" r:id="rId12"/>
    <p:sldId id="269" r:id="rId13"/>
    <p:sldId id="260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3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9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0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5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9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1F10D3-C297-4730-9A4A-4FEF87FD4FA8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moniaconsulting.co.uk/noisy-restaurants" TargetMode="External"/><Relationship Id="rId2" Type="http://schemas.openxmlformats.org/officeDocument/2006/relationships/hyperlink" Target="https://restauranttechnologynews.com/2019/09/how-sound-panels-can-reduce-restaurant-noise-levels-protect-employees-hearing-and-improve-the-guest-exper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nd-zero.com/acoustic-panels-for-restaurants/" TargetMode="External"/><Relationship Id="rId4" Type="http://schemas.openxmlformats.org/officeDocument/2006/relationships/hyperlink" Target="https://odeon.dk/pdf/C116-BNAM_2012_Rindel_2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gat.com/b/2018-dining-trends-survey-highest-tippers-social-media-habits-and-m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E128-623A-4834-B5EC-FCBEAB2C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827038"/>
            <a:ext cx="9144000" cy="2387600"/>
          </a:xfrm>
        </p:spPr>
        <p:txBody>
          <a:bodyPr>
            <a:noAutofit/>
          </a:bodyPr>
          <a:lstStyle/>
          <a:p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A proposal to investigate engineering solutions to reduce noise levels in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Arada Kebab Restaurant</a:t>
            </a:r>
            <a:endParaRPr lang="tr-T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D6A0-7637-4852-AA1B-A54DAF72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937"/>
            <a:ext cx="9144000" cy="1655762"/>
          </a:xfrm>
        </p:spPr>
        <p:txBody>
          <a:bodyPr/>
          <a:lstStyle/>
          <a:p>
            <a:r>
              <a:rPr lang="tr-TR" dirty="0"/>
              <a:t>Tuna Dalbeler 21802539</a:t>
            </a:r>
          </a:p>
          <a:p>
            <a:r>
              <a:rPr lang="tr-TR" dirty="0"/>
              <a:t>ENG401-08</a:t>
            </a:r>
          </a:p>
        </p:txBody>
      </p:sp>
    </p:spTree>
    <p:extLst>
      <p:ext uri="{BB962C8B-B14F-4D97-AF65-F5344CB8AC3E}">
        <p14:creationId xmlns:p14="http://schemas.microsoft.com/office/powerpoint/2010/main" val="56640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023D-85F7-4CAD-A1A6-4916E679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Acoustically Absorbent Wall Panels, Flooring</a:t>
            </a:r>
          </a:p>
        </p:txBody>
      </p:sp>
      <p:pic>
        <p:nvPicPr>
          <p:cNvPr id="1026" name="Picture 2" descr="Acoustic Art concepts">
            <a:extLst>
              <a:ext uri="{FF2B5EF4-FFF2-40B4-BE49-F238E27FC236}">
                <a16:creationId xmlns:a16="http://schemas.microsoft.com/office/drawing/2014/main" id="{0CDD8030-21CE-4779-AEE8-E43227925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4512"/>
            <a:ext cx="4038634" cy="30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39329-A1EE-49B8-BBCD-C17F66B143AB}"/>
              </a:ext>
            </a:extLst>
          </p:cNvPr>
          <p:cNvSpPr txBox="1"/>
          <p:nvPr/>
        </p:nvSpPr>
        <p:spPr>
          <a:xfrm>
            <a:off x="1097280" y="5234730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5: Sound Panels Disguised [5]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B5A47-CBBD-48F2-8553-513604CEC6D0}"/>
              </a:ext>
            </a:extLst>
          </p:cNvPr>
          <p:cNvSpPr txBox="1"/>
          <p:nvPr/>
        </p:nvSpPr>
        <p:spPr>
          <a:xfrm>
            <a:off x="5832866" y="2088859"/>
            <a:ext cx="338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Aim: Reduced Reverberation Time</a:t>
            </a:r>
          </a:p>
          <a:p>
            <a:r>
              <a:rPr lang="tr-TR" dirty="0"/>
              <a:t> Flooring: Epoxy, Vinyl, Cork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64557-7C35-4FDB-8204-2E1158A5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65" y="2961314"/>
            <a:ext cx="4130441" cy="1982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47B62-5820-497F-BDB0-0238403419B9}"/>
              </a:ext>
            </a:extLst>
          </p:cNvPr>
          <p:cNvSpPr txBox="1"/>
          <p:nvPr/>
        </p:nvSpPr>
        <p:spPr>
          <a:xfrm>
            <a:off x="6023295" y="5234730"/>
            <a:ext cx="264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6: Vinyl Flooring [6]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3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8EB0-65F1-412C-B9AF-1C2CE262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Music Control </a:t>
            </a:r>
            <a:r>
              <a:rPr lang="tr-TR" dirty="0"/>
              <a:t>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E9AE-AFF3-4DE4-BC50-F63E8E54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13619" cy="4023360"/>
          </a:xfrm>
        </p:spPr>
        <p:txBody>
          <a:bodyPr/>
          <a:lstStyle/>
          <a:p>
            <a:r>
              <a:rPr lang="en-GB" dirty="0"/>
              <a:t>Controls </a:t>
            </a:r>
            <a:r>
              <a:rPr lang="tr-TR" dirty="0"/>
              <a:t>m</a:t>
            </a:r>
            <a:r>
              <a:rPr lang="en-GB" dirty="0" err="1"/>
              <a:t>usic</a:t>
            </a:r>
            <a:r>
              <a:rPr lang="tr-TR" dirty="0"/>
              <a:t> sound</a:t>
            </a:r>
            <a:r>
              <a:rPr lang="en-GB" dirty="0"/>
              <a:t> level considering current loudness and customer count.</a:t>
            </a:r>
            <a:endParaRPr lang="tr-TR" dirty="0"/>
          </a:p>
          <a:p>
            <a:endParaRPr lang="en-GB" dirty="0"/>
          </a:p>
          <a:p>
            <a:r>
              <a:rPr lang="tr-TR" dirty="0"/>
              <a:t>Microphones, proximity sensor and software</a:t>
            </a:r>
          </a:p>
          <a:p>
            <a:endParaRPr lang="en-GB" dirty="0"/>
          </a:p>
          <a:p>
            <a:r>
              <a:rPr lang="en-GB" dirty="0"/>
              <a:t>Why not turn it down completely? </a:t>
            </a:r>
            <a:endParaRPr lang="tr-TR" dirty="0"/>
          </a:p>
          <a:p>
            <a:pPr lvl="1"/>
            <a:r>
              <a:rPr lang="tr-TR" dirty="0"/>
              <a:t>Background music and background noise provides privacy. [6]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61DDD-0338-48F6-9E57-D911E165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82" y="1757495"/>
            <a:ext cx="4705356" cy="349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04A6A-ABCE-48DB-BB5A-38D029BCA771}"/>
              </a:ext>
            </a:extLst>
          </p:cNvPr>
          <p:cNvSpPr txBox="1"/>
          <p:nvPr/>
        </p:nvSpPr>
        <p:spPr>
          <a:xfrm>
            <a:off x="5880682" y="5394121"/>
            <a:ext cx="50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Installed Microphones in a dining area. [6]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7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4C0B-B002-4C06-9719-1C542DA8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Quieter Air Conditioning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9CE96C-5B94-4375-A802-3D5FCB13D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1" y="2621945"/>
            <a:ext cx="2537669" cy="25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99F79-FAD7-4278-9FE7-C0CDB821D972}"/>
              </a:ext>
            </a:extLst>
          </p:cNvPr>
          <p:cNvSpPr txBox="1"/>
          <p:nvPr/>
        </p:nvSpPr>
        <p:spPr>
          <a:xfrm>
            <a:off x="1333850" y="5209563"/>
            <a:ext cx="29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Cassette AC Unit.[7]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802C5-076C-4361-8E64-1DB321C2F07B}"/>
              </a:ext>
            </a:extLst>
          </p:cNvPr>
          <p:cNvSpPr txBox="1"/>
          <p:nvPr/>
        </p:nvSpPr>
        <p:spPr>
          <a:xfrm>
            <a:off x="1276675" y="1994986"/>
            <a:ext cx="102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Currently the resaurant is equiped with very noisy fans, which are trying to take out smoke and other odors.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5DB04-503D-4372-A8A1-7F10309D9E15}"/>
              </a:ext>
            </a:extLst>
          </p:cNvPr>
          <p:cNvSpPr txBox="1"/>
          <p:nvPr/>
        </p:nvSpPr>
        <p:spPr>
          <a:xfrm>
            <a:off x="4258727" y="2605984"/>
            <a:ext cx="689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Also, has a loudly working huge Air Conditioning unit in the service area.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AD1-3579-4316-8DDA-4A3FEE14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ADD4-DB46-4969-9C0C-A6B6F6B4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563"/>
          </a:xfrm>
        </p:spPr>
        <p:txBody>
          <a:bodyPr>
            <a:normAutofit fontScale="62500" lnSpcReduction="20000"/>
          </a:bodyPr>
          <a:lstStyle/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365F91"/>
                </a:solidFill>
                <a:latin typeface="Times New Roman" panose="02020603050405020304" pitchFamily="18" charset="0"/>
              </a:rPr>
              <a:t>C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ost</a:t>
            </a:r>
          </a:p>
          <a:p>
            <a:pPr marL="521208" lvl="1" algn="just">
              <a:spcBef>
                <a:spcPts val="0"/>
              </a:spcBef>
              <a:spcAft>
                <a:spcPts val="0"/>
              </a:spcAft>
            </a:pPr>
            <a:endParaRPr lang="en-GB" sz="1400" b="1" dirty="0">
              <a:solidFill>
                <a:srgbClr val="365F91"/>
              </a:solidFill>
              <a:latin typeface="Times New Roman" panose="02020603050405020304" pitchFamily="18" charset="0"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flooring and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microphones, sensors and software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Air Conditioning Units</a:t>
            </a: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effectLst/>
              </a:rPr>
            </a:b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Feasibility</a:t>
            </a:r>
            <a:endParaRPr lang="en-GB" sz="3200" b="1" i="0" u="none" strike="noStrike" dirty="0">
              <a:solidFill>
                <a:srgbClr val="365F91"/>
              </a:solidFill>
              <a:effectLst/>
              <a:latin typeface="Times New Roman" panose="02020603050405020304" pitchFamily="18" charset="0"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endParaRPr lang="en-GB" sz="2600" dirty="0"/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feasibility of installing microphones around the restaurant.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AC units</a:t>
            </a:r>
          </a:p>
          <a:p>
            <a:pPr marL="338328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3000" b="0" dirty="0">
              <a:effectLst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effectLst/>
              </a:rPr>
            </a:br>
            <a:r>
              <a:rPr lang="en-GB" sz="3200" b="1" dirty="0">
                <a:solidFill>
                  <a:srgbClr val="365F91"/>
                </a:solidFill>
              </a:rPr>
              <a:t>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fficiency</a:t>
            </a:r>
            <a:endParaRPr lang="en-GB" sz="3200" b="0" dirty="0">
              <a:effectLst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of </a:t>
            </a:r>
            <a:r>
              <a:rPr lang="en-GB" sz="3100" dirty="0" err="1"/>
              <a:t>reveb</a:t>
            </a:r>
            <a:r>
              <a:rPr lang="en-GB" sz="3100" dirty="0"/>
              <a:t> time if walls and floor are applied.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efficiency of the software to control music to reduce sound levels  of environment.</a:t>
            </a:r>
          </a:p>
          <a:p>
            <a:pPr marL="692658" lvl="2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between sound levels of old AC and new planned AC </a:t>
            </a:r>
            <a:br>
              <a:rPr lang="en-GB" sz="1000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5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F7DE-E61B-4E64-ADBA-35C898C6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Research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8519-AFC5-444A-B7F9-5ABA35AA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624"/>
            <a:ext cx="2988159" cy="402336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Survey for customers</a:t>
            </a:r>
            <a:endParaRPr lang="en-GB" sz="32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3A233-1157-4043-9583-D4DCD77F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2" y="3349906"/>
            <a:ext cx="2225573" cy="222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73CBF-BF2F-423D-AC48-4D7CB6076D5F}"/>
              </a:ext>
            </a:extLst>
          </p:cNvPr>
          <p:cNvSpPr txBox="1"/>
          <p:nvPr/>
        </p:nvSpPr>
        <p:spPr>
          <a:xfrm>
            <a:off x="3898143" y="1926684"/>
            <a:ext cx="35959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Literature </a:t>
            </a:r>
            <a:r>
              <a:rPr lang="tr-TR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re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search</a:t>
            </a:r>
            <a:endParaRPr lang="en-GB" sz="3200" b="0" dirty="0">
              <a:effectLst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4673-AB1E-4790-BF2F-1BEF4C05C0D7}"/>
              </a:ext>
            </a:extLst>
          </p:cNvPr>
          <p:cNvSpPr txBox="1"/>
          <p:nvPr/>
        </p:nvSpPr>
        <p:spPr>
          <a:xfrm>
            <a:off x="7944373" y="1926684"/>
            <a:ext cx="2810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Market Search</a:t>
            </a:r>
            <a:endParaRPr lang="en-GB" sz="3200" b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D2FE9-5E9C-487C-9A64-D3E75A19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37" y="3512112"/>
            <a:ext cx="1943430" cy="194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5D1E7-CE07-43BB-A541-96475E250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05" y="2969142"/>
            <a:ext cx="2810962" cy="27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5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F6A2-88FF-4D70-BC80-4993BC43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B26F-7B62-43F7-AE34-0240759E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[1] «</a:t>
            </a:r>
            <a:r>
              <a:rPr lang="en-US" dirty="0"/>
              <a:t>NOISE INFOGRAPHIC - LEVELS BY DECIBELS</a:t>
            </a:r>
            <a:r>
              <a:rPr lang="tr-TR" dirty="0"/>
              <a:t>» </a:t>
            </a:r>
            <a:r>
              <a:rPr lang="tr-TR" i="1" dirty="0"/>
              <a:t>Centers of Disease Control and Prevention. 	[Online]. </a:t>
            </a:r>
            <a:r>
              <a:rPr lang="tr-TR" dirty="0"/>
              <a:t>Available: https://www.cdc.gov/niosh/topics/noise/infographic-	noiselevels.html. [Accessed: November 1, 2021]</a:t>
            </a:r>
          </a:p>
          <a:p>
            <a:r>
              <a:rPr lang="tr-TR" dirty="0"/>
              <a:t>[2] </a:t>
            </a:r>
            <a:r>
              <a:rPr lang="tr-TR" dirty="0">
                <a:hlinkClick r:id="rId2"/>
              </a:rPr>
              <a:t>https://restauranttechnologynews.com/2019/09/how-sound-panels-can-reduce-restaurant-noise-levels-protect-employees-hearing-and-improve-the-guest-experience/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>
                <a:hlinkClick r:id="rId3"/>
              </a:rPr>
              <a:t>https://www.harmoniaconsulting.co.uk/noisy-restaurants</a:t>
            </a:r>
            <a:endParaRPr lang="tr-TR" dirty="0"/>
          </a:p>
          <a:p>
            <a:endParaRPr lang="tr-TR" dirty="0"/>
          </a:p>
          <a:p>
            <a:r>
              <a:rPr lang="tr-TR" dirty="0"/>
              <a:t>[4] </a:t>
            </a:r>
            <a:r>
              <a:rPr lang="tr-TR" dirty="0">
                <a:hlinkClick r:id="rId4"/>
              </a:rPr>
              <a:t>https://odeon.dk/pdf/C116-BNAM_2012_Rindel_29.pdf</a:t>
            </a:r>
            <a:endParaRPr lang="tr-TR" dirty="0"/>
          </a:p>
          <a:p>
            <a:r>
              <a:rPr lang="tr-TR" dirty="0"/>
              <a:t>[5] </a:t>
            </a:r>
            <a:r>
              <a:rPr lang="tr-TR" dirty="0">
                <a:hlinkClick r:id="rId5"/>
              </a:rPr>
              <a:t>https://sound-zero.com/acoustic-panels-for-restaurants/</a:t>
            </a:r>
            <a:endParaRPr lang="tr-TR" dirty="0"/>
          </a:p>
          <a:p>
            <a:endParaRPr lang="tr-TR" dirty="0"/>
          </a:p>
          <a:p>
            <a:r>
              <a:rPr lang="tr-TR" dirty="0"/>
              <a:t>[6]https://journals.sagepub.com/doi/full/10.1177/1351010X19897232</a:t>
            </a:r>
          </a:p>
          <a:p>
            <a:r>
              <a:rPr lang="tr-TR" dirty="0"/>
              <a:t>7 https://nymag.com/intelligencer/2020/05/that-office-ac-system-is-great-at-recirculating-viruses.html</a:t>
            </a:r>
          </a:p>
        </p:txBody>
      </p:sp>
    </p:spTree>
    <p:extLst>
      <p:ext uri="{BB962C8B-B14F-4D97-AF65-F5344CB8AC3E}">
        <p14:creationId xmlns:p14="http://schemas.microsoft.com/office/powerpoint/2010/main" val="357375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2120-C045-4289-941C-761D0FF7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8FE86-9BA5-4F5D-964F-277F44432772}"/>
              </a:ext>
            </a:extLst>
          </p:cNvPr>
          <p:cNvSpPr txBox="1"/>
          <p:nvPr/>
        </p:nvSpPr>
        <p:spPr>
          <a:xfrm>
            <a:off x="1097280" y="5840661"/>
            <a:ext cx="40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1: Noise Infographic by CDC [1]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FB18BEC-6140-4E38-B82D-DA1D89E4B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70862"/>
            <a:ext cx="43884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B9776-101B-41FF-9847-D880C0E6B7EC}"/>
              </a:ext>
            </a:extLst>
          </p:cNvPr>
          <p:cNvSpPr txBox="1"/>
          <p:nvPr/>
        </p:nvSpPr>
        <p:spPr>
          <a:xfrm>
            <a:off x="5944998" y="1770862"/>
            <a:ext cx="4909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u="none" strike="noStrike" dirty="0">
                <a:solidFill>
                  <a:srgbClr val="E64946"/>
                </a:solidFill>
                <a:effectLst/>
                <a:latin typeface="Open Sans" panose="020B0606030504020204" pitchFamily="34" charset="0"/>
                <a:hlinkClick r:id="rId3"/>
              </a:rPr>
              <a:t>Zagat’s 2018 Dining Trends Survey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of nearly 13,000 diners in the United States, the most irksome issue when it comes to dining out at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noise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24%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service (23%)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crowds (15%)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high prices (12%)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parking (10%)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380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770-6572-4E9C-95A6-23031EE3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A0E8-18FC-4100-A0B7-75DF3A7C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In a survey,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30% found their last dining experience too 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24% regularly have to raise their voices to be heard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44% will choose a restaurant based on whether it is noisy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81% will not stay as long in a noisy restaurant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5% of responders suggested that they are more likely to use a takeaway than eat-in as the noise in restaurants has become uncomfortable</a:t>
            </a:r>
            <a:r>
              <a:rPr lang="tr-TR" sz="2400" b="0" i="0" dirty="0">
                <a:solidFill>
                  <a:srgbClr val="1F1F1F"/>
                </a:solidFill>
                <a:effectLst/>
                <a:latin typeface="europa"/>
              </a:rPr>
              <a:t> [3]</a:t>
            </a:r>
            <a:endParaRPr lang="en-US" sz="2400" b="0" i="0" dirty="0">
              <a:solidFill>
                <a:srgbClr val="1F1F1F"/>
              </a:solidFill>
              <a:effectLst/>
              <a:latin typeface="europa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2250-7986-4B80-8AC6-3BBC54F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Lombard Effect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BD109-82D8-4095-B877-597912E62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6" y="2382998"/>
            <a:ext cx="4229100" cy="28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52513-9182-4DFC-B06D-3BBA5FAB8294}"/>
              </a:ext>
            </a:extLst>
          </p:cNvPr>
          <p:cNvSpPr txBox="1"/>
          <p:nvPr/>
        </p:nvSpPr>
        <p:spPr>
          <a:xfrm>
            <a:off x="1210476" y="1954635"/>
            <a:ext cx="796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 a noisy environment people speaks louder. Which creates a noisier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ABAFC-9C77-430F-BABB-45179FB1D34C}"/>
              </a:ext>
            </a:extLst>
          </p:cNvPr>
          <p:cNvSpPr txBox="1"/>
          <p:nvPr/>
        </p:nvSpPr>
        <p:spPr>
          <a:xfrm>
            <a:off x="1210476" y="5316984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2: Lombard Effect [3]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938C1-811A-4C78-A3EA-7403B62A0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41242"/>
            <a:ext cx="4229100" cy="2641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D1F12-FE7E-4962-9199-E8EA1066031F}"/>
              </a:ext>
            </a:extLst>
          </p:cNvPr>
          <p:cNvSpPr txBox="1"/>
          <p:nvPr/>
        </p:nvSpPr>
        <p:spPr>
          <a:xfrm>
            <a:off x="6035650" y="5316984"/>
            <a:ext cx="441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3: Lombard Effect Causation Diagram</a:t>
            </a:r>
          </a:p>
        </p:txBody>
      </p:sp>
    </p:spTree>
    <p:extLst>
      <p:ext uri="{BB962C8B-B14F-4D97-AF65-F5344CB8AC3E}">
        <p14:creationId xmlns:p14="http://schemas.microsoft.com/office/powerpoint/2010/main" val="6740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C4F-777B-4851-80AC-0EE8AE5C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Reverberation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267-258E-45E3-A5AB-1E4DAC3C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3854" cy="402336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How long a sound stays in the room without fully absorbed (Simplified). One of the main contributors of </a:t>
            </a:r>
            <a:r>
              <a:rPr lang="tr-TR" sz="2800" dirty="0"/>
              <a:t>ambiant </a:t>
            </a:r>
            <a:r>
              <a:rPr lang="en-GB" sz="2800" dirty="0"/>
              <a:t>noise.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Recomended «Acoustical Capacity» [4]</a:t>
            </a:r>
            <a:endParaRPr lang="en-GB" sz="2800" dirty="0"/>
          </a:p>
          <a:p>
            <a:pPr lvl="8"/>
            <a:r>
              <a:rPr lang="tr-TR" sz="2200" dirty="0"/>
              <a:t>                 V = Volume (m^3)</a:t>
            </a:r>
          </a:p>
          <a:p>
            <a:pPr lvl="8"/>
            <a:r>
              <a:rPr lang="tr-TR" sz="2200" dirty="0"/>
              <a:t>                 T = Reverb Time</a:t>
            </a:r>
          </a:p>
          <a:p>
            <a:pPr lvl="8"/>
            <a:r>
              <a:rPr lang="tr-TR" sz="2200" dirty="0"/>
              <a:t>                 N= Num of People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2EC7C-8C5D-48A2-849F-F7D4E149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19" y="4681057"/>
            <a:ext cx="2265590" cy="1188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344AA-0319-4FEC-8A75-C49F94E1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21" y="1845734"/>
            <a:ext cx="4431199" cy="351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ADCCA-2632-47AE-8D99-FA6984EC9DE8}"/>
              </a:ext>
            </a:extLst>
          </p:cNvPr>
          <p:cNvSpPr txBox="1"/>
          <p:nvPr/>
        </p:nvSpPr>
        <p:spPr>
          <a:xfrm>
            <a:off x="6913644" y="5275075"/>
            <a:ext cx="418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Fig 4: </a:t>
            </a:r>
            <a:r>
              <a:rPr lang="en-US" sz="1600" dirty="0"/>
              <a:t>Ambient noise level and quality of verbal communication as functions of the number of people relative to the Acoustical Capacity. </a:t>
            </a:r>
            <a:r>
              <a:rPr lang="tr-TR" sz="16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6672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5F6E-30B2-4EDE-B596-BB780FAF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5E3D-9ABE-4388-8CA9-56557D02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Purpose</a:t>
            </a:r>
          </a:p>
          <a:p>
            <a:pPr lvl="1"/>
            <a:r>
              <a:rPr lang="en-GB" dirty="0"/>
              <a:t>Reduce the noise levels in </a:t>
            </a:r>
            <a:r>
              <a:rPr lang="en-GB" dirty="0" err="1"/>
              <a:t>Arada</a:t>
            </a:r>
            <a:r>
              <a:rPr lang="en-GB" dirty="0"/>
              <a:t> Kebab Restaurant</a:t>
            </a:r>
            <a:r>
              <a:rPr lang="tr-TR" dirty="0"/>
              <a:t>.</a:t>
            </a:r>
            <a:endParaRPr lang="en-GB" dirty="0"/>
          </a:p>
          <a:p>
            <a:r>
              <a:rPr lang="en-GB" sz="3600" dirty="0"/>
              <a:t>Impact</a:t>
            </a:r>
          </a:p>
          <a:p>
            <a:pPr lvl="1"/>
            <a:r>
              <a:rPr lang="en-GB" dirty="0"/>
              <a:t>Create a good environment for conservation quality.</a:t>
            </a:r>
          </a:p>
          <a:p>
            <a:r>
              <a:rPr lang="en-GB" sz="3600" dirty="0"/>
              <a:t>Significance</a:t>
            </a:r>
          </a:p>
          <a:p>
            <a:pPr lvl="1"/>
            <a:r>
              <a:rPr lang="en-GB" dirty="0"/>
              <a:t>Create a much more enjoyable dining experience in </a:t>
            </a:r>
            <a:r>
              <a:rPr lang="en-GB" dirty="0" err="1"/>
              <a:t>Arada</a:t>
            </a:r>
            <a:r>
              <a:rPr lang="en-GB" dirty="0"/>
              <a:t> Kebab Restaurant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475-026D-4D71-87B0-74BBF3DC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EAA6-46F4-4287-9EC8-1C700815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Study Area: </a:t>
            </a:r>
            <a:r>
              <a:rPr lang="en-GB" sz="2400" dirty="0" err="1"/>
              <a:t>Arada</a:t>
            </a:r>
            <a:r>
              <a:rPr lang="en-GB" sz="2400" dirty="0"/>
              <a:t> </a:t>
            </a:r>
            <a:r>
              <a:rPr lang="en-GB" sz="2400" dirty="0" err="1"/>
              <a:t>Ocakbaşı</a:t>
            </a:r>
            <a:r>
              <a:rPr lang="en-GB" sz="2400" dirty="0"/>
              <a:t> </a:t>
            </a:r>
            <a:r>
              <a:rPr lang="en-GB" sz="2400" dirty="0" err="1"/>
              <a:t>Bahçelievler</a:t>
            </a:r>
            <a:r>
              <a:rPr lang="en-GB" sz="2400" dirty="0"/>
              <a:t> (Kebab Restaurant) </a:t>
            </a:r>
          </a:p>
          <a:p>
            <a:r>
              <a:rPr lang="tr-TR" sz="2400" dirty="0"/>
              <a:t>Has 20 tables. Approx 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 100 Person</a:t>
            </a:r>
            <a:endParaRPr lang="en-GB" sz="2400" dirty="0"/>
          </a:p>
          <a:p>
            <a:r>
              <a:rPr lang="tr-TR" sz="2400" dirty="0"/>
              <a:t>Peak: 93 dB, Average: 78-82 dB</a:t>
            </a:r>
          </a:p>
          <a:p>
            <a:endParaRPr lang="tr-TR" dirty="0"/>
          </a:p>
          <a:p>
            <a:r>
              <a:rPr lang="tr-TR" sz="2800" dirty="0"/>
              <a:t>Problem: Too much ambiance (environmental) noice creates a low quality communucation for customers and staff.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29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DFAD-AEEB-4E40-93AB-40EA5CC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3FAF-4F26-4BC0-A0BC-499F12E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/>
              <a:t>Causes of the problem:</a:t>
            </a:r>
          </a:p>
          <a:p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Reverberation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Music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Air Conditioning Units</a:t>
            </a:r>
          </a:p>
        </p:txBody>
      </p:sp>
    </p:spTree>
    <p:extLst>
      <p:ext uri="{BB962C8B-B14F-4D97-AF65-F5344CB8AC3E}">
        <p14:creationId xmlns:p14="http://schemas.microsoft.com/office/powerpoint/2010/main" val="16163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8724-D3E7-41C3-B3E4-A68D376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E3CE-8BFD-4128-9BE0-EDCD00AC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Acoustically Absorbent Wall Panels and Flooring</a:t>
            </a:r>
          </a:p>
          <a:p>
            <a:endParaRPr lang="en-GB" dirty="0"/>
          </a:p>
          <a:p>
            <a:r>
              <a:rPr lang="en-GB" dirty="0"/>
              <a:t>2. Smart Music Control System</a:t>
            </a:r>
          </a:p>
          <a:p>
            <a:endParaRPr lang="en-GB" dirty="0"/>
          </a:p>
          <a:p>
            <a:r>
              <a:rPr lang="en-GB" dirty="0"/>
              <a:t>3. Quieter Air Conditioning Units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7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770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europa</vt:lpstr>
      <vt:lpstr>Arial</vt:lpstr>
      <vt:lpstr>Calibri</vt:lpstr>
      <vt:lpstr>Calibri Light</vt:lpstr>
      <vt:lpstr>Open Sans</vt:lpstr>
      <vt:lpstr>Times New Roman</vt:lpstr>
      <vt:lpstr>Times New Roman</vt:lpstr>
      <vt:lpstr>Retrospect</vt:lpstr>
      <vt:lpstr>A proposal to investigate engineering solutions to reduce noise levels in Arada Kebab Restaurant</vt:lpstr>
      <vt:lpstr>Intoduction</vt:lpstr>
      <vt:lpstr>Introduction</vt:lpstr>
      <vt:lpstr>Lombard Effect</vt:lpstr>
      <vt:lpstr>Reverberation Time</vt:lpstr>
      <vt:lpstr>Introduction</vt:lpstr>
      <vt:lpstr>Problem Definition</vt:lpstr>
      <vt:lpstr>Problem Definitition</vt:lpstr>
      <vt:lpstr>Proposed Solutions</vt:lpstr>
      <vt:lpstr>Acoustically Absorbent Wall Panels, Flooring</vt:lpstr>
      <vt:lpstr>Smart Music Control System</vt:lpstr>
      <vt:lpstr>Quieter Air Conditioning Units</vt:lpstr>
      <vt:lpstr>Evaluation Criteria</vt:lpstr>
      <vt:lpstr>Proposed Research Methodology</vt:lpstr>
      <vt:lpstr>Referances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investigate engineering solutions to reduce noise levels in Arada Kebab Restaurant</dc:title>
  <dc:creator>Tuna Dalbeler</dc:creator>
  <cp:lastModifiedBy>Tuna Dalbeler</cp:lastModifiedBy>
  <cp:revision>6</cp:revision>
  <dcterms:created xsi:type="dcterms:W3CDTF">2021-10-31T21:11:34Z</dcterms:created>
  <dcterms:modified xsi:type="dcterms:W3CDTF">2021-11-01T03:16:56Z</dcterms:modified>
</cp:coreProperties>
</file>