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5" r:id="rId4"/>
    <p:sldId id="264" r:id="rId5"/>
    <p:sldId id="266" r:id="rId6"/>
    <p:sldId id="262" r:id="rId7"/>
    <p:sldId id="257" r:id="rId8"/>
    <p:sldId id="258" r:id="rId9"/>
    <p:sldId id="259" r:id="rId10"/>
    <p:sldId id="267" r:id="rId11"/>
    <p:sldId id="268" r:id="rId12"/>
    <p:sldId id="269" r:id="rId13"/>
    <p:sldId id="260" r:id="rId14"/>
    <p:sldId id="270" r:id="rId15"/>
    <p:sldId id="261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>
        <p:scale>
          <a:sx n="120" d="100"/>
          <a:sy n="120" d="100"/>
        </p:scale>
        <p:origin x="-120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F10D3-C297-4730-9A4A-4FEF87FD4FA8}" type="datetimeFigureOut">
              <a:rPr lang="tr-TR" smtClean="0"/>
              <a:t>01.11.2021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D07F9-E8A5-4306-AEF0-03EB45493984}" type="slidenum">
              <a:rPr lang="tr-TR" smtClean="0"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9957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F10D3-C297-4730-9A4A-4FEF87FD4FA8}" type="datetimeFigureOut">
              <a:rPr lang="tr-TR" smtClean="0"/>
              <a:t>01.11.2021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D07F9-E8A5-4306-AEF0-03EB454939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50300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F10D3-C297-4730-9A4A-4FEF87FD4FA8}" type="datetimeFigureOut">
              <a:rPr lang="tr-TR" smtClean="0"/>
              <a:t>01.11.2021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D07F9-E8A5-4306-AEF0-03EB454939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31881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F10D3-C297-4730-9A4A-4FEF87FD4FA8}" type="datetimeFigureOut">
              <a:rPr lang="tr-TR" smtClean="0"/>
              <a:t>01.11.2021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D07F9-E8A5-4306-AEF0-03EB454939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75917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F10D3-C297-4730-9A4A-4FEF87FD4FA8}" type="datetimeFigureOut">
              <a:rPr lang="tr-TR" smtClean="0"/>
              <a:t>01.11.2021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D07F9-E8A5-4306-AEF0-03EB45493984}" type="slidenum">
              <a:rPr lang="tr-TR" smtClean="0"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9204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F10D3-C297-4730-9A4A-4FEF87FD4FA8}" type="datetimeFigureOut">
              <a:rPr lang="tr-TR" smtClean="0"/>
              <a:t>01.11.2021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D07F9-E8A5-4306-AEF0-03EB454939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34045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F10D3-C297-4730-9A4A-4FEF87FD4FA8}" type="datetimeFigureOut">
              <a:rPr lang="tr-TR" smtClean="0"/>
              <a:t>01.11.2021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D07F9-E8A5-4306-AEF0-03EB454939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79761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F10D3-C297-4730-9A4A-4FEF87FD4FA8}" type="datetimeFigureOut">
              <a:rPr lang="tr-TR" smtClean="0"/>
              <a:t>01.11.2021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D07F9-E8A5-4306-AEF0-03EB454939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66518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F10D3-C297-4730-9A4A-4FEF87FD4FA8}" type="datetimeFigureOut">
              <a:rPr lang="tr-TR" smtClean="0"/>
              <a:t>01.11.2021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D07F9-E8A5-4306-AEF0-03EB454939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31371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D1F10D3-C297-4730-9A4A-4FEF87FD4FA8}" type="datetimeFigureOut">
              <a:rPr lang="tr-TR" smtClean="0"/>
              <a:t>01.11.2021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54D07F9-E8A5-4306-AEF0-03EB454939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3724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F10D3-C297-4730-9A4A-4FEF87FD4FA8}" type="datetimeFigureOut">
              <a:rPr lang="tr-TR" smtClean="0"/>
              <a:t>01.11.2021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D07F9-E8A5-4306-AEF0-03EB454939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08994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D1F10D3-C297-4730-9A4A-4FEF87FD4FA8}" type="datetimeFigureOut">
              <a:rPr lang="tr-TR" smtClean="0"/>
              <a:t>01.11.2021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54D07F9-E8A5-4306-AEF0-03EB45493984}" type="slidenum">
              <a:rPr lang="tr-TR" smtClean="0"/>
              <a:t>‹#›</a:t>
            </a:fld>
            <a:endParaRPr lang="tr-T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0992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zagat.com/b/2018-dining-trends-survey-highest-tippers-social-media-habits-and-more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9A3E128-623A-4834-B5EC-FCBEAB2C3E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1112" y="1827038"/>
            <a:ext cx="9144000" cy="2387600"/>
          </a:xfrm>
        </p:spPr>
        <p:txBody>
          <a:bodyPr>
            <a:noAutofit/>
          </a:bodyPr>
          <a:lstStyle/>
          <a:p>
            <a:r>
              <a:rPr lang="en-US" sz="6000" b="0" i="0" dirty="0">
                <a:solidFill>
                  <a:srgbClr val="212529"/>
                </a:solidFill>
                <a:effectLst/>
                <a:latin typeface="-apple-system"/>
              </a:rPr>
              <a:t>A proposal to investigate engineering solutions to reduce noise levels in </a:t>
            </a:r>
            <a:r>
              <a:rPr lang="tr-TR" sz="6000" b="0" i="0" dirty="0">
                <a:solidFill>
                  <a:srgbClr val="212529"/>
                </a:solidFill>
                <a:effectLst/>
                <a:latin typeface="-apple-system"/>
              </a:rPr>
              <a:t>Arada Kebab Restaurant</a:t>
            </a:r>
            <a:endParaRPr lang="tr-TR" sz="6000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BF26D6A0-7637-4852-AA1B-A54DAF7296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40937"/>
            <a:ext cx="9144000" cy="1655762"/>
          </a:xfrm>
        </p:spPr>
        <p:txBody>
          <a:bodyPr/>
          <a:lstStyle/>
          <a:p>
            <a:r>
              <a:rPr lang="tr-TR" dirty="0"/>
              <a:t>Tuna Dalbeler 21802539</a:t>
            </a:r>
          </a:p>
          <a:p>
            <a:r>
              <a:rPr lang="tr-TR" dirty="0"/>
              <a:t>ENG401-08</a:t>
            </a:r>
          </a:p>
        </p:txBody>
      </p:sp>
    </p:spTree>
    <p:extLst>
      <p:ext uri="{BB962C8B-B14F-4D97-AF65-F5344CB8AC3E}">
        <p14:creationId xmlns:p14="http://schemas.microsoft.com/office/powerpoint/2010/main" val="566404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4A0023D-85F7-4CAD-A1A6-4916E679D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Acoustically Absorbent Wall Panels, Flooring</a:t>
            </a:r>
          </a:p>
        </p:txBody>
      </p:sp>
      <p:pic>
        <p:nvPicPr>
          <p:cNvPr id="1026" name="Picture 2" descr="Acoustic Art concepts">
            <a:extLst>
              <a:ext uri="{FF2B5EF4-FFF2-40B4-BE49-F238E27FC236}">
                <a16:creationId xmlns="" xmlns:a16="http://schemas.microsoft.com/office/drawing/2014/main" id="{0CDD8030-21CE-4779-AEE8-E4322792581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1914512"/>
            <a:ext cx="4038634" cy="3028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6C39329-A1EE-49B8-BBCD-C17F66B143AB}"/>
              </a:ext>
            </a:extLst>
          </p:cNvPr>
          <p:cNvSpPr txBox="1"/>
          <p:nvPr/>
        </p:nvSpPr>
        <p:spPr>
          <a:xfrm>
            <a:off x="1097280" y="5234730"/>
            <a:ext cx="419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Figure 5: Sound Panels Disguised [5]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88DB5A47-CBBD-48F2-8553-513604CEC6D0}"/>
              </a:ext>
            </a:extLst>
          </p:cNvPr>
          <p:cNvSpPr txBox="1"/>
          <p:nvPr/>
        </p:nvSpPr>
        <p:spPr>
          <a:xfrm>
            <a:off x="5832866" y="2088859"/>
            <a:ext cx="33835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Aim: Reduced Reverberation Time</a:t>
            </a:r>
          </a:p>
          <a:p>
            <a:r>
              <a:rPr lang="tr-TR" dirty="0"/>
              <a:t> Flooring: Epoxy, Vinyl, Cork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DB747B62-5820-497F-BDB0-0238403419B9}"/>
              </a:ext>
            </a:extLst>
          </p:cNvPr>
          <p:cNvSpPr txBox="1"/>
          <p:nvPr/>
        </p:nvSpPr>
        <p:spPr>
          <a:xfrm>
            <a:off x="6023295" y="5234730"/>
            <a:ext cx="26411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Figure 6: Vinyl Flooring [6]</a:t>
            </a:r>
          </a:p>
          <a:p>
            <a:endParaRPr lang="en-GB" dirty="0"/>
          </a:p>
        </p:txBody>
      </p:sp>
      <p:pic>
        <p:nvPicPr>
          <p:cNvPr id="2050" name="Picture 2" descr="Vinyl flooring, vinyl tiles, Vinyl floor tiles, Tiles designed for flo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8108" y="2999630"/>
            <a:ext cx="3541781" cy="2069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2314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58B8EB0-65F1-412C-B9AF-1C2CE2626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Smart Music Control </a:t>
            </a:r>
            <a:r>
              <a:rPr lang="tr-TR" dirty="0"/>
              <a:t>System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F5AE9AE-AFF3-4DE4-BC50-F63E8E548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313619" cy="4023360"/>
          </a:xfrm>
        </p:spPr>
        <p:txBody>
          <a:bodyPr/>
          <a:lstStyle/>
          <a:p>
            <a:r>
              <a:rPr lang="en-GB" dirty="0"/>
              <a:t>Controls </a:t>
            </a:r>
            <a:r>
              <a:rPr lang="tr-TR" dirty="0"/>
              <a:t>m</a:t>
            </a:r>
            <a:r>
              <a:rPr lang="en-GB" dirty="0" err="1"/>
              <a:t>usic</a:t>
            </a:r>
            <a:r>
              <a:rPr lang="tr-TR" dirty="0"/>
              <a:t> sound</a:t>
            </a:r>
            <a:r>
              <a:rPr lang="en-GB" dirty="0"/>
              <a:t> level considering current loudness and customer count.</a:t>
            </a:r>
            <a:endParaRPr lang="tr-TR" dirty="0"/>
          </a:p>
          <a:p>
            <a:endParaRPr lang="en-GB" dirty="0"/>
          </a:p>
          <a:p>
            <a:r>
              <a:rPr lang="tr-TR" dirty="0"/>
              <a:t>Microphones, proximity sensor and software</a:t>
            </a:r>
          </a:p>
          <a:p>
            <a:endParaRPr lang="en-GB" dirty="0"/>
          </a:p>
          <a:p>
            <a:r>
              <a:rPr lang="en-GB" dirty="0"/>
              <a:t>Why not turn it down completely? </a:t>
            </a:r>
            <a:endParaRPr lang="tr-TR" dirty="0"/>
          </a:p>
          <a:p>
            <a:pPr lvl="1"/>
            <a:r>
              <a:rPr lang="tr-TR" dirty="0"/>
              <a:t>Background music and background noise provides privacy. </a:t>
            </a:r>
            <a:r>
              <a:rPr lang="tr-TR" dirty="0" smtClean="0"/>
              <a:t>[7]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13961DDD-0338-48F6-9E57-D911E1656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0682" y="1757495"/>
            <a:ext cx="4705356" cy="34954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01A04A6A-ABCE-48DB-BB5A-38D029BCA771}"/>
              </a:ext>
            </a:extLst>
          </p:cNvPr>
          <p:cNvSpPr txBox="1"/>
          <p:nvPr/>
        </p:nvSpPr>
        <p:spPr>
          <a:xfrm>
            <a:off x="5880682" y="5394121"/>
            <a:ext cx="5050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Figure 7: Installed Microphones in a dining area. </a:t>
            </a:r>
            <a:r>
              <a:rPr lang="tr-TR" dirty="0" smtClean="0"/>
              <a:t>[7]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6771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7584C0B-B002-4C06-9719-1C542DA84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Quieter Air Conditioning Units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="" xmlns:a16="http://schemas.microsoft.com/office/drawing/2014/main" id="{4C9CE96C-5B94-4375-A802-3D5FCB13D10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231" y="2621945"/>
            <a:ext cx="2537669" cy="2537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C1D99F79-FAD7-4278-9FE7-C0CDB821D972}"/>
              </a:ext>
            </a:extLst>
          </p:cNvPr>
          <p:cNvSpPr txBox="1"/>
          <p:nvPr/>
        </p:nvSpPr>
        <p:spPr>
          <a:xfrm>
            <a:off x="1333850" y="5209563"/>
            <a:ext cx="2918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Figure 7: Cassette AC Unit</a:t>
            </a:r>
            <a:r>
              <a:rPr lang="tr-TR" dirty="0" smtClean="0"/>
              <a:t>.[8]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44802C5-076C-4361-8E64-1DB321C2F07B}"/>
              </a:ext>
            </a:extLst>
          </p:cNvPr>
          <p:cNvSpPr txBox="1"/>
          <p:nvPr/>
        </p:nvSpPr>
        <p:spPr>
          <a:xfrm>
            <a:off x="1276675" y="1994986"/>
            <a:ext cx="10218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Currently the resaurant is equiped with very noisy fans, which are trying to take out smoke and other odors.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A565DB04-503D-4372-A8A1-7F10309D9E15}"/>
              </a:ext>
            </a:extLst>
          </p:cNvPr>
          <p:cNvSpPr txBox="1"/>
          <p:nvPr/>
        </p:nvSpPr>
        <p:spPr>
          <a:xfrm>
            <a:off x="4258727" y="2605984"/>
            <a:ext cx="6896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Also, has a loudly working huge Air Conditioning unit in the service area.</a:t>
            </a:r>
            <a:endParaRPr lang="en-GB" dirty="0"/>
          </a:p>
        </p:txBody>
      </p:sp>
      <p:pic>
        <p:nvPicPr>
          <p:cNvPr id="1026" name="Picture 2" descr="https://repairheatingandplumbing.b-cdn.net/wp-content/uploads/2019/12/5-HVAC-Tips-for-Restaurants-Before-the-Holiday-Rush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1959" y="3117324"/>
            <a:ext cx="4116872" cy="2553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1D99F79-FAD7-4278-9FE7-C0CDB821D972}"/>
              </a:ext>
            </a:extLst>
          </p:cNvPr>
          <p:cNvSpPr txBox="1"/>
          <p:nvPr/>
        </p:nvSpPr>
        <p:spPr>
          <a:xfrm>
            <a:off x="5231959" y="5862895"/>
            <a:ext cx="3948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Figure </a:t>
            </a:r>
            <a:r>
              <a:rPr lang="tr-TR" dirty="0" smtClean="0"/>
              <a:t>8: HVAC Unit with a termostat</a:t>
            </a:r>
            <a:r>
              <a:rPr lang="tr-TR" dirty="0" smtClean="0"/>
              <a:t>.[9]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8284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7E98AD1-3579-4316-8DDA-4A3FEE14A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Evaluation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7B6ADD4-DB46-4969-9C0C-A6B6F6B4A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28563"/>
          </a:xfrm>
        </p:spPr>
        <p:txBody>
          <a:bodyPr>
            <a:normAutofit fontScale="62500" lnSpcReduction="20000"/>
          </a:bodyPr>
          <a:lstStyle/>
          <a:p>
            <a:pPr marL="228600" algn="just" rtl="0">
              <a:spcBef>
                <a:spcPts val="0"/>
              </a:spcBef>
              <a:spcAft>
                <a:spcPts val="0"/>
              </a:spcAft>
            </a:pPr>
            <a:r>
              <a:rPr lang="en-GB" sz="3200" b="1" dirty="0">
                <a:solidFill>
                  <a:srgbClr val="365F91"/>
                </a:solidFill>
                <a:latin typeface="Times New Roman" panose="02020603050405020304" pitchFamily="18" charset="0"/>
              </a:rPr>
              <a:t>C</a:t>
            </a:r>
            <a:r>
              <a:rPr lang="en-GB" sz="3200" b="1" i="0" u="none" strike="noStrike" dirty="0">
                <a:solidFill>
                  <a:srgbClr val="365F91"/>
                </a:solidFill>
                <a:effectLst/>
                <a:latin typeface="Times New Roman" panose="02020603050405020304" pitchFamily="18" charset="0"/>
              </a:rPr>
              <a:t>ost</a:t>
            </a:r>
          </a:p>
          <a:p>
            <a:pPr marL="521208" lvl="1" algn="just">
              <a:spcBef>
                <a:spcPts val="0"/>
              </a:spcBef>
              <a:spcAft>
                <a:spcPts val="0"/>
              </a:spcAft>
            </a:pPr>
            <a:endParaRPr lang="en-GB" sz="1400" b="1" dirty="0">
              <a:solidFill>
                <a:srgbClr val="365F91"/>
              </a:solidFill>
              <a:latin typeface="Times New Roman" panose="02020603050405020304" pitchFamily="18" charset="0"/>
            </a:endParaRPr>
          </a:p>
          <a:p>
            <a:pPr marL="692658" lvl="2" indent="-17145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3000" dirty="0"/>
              <a:t>Cost of the flooring and wall panels</a:t>
            </a:r>
          </a:p>
          <a:p>
            <a:pPr marL="692658" lvl="2" indent="-17145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3000" dirty="0"/>
              <a:t>Cost of the microphones, sensors and software</a:t>
            </a:r>
          </a:p>
          <a:p>
            <a:pPr marL="692658" lvl="2" indent="-17145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3000" dirty="0"/>
              <a:t>Cost of the Air Conditioning Units</a:t>
            </a:r>
          </a:p>
          <a:p>
            <a:pPr marL="228600" algn="just" rtl="0">
              <a:spcBef>
                <a:spcPts val="0"/>
              </a:spcBef>
              <a:spcAft>
                <a:spcPts val="0"/>
              </a:spcAft>
            </a:pPr>
            <a:r>
              <a:rPr lang="en-GB" sz="1600" b="0" dirty="0">
                <a:effectLst/>
              </a:rPr>
              <a:t/>
            </a:r>
            <a:br>
              <a:rPr lang="en-GB" sz="1600" b="0" dirty="0">
                <a:effectLst/>
              </a:rPr>
            </a:br>
            <a:r>
              <a:rPr lang="en-GB" sz="3200" b="1" i="0" u="none" strike="noStrike" dirty="0">
                <a:solidFill>
                  <a:srgbClr val="365F91"/>
                </a:solidFill>
                <a:effectLst/>
              </a:rPr>
              <a:t>Feasibility</a:t>
            </a:r>
            <a:endParaRPr lang="en-GB" sz="3200" b="1" i="0" u="none" strike="noStrike" dirty="0">
              <a:solidFill>
                <a:srgbClr val="365F91"/>
              </a:solidFill>
              <a:effectLst/>
              <a:latin typeface="Times New Roman" panose="02020603050405020304" pitchFamily="18" charset="0"/>
            </a:endParaRPr>
          </a:p>
          <a:p>
            <a:pPr marL="228600" algn="just" rtl="0">
              <a:spcBef>
                <a:spcPts val="0"/>
              </a:spcBef>
              <a:spcAft>
                <a:spcPts val="0"/>
              </a:spcAft>
            </a:pPr>
            <a:endParaRPr lang="en-GB" sz="2600" dirty="0"/>
          </a:p>
          <a:p>
            <a:pPr marL="692658" lvl="2" indent="-17145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3000" dirty="0"/>
              <a:t>The architectural permittable of new wall panels</a:t>
            </a:r>
          </a:p>
          <a:p>
            <a:pPr marL="692658" lvl="2" indent="-17145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3000" dirty="0"/>
              <a:t>The feasibility of installing </a:t>
            </a:r>
            <a:r>
              <a:rPr lang="en-GB" sz="3000" dirty="0" smtClean="0"/>
              <a:t>microphones</a:t>
            </a:r>
            <a:r>
              <a:rPr lang="tr-TR" sz="3000" dirty="0" smtClean="0"/>
              <a:t> and sensors</a:t>
            </a:r>
            <a:r>
              <a:rPr lang="en-GB" sz="3000" dirty="0" smtClean="0"/>
              <a:t> </a:t>
            </a:r>
            <a:r>
              <a:rPr lang="en-GB" sz="3000" dirty="0"/>
              <a:t>around the restaurant.</a:t>
            </a:r>
          </a:p>
          <a:p>
            <a:pPr marL="692658" lvl="2" indent="-17145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3000" dirty="0"/>
              <a:t>The architectural permittable of new AC units</a:t>
            </a:r>
          </a:p>
          <a:p>
            <a:pPr marL="338328" lvl="1" indent="0" algn="just">
              <a:spcBef>
                <a:spcPts val="0"/>
              </a:spcBef>
              <a:spcAft>
                <a:spcPts val="0"/>
              </a:spcAft>
              <a:buNone/>
            </a:pPr>
            <a:endParaRPr lang="en-GB" sz="3000" b="0" dirty="0">
              <a:effectLst/>
            </a:endParaRPr>
          </a:p>
          <a:p>
            <a:pPr marL="228600" algn="just" rtl="0">
              <a:spcBef>
                <a:spcPts val="0"/>
              </a:spcBef>
              <a:spcAft>
                <a:spcPts val="0"/>
              </a:spcAft>
            </a:pPr>
            <a:r>
              <a:rPr lang="en-GB" sz="1600" b="0" dirty="0">
                <a:effectLst/>
              </a:rPr>
              <a:t/>
            </a:r>
            <a:br>
              <a:rPr lang="en-GB" sz="1600" b="0" dirty="0">
                <a:effectLst/>
              </a:rPr>
            </a:br>
            <a:r>
              <a:rPr lang="en-GB" sz="3200" b="1" dirty="0">
                <a:solidFill>
                  <a:srgbClr val="365F91"/>
                </a:solidFill>
              </a:rPr>
              <a:t>E</a:t>
            </a:r>
            <a:r>
              <a:rPr lang="en-GB" sz="3200" b="1" i="0" u="none" strike="noStrike" dirty="0">
                <a:solidFill>
                  <a:srgbClr val="365F91"/>
                </a:solidFill>
                <a:effectLst/>
              </a:rPr>
              <a:t>fficiency</a:t>
            </a:r>
            <a:endParaRPr lang="en-GB" sz="3200" b="0" dirty="0">
              <a:effectLst/>
            </a:endParaRPr>
          </a:p>
          <a:p>
            <a:pPr marL="692658" lvl="2" indent="-17145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3100" dirty="0"/>
              <a:t>The difference of </a:t>
            </a:r>
            <a:r>
              <a:rPr lang="en-GB" sz="3100" dirty="0" err="1"/>
              <a:t>reveb</a:t>
            </a:r>
            <a:r>
              <a:rPr lang="en-GB" sz="3100" dirty="0"/>
              <a:t> time if walls and floor are applied.</a:t>
            </a:r>
          </a:p>
          <a:p>
            <a:pPr marL="692658" lvl="2" indent="-17145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3100" dirty="0"/>
              <a:t>The efficiency of the software to control music to reduce sound levels  of environment.</a:t>
            </a:r>
          </a:p>
          <a:p>
            <a:pPr marL="692658" lvl="2" indent="-1714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3100" dirty="0"/>
              <a:t>The Difference between sound levels of old AC and new planned AC </a:t>
            </a:r>
            <a:r>
              <a:rPr lang="en-GB" sz="1000" dirty="0"/>
              <a:t/>
            </a:r>
            <a:br>
              <a:rPr lang="en-GB" sz="1000" dirty="0"/>
            </a:b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43576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A3BF7DE-E61B-4E64-ADBA-35C898C64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Proposed Research Methodology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D678519-AFC5-444A-B7F9-5ABA35AAC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29624"/>
            <a:ext cx="2988159" cy="4023360"/>
          </a:xfrm>
        </p:spPr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3200" b="1" i="0" u="none" strike="noStrike" dirty="0">
                <a:solidFill>
                  <a:srgbClr val="365F91"/>
                </a:solidFill>
                <a:effectLst/>
                <a:latin typeface="Times New Roman" panose="02020603050405020304" pitchFamily="18" charset="0"/>
              </a:rPr>
              <a:t>Survey for customers</a:t>
            </a:r>
            <a:endParaRPr lang="en-GB" sz="3200" b="0" dirty="0">
              <a:effectLst/>
            </a:endParaRPr>
          </a:p>
          <a:p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F4C3A233-1157-4043-9583-D4DCD77FB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572" y="3349906"/>
            <a:ext cx="2225573" cy="22255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A9673CBF-BF2F-423D-AC48-4D7CB6076D5F}"/>
              </a:ext>
            </a:extLst>
          </p:cNvPr>
          <p:cNvSpPr txBox="1"/>
          <p:nvPr/>
        </p:nvSpPr>
        <p:spPr>
          <a:xfrm>
            <a:off x="3898143" y="1926684"/>
            <a:ext cx="359598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i="0" u="none" strike="noStrike" dirty="0">
                <a:solidFill>
                  <a:srgbClr val="365F91"/>
                </a:solidFill>
                <a:effectLst/>
                <a:latin typeface="Times New Roman" panose="02020603050405020304" pitchFamily="18" charset="0"/>
              </a:rPr>
              <a:t>Literature </a:t>
            </a:r>
            <a:r>
              <a:rPr lang="tr-TR" sz="3200" b="1" i="0" u="none" strike="noStrike" dirty="0">
                <a:solidFill>
                  <a:srgbClr val="365F91"/>
                </a:solidFill>
                <a:effectLst/>
                <a:latin typeface="Times New Roman" panose="02020603050405020304" pitchFamily="18" charset="0"/>
              </a:rPr>
              <a:t>re</a:t>
            </a:r>
            <a:r>
              <a:rPr lang="en-GB" sz="3200" b="1" i="0" u="none" strike="noStrike" dirty="0">
                <a:solidFill>
                  <a:srgbClr val="365F91"/>
                </a:solidFill>
                <a:effectLst/>
                <a:latin typeface="Times New Roman" panose="02020603050405020304" pitchFamily="18" charset="0"/>
              </a:rPr>
              <a:t>search</a:t>
            </a:r>
            <a:endParaRPr lang="en-GB" sz="3200" b="0" dirty="0">
              <a:effectLst/>
            </a:endParaRPr>
          </a:p>
          <a:p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14874673-AB1E-4790-BF2F-1BEF4C05C0D7}"/>
              </a:ext>
            </a:extLst>
          </p:cNvPr>
          <p:cNvSpPr txBox="1"/>
          <p:nvPr/>
        </p:nvSpPr>
        <p:spPr>
          <a:xfrm>
            <a:off x="7944373" y="1926684"/>
            <a:ext cx="28109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3200" b="1" i="0" u="none" strike="noStrike" dirty="0">
                <a:solidFill>
                  <a:srgbClr val="365F91"/>
                </a:solidFill>
                <a:effectLst/>
                <a:latin typeface="Times New Roman" panose="02020603050405020304" pitchFamily="18" charset="0"/>
              </a:rPr>
              <a:t>Market Search</a:t>
            </a:r>
            <a:endParaRPr lang="en-GB" sz="3200" b="0" dirty="0">
              <a:effectLst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2CDD2FE9-5E9C-487C-9A64-D3E75A19198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8837" y="3512112"/>
            <a:ext cx="1943430" cy="19434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4B65D1E7-CE07-43BB-A541-96475E2507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3905" y="2969142"/>
            <a:ext cx="2810962" cy="275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059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405F6A2-88FF-4D70-BC80-4993BC43A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Referances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F12B26F-7B62-43F7-AE34-0240759EE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tr-TR" dirty="0"/>
              <a:t>[1] «</a:t>
            </a:r>
            <a:r>
              <a:rPr lang="en-US" dirty="0"/>
              <a:t>NOISE INFOGRAPHIC - LEVELS BY DECIBELS</a:t>
            </a:r>
            <a:r>
              <a:rPr lang="tr-TR" dirty="0"/>
              <a:t>» </a:t>
            </a:r>
            <a:r>
              <a:rPr lang="tr-TR" i="1" dirty="0"/>
              <a:t>Centers of Disease Control and Prevention. 	[Online]. </a:t>
            </a:r>
            <a:r>
              <a:rPr lang="tr-TR" dirty="0"/>
              <a:t>Available: https://</a:t>
            </a:r>
            <a:r>
              <a:rPr lang="tr-TR" dirty="0" smtClean="0"/>
              <a:t>www.cdc.gov/niosh/topics/noise/infographic-noiselevels.html</a:t>
            </a:r>
            <a:r>
              <a:rPr lang="tr-TR" dirty="0"/>
              <a:t>. [Accessed: November 1, 2021]</a:t>
            </a:r>
          </a:p>
          <a:p>
            <a:r>
              <a:rPr lang="tr-TR" dirty="0"/>
              <a:t>[2</a:t>
            </a:r>
            <a:r>
              <a:rPr lang="tr-TR" dirty="0" smtClean="0"/>
              <a:t>] «</a:t>
            </a:r>
            <a:r>
              <a:rPr lang="en-US" dirty="0"/>
              <a:t>How Sound Panels Can Reduce Restaurant Noise Levels, Protect Employees’ Hearing, and Improve the Guest </a:t>
            </a:r>
            <a:r>
              <a:rPr lang="en-US" dirty="0" smtClean="0"/>
              <a:t>Experience</a:t>
            </a:r>
            <a:r>
              <a:rPr lang="tr-TR" dirty="0"/>
              <a:t>» </a:t>
            </a:r>
            <a:r>
              <a:rPr lang="tr-TR" dirty="0" smtClean="0"/>
              <a:t>restauranttechnologynews.com. </a:t>
            </a:r>
            <a:r>
              <a:rPr lang="tr-TR" i="1" dirty="0"/>
              <a:t>[Online]. </a:t>
            </a:r>
            <a:r>
              <a:rPr lang="tr-TR" dirty="0"/>
              <a:t>Available: </a:t>
            </a:r>
            <a:r>
              <a:rPr lang="tr-TR" dirty="0" smtClean="0"/>
              <a:t>https</a:t>
            </a:r>
            <a:r>
              <a:rPr lang="tr-TR" dirty="0"/>
              <a:t>://restauranttechnologynews.com/2019/09/how-sound-panels-can-reduce-restaurant-noise-levels-protect-employees-hearing-and-improve-the-guest-experience</a:t>
            </a:r>
            <a:r>
              <a:rPr lang="tr-TR" dirty="0" smtClean="0"/>
              <a:t>/</a:t>
            </a:r>
            <a:r>
              <a:rPr lang="tr-TR" dirty="0"/>
              <a:t> [Accessed: November 1, 2021</a:t>
            </a:r>
            <a:r>
              <a:rPr lang="tr-TR" dirty="0" smtClean="0"/>
              <a:t>]</a:t>
            </a:r>
            <a:endParaRPr lang="tr-TR" dirty="0"/>
          </a:p>
          <a:p>
            <a:r>
              <a:rPr lang="tr-TR" dirty="0"/>
              <a:t>[3</a:t>
            </a:r>
            <a:r>
              <a:rPr lang="tr-TR" dirty="0" smtClean="0"/>
              <a:t>] «</a:t>
            </a:r>
            <a:r>
              <a:rPr lang="tr-TR" dirty="0"/>
              <a:t>The Lombard </a:t>
            </a:r>
            <a:r>
              <a:rPr lang="tr-TR" dirty="0" smtClean="0"/>
              <a:t>Effect» </a:t>
            </a:r>
            <a:r>
              <a:rPr lang="tr-TR" i="1" dirty="0" smtClean="0"/>
              <a:t>Harmoina Consulting</a:t>
            </a:r>
            <a:r>
              <a:rPr lang="tr-TR" dirty="0" smtClean="0"/>
              <a:t>. </a:t>
            </a:r>
            <a:r>
              <a:rPr lang="tr-TR" i="1" dirty="0"/>
              <a:t>[Online]. </a:t>
            </a:r>
            <a:r>
              <a:rPr lang="tr-TR" dirty="0" smtClean="0"/>
              <a:t>Available:</a:t>
            </a:r>
            <a:r>
              <a:rPr lang="tr-TR" dirty="0"/>
              <a:t> </a:t>
            </a:r>
            <a:r>
              <a:rPr lang="tr-TR" dirty="0" smtClean="0"/>
              <a:t>https</a:t>
            </a:r>
            <a:r>
              <a:rPr lang="tr-TR" dirty="0"/>
              <a:t>://</a:t>
            </a:r>
            <a:r>
              <a:rPr lang="tr-TR" dirty="0" smtClean="0"/>
              <a:t>www.harmoniaconsulting.co.uk/noisy-restaurants</a:t>
            </a:r>
            <a:r>
              <a:rPr lang="tr-TR" dirty="0"/>
              <a:t> [Accessed: November 1, 2021</a:t>
            </a:r>
            <a:r>
              <a:rPr lang="tr-TR" dirty="0" smtClean="0"/>
              <a:t>]</a:t>
            </a:r>
            <a:endParaRPr lang="tr-TR" dirty="0"/>
          </a:p>
          <a:p>
            <a:r>
              <a:rPr lang="tr-TR" dirty="0"/>
              <a:t>[4] </a:t>
            </a:r>
            <a:r>
              <a:rPr lang="en-US" dirty="0" err="1"/>
              <a:t>Rindel</a:t>
            </a:r>
            <a:r>
              <a:rPr lang="en-US" dirty="0"/>
              <a:t>, JH . Acoustical capacity as a means of noise control in eating establishments. In: Proceedings of BNAM 2012, Odense, 18–20 June 2012</a:t>
            </a:r>
            <a:r>
              <a:rPr lang="en-US" dirty="0" smtClean="0"/>
              <a:t>.</a:t>
            </a:r>
            <a:r>
              <a:rPr lang="tr-TR" dirty="0" smtClean="0"/>
              <a:t> </a:t>
            </a:r>
            <a:r>
              <a:rPr lang="tr-TR" i="1" dirty="0"/>
              <a:t>[Online]. </a:t>
            </a:r>
            <a:r>
              <a:rPr lang="tr-TR" dirty="0"/>
              <a:t>Available: https://</a:t>
            </a:r>
            <a:r>
              <a:rPr lang="tr-TR" dirty="0" smtClean="0"/>
              <a:t>odeon.dk/pdf/C116-BNAM_2012_Rindel_29.pdf </a:t>
            </a:r>
            <a:r>
              <a:rPr lang="tr-TR" dirty="0"/>
              <a:t>[Accessed: November 1, 2021</a:t>
            </a:r>
            <a:r>
              <a:rPr lang="tr-TR" dirty="0" smtClean="0"/>
              <a:t>]</a:t>
            </a:r>
          </a:p>
          <a:p>
            <a:r>
              <a:rPr lang="tr-TR" dirty="0" smtClean="0"/>
              <a:t>[</a:t>
            </a:r>
            <a:r>
              <a:rPr lang="tr-TR" dirty="0"/>
              <a:t>5] </a:t>
            </a:r>
            <a:r>
              <a:rPr lang="tr-TR" dirty="0" smtClean="0"/>
              <a:t>«</a:t>
            </a:r>
            <a:r>
              <a:rPr lang="tr-TR" dirty="0"/>
              <a:t>Acoustic Panels For </a:t>
            </a:r>
            <a:r>
              <a:rPr lang="tr-TR" dirty="0" smtClean="0"/>
              <a:t>Restaurants» </a:t>
            </a:r>
            <a:r>
              <a:rPr lang="tr-TR" i="1" dirty="0" smtClean="0"/>
              <a:t>sound-zero.com</a:t>
            </a:r>
            <a:r>
              <a:rPr lang="tr-TR" dirty="0" smtClean="0"/>
              <a:t>. </a:t>
            </a:r>
            <a:r>
              <a:rPr lang="tr-TR" i="1" dirty="0"/>
              <a:t>[Online]. </a:t>
            </a:r>
            <a:r>
              <a:rPr lang="tr-TR" dirty="0"/>
              <a:t>Available: </a:t>
            </a:r>
            <a:r>
              <a:rPr lang="tr-TR" dirty="0" smtClean="0"/>
              <a:t>https</a:t>
            </a:r>
            <a:r>
              <a:rPr lang="tr-TR" dirty="0"/>
              <a:t>://sound-zero.com/acoustic-panels-for-restaurants</a:t>
            </a:r>
            <a:r>
              <a:rPr lang="tr-TR" dirty="0" smtClean="0"/>
              <a:t>/</a:t>
            </a:r>
          </a:p>
          <a:p>
            <a:r>
              <a:rPr lang="tr-TR" dirty="0" smtClean="0"/>
              <a:t>[6] «</a:t>
            </a:r>
            <a:r>
              <a:rPr lang="en-US" dirty="0"/>
              <a:t>Vinyl Flooring And Vinyl Floor Tiles: The 8 Pros And </a:t>
            </a:r>
            <a:r>
              <a:rPr lang="en-US" dirty="0" smtClean="0"/>
              <a:t>Cons</a:t>
            </a:r>
            <a:r>
              <a:rPr lang="tr-TR" dirty="0" smtClean="0"/>
              <a:t>»</a:t>
            </a:r>
            <a:r>
              <a:rPr lang="tr-TR" dirty="0"/>
              <a:t> </a:t>
            </a:r>
            <a:r>
              <a:rPr lang="tr-TR" i="1" dirty="0"/>
              <a:t>propertyguru.com</a:t>
            </a:r>
            <a:r>
              <a:rPr lang="tr-TR" dirty="0" smtClean="0"/>
              <a:t> </a:t>
            </a:r>
            <a:r>
              <a:rPr lang="tr-TR" i="1" dirty="0"/>
              <a:t>[Online]. </a:t>
            </a:r>
            <a:r>
              <a:rPr lang="tr-TR" dirty="0"/>
              <a:t>Available: </a:t>
            </a:r>
            <a:r>
              <a:rPr lang="tr-TR" dirty="0" smtClean="0"/>
              <a:t>https</a:t>
            </a:r>
            <a:r>
              <a:rPr lang="tr-TR" dirty="0"/>
              <a:t>://</a:t>
            </a:r>
            <a:r>
              <a:rPr lang="tr-TR" dirty="0" smtClean="0"/>
              <a:t>www.propertyguru.com.my/property-guides/vinyl-flooring-and-vinyl-floor-tiles-pros-and-cons-48676 </a:t>
            </a:r>
            <a:r>
              <a:rPr lang="tr-TR" dirty="0"/>
              <a:t>[Accessed: November 1, 2021</a:t>
            </a:r>
            <a:r>
              <a:rPr lang="tr-TR" dirty="0" smtClean="0"/>
              <a:t>]</a:t>
            </a:r>
            <a:endParaRPr lang="tr-TR" dirty="0"/>
          </a:p>
          <a:p>
            <a:r>
              <a:rPr lang="tr-TR" dirty="0" smtClean="0"/>
              <a:t>[7]N. Maruyama et al. «</a:t>
            </a:r>
            <a:r>
              <a:rPr lang="en-US" dirty="0"/>
              <a:t>Assessing the ease of conversation in multi-group conversation spaces: Effect of background music volume on acoustic comfort in a </a:t>
            </a:r>
            <a:r>
              <a:rPr lang="en-US" dirty="0" smtClean="0"/>
              <a:t>café</a:t>
            </a:r>
            <a:r>
              <a:rPr lang="tr-TR" dirty="0" smtClean="0"/>
              <a:t>» </a:t>
            </a:r>
            <a:r>
              <a:rPr lang="tr-TR" i="1" dirty="0"/>
              <a:t>[Online]. </a:t>
            </a:r>
            <a:r>
              <a:rPr lang="tr-TR" dirty="0"/>
              <a:t>Available: </a:t>
            </a:r>
            <a:r>
              <a:rPr lang="tr-TR" dirty="0" smtClean="0"/>
              <a:t> https</a:t>
            </a:r>
            <a:r>
              <a:rPr lang="tr-TR" dirty="0"/>
              <a:t>://</a:t>
            </a:r>
            <a:r>
              <a:rPr lang="tr-TR" dirty="0" smtClean="0"/>
              <a:t>journals.sagepub.com/doi/full/10.1177/1351010X19897232</a:t>
            </a:r>
            <a:r>
              <a:rPr lang="tr-TR" dirty="0"/>
              <a:t> [Accessed: November 1, 2021</a:t>
            </a:r>
            <a:r>
              <a:rPr lang="tr-TR" dirty="0" smtClean="0"/>
              <a:t>]</a:t>
            </a:r>
            <a:endParaRPr lang="tr-TR" dirty="0"/>
          </a:p>
          <a:p>
            <a:r>
              <a:rPr lang="tr-TR" dirty="0" smtClean="0"/>
              <a:t>[8] J. Davidson, «</a:t>
            </a:r>
            <a:r>
              <a:rPr lang="en-US" dirty="0"/>
              <a:t>That Office AC System Is Great — at Recirculating </a:t>
            </a:r>
            <a:r>
              <a:rPr lang="en-US" dirty="0" smtClean="0"/>
              <a:t>Viruses</a:t>
            </a:r>
            <a:r>
              <a:rPr lang="tr-TR" dirty="0"/>
              <a:t>» </a:t>
            </a:r>
            <a:r>
              <a:rPr lang="tr-TR" i="1" dirty="0" smtClean="0"/>
              <a:t>nymag.com</a:t>
            </a:r>
            <a:r>
              <a:rPr lang="tr-TR" dirty="0" smtClean="0"/>
              <a:t> </a:t>
            </a:r>
            <a:r>
              <a:rPr lang="tr-TR" i="1" dirty="0"/>
              <a:t>[Online]. </a:t>
            </a:r>
            <a:r>
              <a:rPr lang="tr-TR" dirty="0"/>
              <a:t>Available: </a:t>
            </a:r>
            <a:r>
              <a:rPr lang="tr-TR" dirty="0" smtClean="0"/>
              <a:t> https</a:t>
            </a:r>
            <a:r>
              <a:rPr lang="tr-TR" dirty="0"/>
              <a:t>://</a:t>
            </a:r>
            <a:r>
              <a:rPr lang="tr-TR" dirty="0" smtClean="0"/>
              <a:t>nymag.com/intelligencer/2020/05/that-office-ac-system-is-great-at-recirculating-viruses.html</a:t>
            </a:r>
            <a:r>
              <a:rPr lang="tr-TR" dirty="0"/>
              <a:t> [Accessed: November 1, 2021]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737574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Referances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3183" y="1909344"/>
            <a:ext cx="10058400" cy="4023360"/>
          </a:xfrm>
        </p:spPr>
        <p:txBody>
          <a:bodyPr/>
          <a:lstStyle/>
          <a:p>
            <a:r>
              <a:rPr lang="tr-TR" dirty="0" smtClean="0"/>
              <a:t>[9] «</a:t>
            </a:r>
            <a:r>
              <a:rPr lang="en-US" dirty="0"/>
              <a:t>5 HVAC Tips for Restaurants Before the Holiday </a:t>
            </a:r>
            <a:r>
              <a:rPr lang="en-US" dirty="0" smtClean="0"/>
              <a:t>Rush</a:t>
            </a:r>
            <a:r>
              <a:rPr lang="tr-TR" dirty="0"/>
              <a:t>» </a:t>
            </a:r>
            <a:r>
              <a:rPr lang="tr-TR" i="1" dirty="0"/>
              <a:t>repairheatingandcooling.com</a:t>
            </a:r>
            <a:r>
              <a:rPr lang="tr-TR" dirty="0"/>
              <a:t> </a:t>
            </a:r>
            <a:r>
              <a:rPr lang="tr-TR" i="1" dirty="0"/>
              <a:t>[Online]. </a:t>
            </a:r>
            <a:r>
              <a:rPr lang="tr-TR" dirty="0"/>
              <a:t>Available: </a:t>
            </a:r>
            <a:r>
              <a:rPr lang="tr-TR" dirty="0" smtClean="0"/>
              <a:t>https</a:t>
            </a:r>
            <a:r>
              <a:rPr lang="tr-TR" dirty="0"/>
              <a:t>://repairheatingandcooling.com/5-hvac-tips-for-restaurants-before-the-holiday-rush</a:t>
            </a:r>
            <a:r>
              <a:rPr lang="tr-TR" dirty="0" smtClean="0"/>
              <a:t>/ </a:t>
            </a:r>
            <a:r>
              <a:rPr lang="tr-TR" dirty="0"/>
              <a:t>[Accessed: November 1, 2021]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78671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D272120-C045-4289-941C-761D0FF79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Intoduction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F1B8FE86-9BA5-4F5D-964F-277F44432772}"/>
              </a:ext>
            </a:extLst>
          </p:cNvPr>
          <p:cNvSpPr txBox="1"/>
          <p:nvPr/>
        </p:nvSpPr>
        <p:spPr>
          <a:xfrm>
            <a:off x="1097280" y="5840661"/>
            <a:ext cx="4009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Figure 1: Noise Infographic by CDC [1]</a:t>
            </a:r>
          </a:p>
        </p:txBody>
      </p:sp>
      <p:pic>
        <p:nvPicPr>
          <p:cNvPr id="1036" name="Picture 12">
            <a:extLst>
              <a:ext uri="{FF2B5EF4-FFF2-40B4-BE49-F238E27FC236}">
                <a16:creationId xmlns="" xmlns:a16="http://schemas.microsoft.com/office/drawing/2014/main" id="{3FB18BEC-6140-4E38-B82D-DA1D89E4B24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1770862"/>
            <a:ext cx="4388427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4BCB9776-101B-41FF-9847-D880C0E6B7EC}"/>
              </a:ext>
            </a:extLst>
          </p:cNvPr>
          <p:cNvSpPr txBox="1"/>
          <p:nvPr/>
        </p:nvSpPr>
        <p:spPr>
          <a:xfrm>
            <a:off x="5944998" y="1770862"/>
            <a:ext cx="490923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en-US" b="1" i="0" u="none" strike="noStrike" dirty="0">
                <a:solidFill>
                  <a:srgbClr val="E64946"/>
                </a:solidFill>
                <a:effectLst/>
                <a:latin typeface="Open Sans" panose="020B0606030504020204" pitchFamily="34" charset="0"/>
                <a:hlinkClick r:id="rId3"/>
              </a:rPr>
              <a:t>Zagat’s 2018 Dining Trends Survey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of nearly 13,000 diners in the United States, the most irksome issue when it comes to dining out at </a:t>
            </a:r>
            <a:r>
              <a:rPr lang="tr-T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was</a:t>
            </a:r>
          </a:p>
          <a:p>
            <a:endParaRPr lang="tr-TR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noise </a:t>
            </a:r>
            <a:r>
              <a:rPr lang="tr-T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(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24%</a:t>
            </a:r>
            <a:r>
              <a:rPr lang="tr-T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)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endParaRPr lang="tr-TR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service (23%)</a:t>
            </a:r>
            <a:endParaRPr lang="tr-TR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crowds (15%)</a:t>
            </a:r>
            <a:endParaRPr lang="tr-TR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high prices (12%) </a:t>
            </a:r>
            <a:endParaRPr lang="tr-TR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parking (10%)</a:t>
            </a:r>
            <a:r>
              <a:rPr lang="tr-T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[2]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23806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AAA1770-6572-4E9C-95A6-23031EE39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DFDA0E8-18FC-4100-A0B7-75DF3A7C3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2400" dirty="0"/>
              <a:t>In a survey,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F1F1F"/>
                </a:solidFill>
                <a:effectLst/>
                <a:latin typeface="europa"/>
              </a:rPr>
              <a:t>30% found their last dining experience too loud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F1F1F"/>
                </a:solidFill>
                <a:effectLst/>
                <a:latin typeface="europa"/>
              </a:rPr>
              <a:t>24% regularly have to raise their voices to be heard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F1F1F"/>
                </a:solidFill>
                <a:effectLst/>
                <a:latin typeface="europa"/>
              </a:rPr>
              <a:t>44% will choose a restaurant based on whether it is noisy or not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F1F1F"/>
                </a:solidFill>
                <a:effectLst/>
                <a:latin typeface="europa"/>
              </a:rPr>
              <a:t>81% will not stay as long in a noisy restaurant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F1F1F"/>
                </a:solidFill>
                <a:effectLst/>
                <a:latin typeface="europa"/>
              </a:rPr>
              <a:t>5% of responders suggested that they are more likely to use a takeaway than eat-in as the noise in restaurants has become uncomfortable</a:t>
            </a:r>
            <a:r>
              <a:rPr lang="tr-TR" sz="2400" b="0" i="0" dirty="0">
                <a:solidFill>
                  <a:srgbClr val="1F1F1F"/>
                </a:solidFill>
                <a:effectLst/>
                <a:latin typeface="europa"/>
              </a:rPr>
              <a:t> [3]</a:t>
            </a:r>
            <a:endParaRPr lang="en-US" sz="2400" b="0" i="0" dirty="0">
              <a:solidFill>
                <a:srgbClr val="1F1F1F"/>
              </a:solidFill>
              <a:effectLst/>
              <a:latin typeface="europa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96148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BA52250-7986-4B80-8AC6-3BBC54F4A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Lombard Effect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="" xmlns:a16="http://schemas.microsoft.com/office/drawing/2014/main" id="{904BD109-82D8-4095-B877-597912E626A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476" y="2382998"/>
            <a:ext cx="4229100" cy="2874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9AC52513-9182-4DFC-B06D-3BBA5FAB8294}"/>
              </a:ext>
            </a:extLst>
          </p:cNvPr>
          <p:cNvSpPr txBox="1"/>
          <p:nvPr/>
        </p:nvSpPr>
        <p:spPr>
          <a:xfrm>
            <a:off x="1210476" y="1954635"/>
            <a:ext cx="7965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In a noisy environment people speaks louder. Which creates a noisier environment.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B46ABAFC-9C77-430F-BABB-45179FB1D34C}"/>
              </a:ext>
            </a:extLst>
          </p:cNvPr>
          <p:cNvSpPr txBox="1"/>
          <p:nvPr/>
        </p:nvSpPr>
        <p:spPr>
          <a:xfrm>
            <a:off x="1210476" y="5316984"/>
            <a:ext cx="2779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Figure 2: Lombard Effect [3]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616938C1-811A-4C78-A3EA-7403B62A00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2541242"/>
            <a:ext cx="4229100" cy="264173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156D1F12-FE7E-4962-9199-E8EA1066031F}"/>
              </a:ext>
            </a:extLst>
          </p:cNvPr>
          <p:cNvSpPr txBox="1"/>
          <p:nvPr/>
        </p:nvSpPr>
        <p:spPr>
          <a:xfrm>
            <a:off x="6035650" y="5316984"/>
            <a:ext cx="4410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Figure 3: Lombard Effect Causation Diagram</a:t>
            </a:r>
          </a:p>
        </p:txBody>
      </p:sp>
    </p:spTree>
    <p:extLst>
      <p:ext uri="{BB962C8B-B14F-4D97-AF65-F5344CB8AC3E}">
        <p14:creationId xmlns:p14="http://schemas.microsoft.com/office/powerpoint/2010/main" val="674031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4312C4F-777B-4851-80AC-0EE8AE5C6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Reverberation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FDA7267-258E-45E3-A5AB-1E4DAC3CC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353854" cy="4023360"/>
          </a:xfrm>
        </p:spPr>
        <p:txBody>
          <a:bodyPr>
            <a:normAutofit lnSpcReduction="10000"/>
          </a:bodyPr>
          <a:lstStyle/>
          <a:p>
            <a:r>
              <a:rPr lang="en-GB" sz="2800" dirty="0"/>
              <a:t>How long a sound stays in the room without fully absorbed (Simplified). One of the main contributors of </a:t>
            </a:r>
            <a:r>
              <a:rPr lang="tr-TR" sz="2800" dirty="0"/>
              <a:t>ambiant </a:t>
            </a:r>
            <a:r>
              <a:rPr lang="en-GB" sz="2800" dirty="0"/>
              <a:t>noise.</a:t>
            </a:r>
          </a:p>
          <a:p>
            <a:pPr marL="0" indent="0">
              <a:buNone/>
            </a:pPr>
            <a:endParaRPr lang="tr-TR" sz="2800" dirty="0"/>
          </a:p>
          <a:p>
            <a:r>
              <a:rPr lang="tr-TR" sz="2800" dirty="0"/>
              <a:t>Recomended «Acoustical Capacity» [4]</a:t>
            </a:r>
            <a:endParaRPr lang="en-GB" sz="2800" dirty="0"/>
          </a:p>
          <a:p>
            <a:pPr lvl="8"/>
            <a:r>
              <a:rPr lang="tr-TR" sz="2200" dirty="0"/>
              <a:t>                 V = Volume (m^3)</a:t>
            </a:r>
          </a:p>
          <a:p>
            <a:pPr lvl="8"/>
            <a:r>
              <a:rPr lang="tr-TR" sz="2200" dirty="0"/>
              <a:t>                 T = Reverb Time</a:t>
            </a:r>
          </a:p>
          <a:p>
            <a:pPr lvl="8"/>
            <a:r>
              <a:rPr lang="tr-TR" sz="2200" dirty="0"/>
              <a:t>                 N= Num of People</a:t>
            </a:r>
            <a:endParaRPr lang="en-GB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A652EC7C-8C5D-48A2-849F-F7D4E149D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619" y="4681057"/>
            <a:ext cx="2265590" cy="11880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26B344AA-0319-4FEC-8A75-C49F94E107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3521" y="1845734"/>
            <a:ext cx="4431199" cy="35132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74BADCCA-2632-47AE-8D99-FA6984EC9DE8}"/>
              </a:ext>
            </a:extLst>
          </p:cNvPr>
          <p:cNvSpPr txBox="1"/>
          <p:nvPr/>
        </p:nvSpPr>
        <p:spPr>
          <a:xfrm>
            <a:off x="6913644" y="5275075"/>
            <a:ext cx="41810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/>
              <a:t>Fig 4: </a:t>
            </a:r>
            <a:r>
              <a:rPr lang="en-US" sz="1600" dirty="0"/>
              <a:t>Ambient noise level and quality of verbal communication as functions of the number of people relative to the Acoustical Capacity. </a:t>
            </a:r>
            <a:r>
              <a:rPr lang="tr-TR" sz="1600" dirty="0"/>
              <a:t>[4]</a:t>
            </a:r>
          </a:p>
        </p:txBody>
      </p:sp>
    </p:spTree>
    <p:extLst>
      <p:ext uri="{BB962C8B-B14F-4D97-AF65-F5344CB8AC3E}">
        <p14:creationId xmlns:p14="http://schemas.microsoft.com/office/powerpoint/2010/main" val="1667239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B3D5F6E-30B2-4EDE-B596-BB780FAF3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F0C5E3D-9ABE-4388-8CA9-56557D026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3600" dirty="0"/>
              <a:t>Purpose</a:t>
            </a:r>
          </a:p>
          <a:p>
            <a:pPr lvl="1"/>
            <a:r>
              <a:rPr lang="en-GB" dirty="0"/>
              <a:t>Reduce the noise levels in </a:t>
            </a:r>
            <a:r>
              <a:rPr lang="en-GB" dirty="0" err="1"/>
              <a:t>Arada</a:t>
            </a:r>
            <a:r>
              <a:rPr lang="en-GB" dirty="0"/>
              <a:t> Kebab Restaurant</a:t>
            </a:r>
            <a:r>
              <a:rPr lang="tr-TR" dirty="0"/>
              <a:t>.</a:t>
            </a:r>
            <a:endParaRPr lang="en-GB" dirty="0"/>
          </a:p>
          <a:p>
            <a:r>
              <a:rPr lang="en-GB" sz="3600" dirty="0"/>
              <a:t>Impact</a:t>
            </a:r>
          </a:p>
          <a:p>
            <a:pPr lvl="1"/>
            <a:r>
              <a:rPr lang="en-GB" dirty="0"/>
              <a:t>Create a good environment for conservation quality.</a:t>
            </a:r>
          </a:p>
          <a:p>
            <a:r>
              <a:rPr lang="en-GB" sz="3600" dirty="0"/>
              <a:t>Significance</a:t>
            </a:r>
          </a:p>
          <a:p>
            <a:pPr lvl="1"/>
            <a:r>
              <a:rPr lang="en-GB" dirty="0"/>
              <a:t>Create a much more enjoyable dining experience in </a:t>
            </a:r>
            <a:r>
              <a:rPr lang="en-GB" dirty="0" err="1"/>
              <a:t>Arada</a:t>
            </a:r>
            <a:r>
              <a:rPr lang="en-GB" dirty="0"/>
              <a:t> Kebab Restaurant</a:t>
            </a:r>
            <a:r>
              <a:rPr lang="tr-TR" dirty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2723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2E87475-026D-4D71-87B0-74BBF3DC4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Problem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AA2EAA6-46F4-4287-9EC8-1C7008157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Study Area: </a:t>
            </a:r>
            <a:r>
              <a:rPr lang="en-GB" sz="2400" dirty="0" err="1"/>
              <a:t>Arada</a:t>
            </a:r>
            <a:r>
              <a:rPr lang="en-GB" sz="2400" dirty="0"/>
              <a:t> </a:t>
            </a:r>
            <a:r>
              <a:rPr lang="en-GB" sz="2400" dirty="0" err="1"/>
              <a:t>Ocakbaşı</a:t>
            </a:r>
            <a:r>
              <a:rPr lang="en-GB" sz="2400" dirty="0"/>
              <a:t> </a:t>
            </a:r>
            <a:r>
              <a:rPr lang="en-GB" sz="2400" dirty="0" err="1"/>
              <a:t>Bahçelievler</a:t>
            </a:r>
            <a:r>
              <a:rPr lang="en-GB" sz="2400" dirty="0"/>
              <a:t> (Kebab Restaurant) </a:t>
            </a:r>
          </a:p>
          <a:p>
            <a:r>
              <a:rPr lang="tr-TR" sz="2400" dirty="0"/>
              <a:t>Has 20 tables. Approx </a:t>
            </a:r>
            <a:r>
              <a:rPr lang="tr-TR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~ 100 Person</a:t>
            </a:r>
            <a:endParaRPr lang="en-GB" sz="2400" dirty="0"/>
          </a:p>
          <a:p>
            <a:r>
              <a:rPr lang="tr-TR" sz="2400" dirty="0"/>
              <a:t>Peak: 93 dB, Average: 78-82 dB</a:t>
            </a:r>
          </a:p>
          <a:p>
            <a:endParaRPr lang="tr-TR" dirty="0"/>
          </a:p>
          <a:p>
            <a:r>
              <a:rPr lang="tr-TR" sz="2800" dirty="0"/>
              <a:t>Problem: Too much ambiance (environmental) noice creates a low quality communucation for customers and staff.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162990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6D0DFAD-AEEB-4E40-93AB-40EA5CC14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Problem Definitition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3B73FAF-4F26-4BC0-A0BC-499F12EF4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3600" dirty="0"/>
              <a:t>Causes of the problem:</a:t>
            </a:r>
          </a:p>
          <a:p>
            <a:endParaRPr lang="tr-T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tr-TR" sz="2400" dirty="0"/>
              <a:t>Reverberation time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tr-TR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tr-TR" sz="2400" dirty="0"/>
              <a:t>Loud Music</a:t>
            </a:r>
          </a:p>
          <a:p>
            <a:pPr lvl="1">
              <a:buFont typeface="Arial" panose="020B0604020202020204" pitchFamily="34" charset="0"/>
              <a:buChar char="•"/>
            </a:pPr>
            <a:endParaRPr lang="tr-TR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tr-TR" sz="2400" dirty="0"/>
              <a:t>Loud Air Conditioning Units</a:t>
            </a:r>
          </a:p>
        </p:txBody>
      </p:sp>
    </p:spTree>
    <p:extLst>
      <p:ext uri="{BB962C8B-B14F-4D97-AF65-F5344CB8AC3E}">
        <p14:creationId xmlns:p14="http://schemas.microsoft.com/office/powerpoint/2010/main" val="1616336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5F58724-D3E7-41C3-B3E4-A68D3763C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Proposed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1ACE3CE-8BFD-4128-9BE0-EDCD00ACA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buNone/>
            </a:pPr>
            <a:endParaRPr lang="tr-TR" sz="2400" dirty="0" smtClean="0"/>
          </a:p>
          <a:p>
            <a:pPr marL="201168" lvl="1" indent="0">
              <a:buNone/>
            </a:pPr>
            <a:r>
              <a:rPr lang="en-GB" sz="2400" dirty="0" smtClean="0"/>
              <a:t>1</a:t>
            </a:r>
            <a:r>
              <a:rPr lang="en-GB" sz="2400" dirty="0"/>
              <a:t>. Acoustically Absorbent Wall Panels and Flooring</a:t>
            </a:r>
          </a:p>
          <a:p>
            <a:pPr marL="201168" lvl="1" indent="0">
              <a:buNone/>
            </a:pPr>
            <a:endParaRPr lang="en-GB" sz="2400" dirty="0"/>
          </a:p>
          <a:p>
            <a:pPr marL="201168" lvl="1" indent="0">
              <a:buNone/>
            </a:pPr>
            <a:r>
              <a:rPr lang="en-GB" sz="2400" dirty="0"/>
              <a:t>2. Smart Music Control System</a:t>
            </a:r>
          </a:p>
          <a:p>
            <a:pPr marL="201168" lvl="1" indent="0">
              <a:buNone/>
            </a:pPr>
            <a:endParaRPr lang="en-GB" sz="2400" dirty="0"/>
          </a:p>
          <a:p>
            <a:pPr marL="201168" lvl="1" indent="0">
              <a:buNone/>
            </a:pPr>
            <a:r>
              <a:rPr lang="en-GB" sz="2400" dirty="0"/>
              <a:t>3. Quieter Air Conditioning Units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787707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415</TotalTime>
  <Words>569</Words>
  <Application>Microsoft Office PowerPoint</Application>
  <PresentationFormat>Custom</PresentationFormat>
  <Paragraphs>113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Retrospect</vt:lpstr>
      <vt:lpstr>A proposal to investigate engineering solutions to reduce noise levels in Arada Kebab Restaurant</vt:lpstr>
      <vt:lpstr>Intoduction</vt:lpstr>
      <vt:lpstr>Introduction</vt:lpstr>
      <vt:lpstr>Lombard Effect</vt:lpstr>
      <vt:lpstr>Reverberation Time</vt:lpstr>
      <vt:lpstr>Introduction</vt:lpstr>
      <vt:lpstr>Problem Definition</vt:lpstr>
      <vt:lpstr>Problem Definitition</vt:lpstr>
      <vt:lpstr>Proposed Solutions</vt:lpstr>
      <vt:lpstr>Acoustically Absorbent Wall Panels, Flooring</vt:lpstr>
      <vt:lpstr>Smart Music Control System</vt:lpstr>
      <vt:lpstr>Quieter Air Conditioning Units</vt:lpstr>
      <vt:lpstr>Evaluation Criteria</vt:lpstr>
      <vt:lpstr>Proposed Research Methodology</vt:lpstr>
      <vt:lpstr>Referances</vt:lpstr>
      <vt:lpstr>Referances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proposal to investigate engineering solutions to reduce noise levels in Arada Kebab Restaurant</dc:title>
  <dc:creator>Tuna Dalbeler</dc:creator>
  <cp:lastModifiedBy>Tuna Dalbeler</cp:lastModifiedBy>
  <cp:revision>11</cp:revision>
  <dcterms:created xsi:type="dcterms:W3CDTF">2021-10-31T21:11:34Z</dcterms:created>
  <dcterms:modified xsi:type="dcterms:W3CDTF">2021-11-01T07:10:18Z</dcterms:modified>
</cp:coreProperties>
</file>