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eNLU54+zRJy9FMm29HvIPSxom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DA13C-4DF1-4E2F-BFAE-9984EAC6E16F}">
  <a:tblStyle styleId="{11BDA13C-4DF1-4E2F-BFAE-9984EAC6E16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441874e78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f441874e7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0e0aba0ba_2_1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10e0aba0ba_2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e0aba0ba_2_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10e0aba0ba_2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3c79f6b7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13c79f6b7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9"/>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9"/>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7" name="Shape 77"/>
        <p:cNvGrpSpPr/>
        <p:nvPr/>
      </p:nvGrpSpPr>
      <p:grpSpPr>
        <a:xfrm>
          <a:off x="0" y="0"/>
          <a:ext cx="0" cy="0"/>
          <a:chOff x="0" y="0"/>
          <a:chExt cx="0" cy="0"/>
        </a:xfrm>
      </p:grpSpPr>
      <p:sp>
        <p:nvSpPr>
          <p:cNvPr id="78" name="Google Shape;78;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0"/>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0"/>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6" name="Shape 86"/>
        <p:cNvGrpSpPr/>
        <p:nvPr/>
      </p:nvGrpSpPr>
      <p:grpSpPr>
        <a:xfrm>
          <a:off x="0" y="0"/>
          <a:ext cx="0" cy="0"/>
          <a:chOff x="0" y="0"/>
          <a:chExt cx="0" cy="0"/>
        </a:xfrm>
      </p:grpSpPr>
      <p:sp>
        <p:nvSpPr>
          <p:cNvPr id="87" name="Google Shape;87;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2"/>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2"/>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3"/>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4"/>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1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6" name="Shape 46"/>
        <p:cNvGrpSpPr/>
        <p:nvPr/>
      </p:nvGrpSpPr>
      <p:grpSpPr>
        <a:xfrm>
          <a:off x="0" y="0"/>
          <a:ext cx="0" cy="0"/>
          <a:chOff x="0" y="0"/>
          <a:chExt cx="0" cy="0"/>
        </a:xfrm>
      </p:grpSpPr>
      <p:sp>
        <p:nvSpPr>
          <p:cNvPr id="47" name="Google Shape;47;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6"/>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6"/>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2" name="Shape 62"/>
        <p:cNvGrpSpPr/>
        <p:nvPr/>
      </p:nvGrpSpPr>
      <p:grpSpPr>
        <a:xfrm>
          <a:off x="0" y="0"/>
          <a:ext cx="0" cy="0"/>
          <a:chOff x="0" y="0"/>
          <a:chExt cx="0" cy="0"/>
        </a:xfrm>
      </p:grpSpPr>
      <p:sp>
        <p:nvSpPr>
          <p:cNvPr id="63" name="Google Shape;6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7" name="Google Shape;7;p7"/>
          <p:cNvPicPr preferRelativeResize="0"/>
          <p:nvPr/>
        </p:nvPicPr>
        <p:blipFill rotWithShape="1">
          <a:blip r:embed="rId1">
            <a:alphaModFix amt="35000"/>
          </a:blip>
          <a:srcRect b="0" l="0" r="0" t="0"/>
          <a:stretch/>
        </p:blipFill>
        <p:spPr>
          <a:xfrm>
            <a:off x="0" y="0"/>
            <a:ext cx="12191040" cy="1391400"/>
          </a:xfrm>
          <a:prstGeom prst="rect">
            <a:avLst/>
          </a:prstGeom>
          <a:noFill/>
          <a:ln>
            <a:noFill/>
          </a:ln>
        </p:spPr>
      </p:pic>
      <p:sp>
        <p:nvSpPr>
          <p:cNvPr id="8" name="Google Shape;8;p7"/>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7"/>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p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 name="Google Shape;12;p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https://github.com/contactatfp/theLibraria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hyperlink" Target="https://github.com/contactatfp/theLibrarians/tree/main/do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2" name="Google Shape;102;p1"/>
          <p:cNvSpPr/>
          <p:nvPr/>
        </p:nvSpPr>
        <p:spPr>
          <a:xfrm>
            <a:off x="0" y="0"/>
            <a:ext cx="12187800" cy="6856920"/>
          </a:xfrm>
          <a:prstGeom prst="rect">
            <a:avLst/>
          </a:prstGeom>
          <a:solidFill>
            <a:srgbClr val="00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3" name="Google Shape;103;p1"/>
          <p:cNvSpPr/>
          <p:nvPr/>
        </p:nvSpPr>
        <p:spPr>
          <a:xfrm rot="10800000">
            <a:off x="1080" y="0"/>
            <a:ext cx="12187800" cy="6856920"/>
          </a:xfrm>
          <a:prstGeom prst="rect">
            <a:avLst/>
          </a:prstGeom>
          <a:blipFill rotWithShape="0">
            <a:blip r:embed="rId3">
              <a:alphaModFix amt="30000"/>
            </a:blip>
            <a:tile algn="t" flip="none" tx="887625" sx="100000" ty="-5"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Diagram&#10;&#10;Description automatically generated" id="104" name="Google Shape;104;p1"/>
          <p:cNvPicPr preferRelativeResize="0"/>
          <p:nvPr/>
        </p:nvPicPr>
        <p:blipFill rotWithShape="1">
          <a:blip r:embed="rId4">
            <a:alphaModFix amt="70000"/>
          </a:blip>
          <a:srcRect b="0" l="0" r="-2" t="29685"/>
          <a:stretch/>
        </p:blipFill>
        <p:spPr>
          <a:xfrm>
            <a:off x="0" y="0"/>
            <a:ext cx="12187800" cy="6855480"/>
          </a:xfrm>
          <a:prstGeom prst="rect">
            <a:avLst/>
          </a:prstGeom>
          <a:noFill/>
          <a:ln>
            <a:noFill/>
          </a:ln>
        </p:spPr>
      </p:pic>
      <p:sp>
        <p:nvSpPr>
          <p:cNvPr id="105" name="Google Shape;105;p1"/>
          <p:cNvSpPr txBox="1"/>
          <p:nvPr>
            <p:ph idx="4294967295" type="title"/>
          </p:nvPr>
        </p:nvSpPr>
        <p:spPr>
          <a:xfrm>
            <a:off x="838080" y="740160"/>
            <a:ext cx="7529760" cy="316296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FFFFFF"/>
              </a:buClr>
              <a:buSzPts val="5200"/>
              <a:buFont typeface="Avenir"/>
              <a:buNone/>
            </a:pPr>
            <a:r>
              <a:rPr b="1" i="0" lang="en-US" sz="5200" u="none" cap="none" strike="noStrike">
                <a:solidFill>
                  <a:srgbClr val="FFFFFF"/>
                </a:solidFill>
                <a:latin typeface="Avenir"/>
                <a:ea typeface="Avenir"/>
                <a:cs typeface="Avenir"/>
                <a:sym typeface="Avenir"/>
              </a:rPr>
              <a:t>The Librarians</a:t>
            </a:r>
            <a:endParaRPr b="0" i="0" sz="5200" u="none" cap="none" strike="noStrike">
              <a:solidFill>
                <a:srgbClr val="000000"/>
              </a:solidFill>
              <a:latin typeface="Arial"/>
              <a:ea typeface="Arial"/>
              <a:cs typeface="Arial"/>
              <a:sym typeface="Arial"/>
            </a:endParaRPr>
          </a:p>
        </p:txBody>
      </p:sp>
      <p:sp>
        <p:nvSpPr>
          <p:cNvPr id="106" name="Google Shape;106;p1"/>
          <p:cNvSpPr txBox="1"/>
          <p:nvPr>
            <p:ph idx="4294967295" type="subTitle"/>
          </p:nvPr>
        </p:nvSpPr>
        <p:spPr>
          <a:xfrm>
            <a:off x="838080" y="4074480"/>
            <a:ext cx="7581960" cy="193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Dexter Estrada (Lead)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Kevin Ngo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Kyle Louderback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Nicholas Semaan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9104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2" name="Google Shape;112;p2"/>
          <p:cNvSpPr/>
          <p:nvPr/>
        </p:nvSpPr>
        <p:spPr>
          <a:xfrm>
            <a:off x="0" y="0"/>
            <a:ext cx="12187800" cy="685692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13" name="Google Shape;113;p2"/>
          <p:cNvPicPr preferRelativeResize="0"/>
          <p:nvPr/>
        </p:nvPicPr>
        <p:blipFill rotWithShape="1">
          <a:blip r:embed="rId3">
            <a:alphaModFix/>
          </a:blip>
          <a:srcRect b="0" l="0" r="40637" t="37025"/>
          <a:stretch/>
        </p:blipFill>
        <p:spPr>
          <a:xfrm>
            <a:off x="10744200" y="0"/>
            <a:ext cx="1446840" cy="1534680"/>
          </a:xfrm>
          <a:prstGeom prst="rect">
            <a:avLst/>
          </a:prstGeom>
          <a:noFill/>
          <a:ln>
            <a:noFill/>
          </a:ln>
        </p:spPr>
      </p:pic>
      <p:sp>
        <p:nvSpPr>
          <p:cNvPr id="114" name="Google Shape;114;p2"/>
          <p:cNvSpPr txBox="1"/>
          <p:nvPr>
            <p:ph idx="4294967295" type="title"/>
          </p:nvPr>
        </p:nvSpPr>
        <p:spPr>
          <a:xfrm>
            <a:off x="838080" y="559800"/>
            <a:ext cx="10347120" cy="128232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15" name="Google Shape;115;p2"/>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graphicFrame>
        <p:nvGraphicFramePr>
          <p:cNvPr id="116" name="Google Shape;116;p2"/>
          <p:cNvGraphicFramePr/>
          <p:nvPr/>
        </p:nvGraphicFramePr>
        <p:xfrm>
          <a:off x="1474200" y="1857600"/>
          <a:ext cx="3000000" cy="3000000"/>
        </p:xfrm>
        <a:graphic>
          <a:graphicData uri="http://schemas.openxmlformats.org/drawingml/2006/table">
            <a:tbl>
              <a:tblPr>
                <a:noFill/>
                <a:tableStyleId>{11BDA13C-4DF1-4E2F-BFAE-9984EAC6E16F}</a:tableStyleId>
              </a:tblPr>
              <a:tblGrid>
                <a:gridCol w="2412000"/>
                <a:gridCol w="6827750"/>
              </a:tblGrid>
              <a:tr h="890650">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Name</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Job</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Kyle</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app.py, basic Flask app structure</a:t>
                      </a:r>
                      <a:endParaRPr sz="1800" u="none" cap="none" strike="noStrike">
                        <a:solidFill>
                          <a:srgbClr val="000000"/>
                        </a:solidFill>
                      </a:endParaRPr>
                    </a:p>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routes for “/” and “/about”, </a:t>
                      </a:r>
                      <a:r>
                        <a:rPr lang="en-US" sz="1800">
                          <a:solidFill>
                            <a:schemeClr val="dk1"/>
                          </a:solidFill>
                          <a:latin typeface="Avenir"/>
                          <a:ea typeface="Avenir"/>
                          <a:cs typeface="Avenir"/>
                          <a:sym typeface="Avenir"/>
                        </a:rPr>
                        <a:t>“/form”, “/register”, “/login”, “/initdb”, “/book”</a:t>
                      </a:r>
                      <a:endParaRPr sz="1800">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Initialized DB</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Kevin</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Researched library for social sharing that works with Flask Framework</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form.py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Dexter</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out and mapping models.py </a:t>
                      </a:r>
                      <a:endParaRPr b="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Setup Virtual Environment</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models.py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Nicolas</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index.html, about.html, layout.html, form.html,</a:t>
                      </a:r>
                      <a:r>
                        <a:rPr lang="en-US" sz="1800">
                          <a:solidFill>
                            <a:schemeClr val="dk1"/>
                          </a:solidFill>
                          <a:latin typeface="Avenir"/>
                          <a:ea typeface="Avenir"/>
                          <a:cs typeface="Avenir"/>
                          <a:sym typeface="Avenir"/>
                        </a:rPr>
                        <a:t> register.html, login.html</a:t>
                      </a:r>
                      <a:endParaRPr b="0" sz="1800" u="none" cap="none" strike="noStrike">
                        <a:solidFill>
                          <a:srgbClr val="000000"/>
                        </a:solidFill>
                        <a:latin typeface="Arial"/>
                        <a:ea typeface="Arial"/>
                        <a:cs typeface="Arial"/>
                        <a:sym typeface="Arial"/>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g1f441874e78_0_0"/>
          <p:cNvSpPr/>
          <p:nvPr/>
        </p:nvSpPr>
        <p:spPr>
          <a:xfrm>
            <a:off x="0" y="0"/>
            <a:ext cx="121911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2" name="Google Shape;122;g1f441874e78_0_0"/>
          <p:cNvSpPr/>
          <p:nvPr/>
        </p:nvSpPr>
        <p:spPr>
          <a:xfrm>
            <a:off x="0" y="0"/>
            <a:ext cx="12187800" cy="6856800"/>
          </a:xfrm>
          <a:prstGeom prst="rect">
            <a:avLst/>
          </a:prstGeom>
          <a:solidFill>
            <a:schemeClr val="lt2">
              <a:alpha val="69800"/>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23" name="Google Shape;123;g1f441874e78_0_0"/>
          <p:cNvPicPr preferRelativeResize="0"/>
          <p:nvPr/>
        </p:nvPicPr>
        <p:blipFill rotWithShape="1">
          <a:blip r:embed="rId3">
            <a:alphaModFix/>
          </a:blip>
          <a:srcRect b="0" l="0" r="40638" t="37023"/>
          <a:stretch/>
        </p:blipFill>
        <p:spPr>
          <a:xfrm>
            <a:off x="10744200" y="0"/>
            <a:ext cx="1446840" cy="1534680"/>
          </a:xfrm>
          <a:prstGeom prst="rect">
            <a:avLst/>
          </a:prstGeom>
          <a:noFill/>
          <a:ln>
            <a:noFill/>
          </a:ln>
        </p:spPr>
      </p:pic>
      <p:sp>
        <p:nvSpPr>
          <p:cNvPr id="124" name="Google Shape;124;g1f441874e78_0_0"/>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25" name="Google Shape;125;g1f441874e78_0_0"/>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pic>
        <p:nvPicPr>
          <p:cNvPr id="126" name="Google Shape;126;g1f441874e78_0_0"/>
          <p:cNvPicPr preferRelativeResize="0"/>
          <p:nvPr/>
        </p:nvPicPr>
        <p:blipFill>
          <a:blip r:embed="rId5">
            <a:alphaModFix/>
          </a:blip>
          <a:stretch>
            <a:fillRect/>
          </a:stretch>
        </p:blipFill>
        <p:spPr>
          <a:xfrm>
            <a:off x="2341287" y="2290875"/>
            <a:ext cx="7509437" cy="4330399"/>
          </a:xfrm>
          <a:prstGeom prst="rect">
            <a:avLst/>
          </a:prstGeom>
          <a:noFill/>
          <a:ln>
            <a:noFill/>
          </a:ln>
        </p:spPr>
      </p:pic>
      <p:sp>
        <p:nvSpPr>
          <p:cNvPr id="127" name="Google Shape;127;g1f441874e78_0_0"/>
          <p:cNvSpPr txBox="1"/>
          <p:nvPr>
            <p:ph idx="1" type="body"/>
          </p:nvPr>
        </p:nvSpPr>
        <p:spPr>
          <a:xfrm>
            <a:off x="639900" y="1418396"/>
            <a:ext cx="10972500" cy="823800"/>
          </a:xfrm>
          <a:prstGeom prst="rect">
            <a:avLst/>
          </a:prstGeom>
        </p:spPr>
        <p:txBody>
          <a:bodyPr anchorCtr="0" anchor="t" bIns="0" lIns="0" spcFirstLastPara="1" rIns="0" wrap="square" tIns="0">
            <a:normAutofit/>
          </a:bodyPr>
          <a:lstStyle/>
          <a:p>
            <a:pPr indent="-317500" lvl="0" marL="457200" rtl="0" algn="l">
              <a:spcBef>
                <a:spcPts val="0"/>
              </a:spcBef>
              <a:spcAft>
                <a:spcPts val="0"/>
              </a:spcAft>
              <a:buSzPts val="1400"/>
              <a:buChar char="●"/>
            </a:pPr>
            <a:r>
              <a:rPr lang="en-US"/>
              <a:t>Environment is set up and running</a:t>
            </a:r>
            <a:endParaRPr/>
          </a:p>
          <a:p>
            <a:pPr indent="-317500" lvl="0" marL="457200" rtl="0" algn="l">
              <a:spcBef>
                <a:spcPts val="0"/>
              </a:spcBef>
              <a:spcAft>
                <a:spcPts val="0"/>
              </a:spcAft>
              <a:buSzPts val="1400"/>
              <a:buChar char="●"/>
            </a:pPr>
            <a:r>
              <a:rPr lang="en-US"/>
              <a:t>Designed home.html, form.html, login.html, register.html</a:t>
            </a:r>
            <a:endParaRPr/>
          </a:p>
          <a:p>
            <a:pPr indent="-317500" lvl="0" marL="457200" rtl="0" algn="l">
              <a:spcBef>
                <a:spcPts val="0"/>
              </a:spcBef>
              <a:spcAft>
                <a:spcPts val="0"/>
              </a:spcAft>
              <a:buSzPts val="1400"/>
              <a:buChar char="●"/>
            </a:pPr>
            <a:r>
              <a:rPr lang="en-US"/>
              <a:t>Added documentation to GitHub </a:t>
            </a:r>
            <a:r>
              <a:rPr lang="en-US" u="sng">
                <a:solidFill>
                  <a:schemeClr val="hlink"/>
                </a:solidFill>
                <a:hlinkClick r:id="rId6"/>
              </a:rPr>
              <a:t>https://github.com/contactatfp/theLibrarians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g210e0aba0ba_2_15"/>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33" name="Google Shape;133;g210e0aba0ba_2_1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34" name="Google Shape;134;g210e0aba0ba_2_15"/>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5" name="Google Shape;135;g210e0aba0ba_2_15"/>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6" name="Google Shape;136;g210e0aba0ba_2_15"/>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a:t>
            </a:r>
            <a:r>
              <a:rPr b="1" lang="en-US" sz="4400">
                <a:solidFill>
                  <a:srgbClr val="203835"/>
                </a:solidFill>
                <a:latin typeface="Avenir"/>
                <a:ea typeface="Avenir"/>
                <a:cs typeface="Avenir"/>
                <a:sym typeface="Avenir"/>
              </a:rPr>
              <a:t>Registration</a:t>
            </a:r>
            <a:endParaRPr b="0" i="0" sz="4400" u="none" cap="none" strike="noStrike">
              <a:solidFill>
                <a:srgbClr val="000000"/>
              </a:solidFill>
              <a:latin typeface="Arial"/>
              <a:ea typeface="Arial"/>
              <a:cs typeface="Arial"/>
              <a:sym typeface="Arial"/>
            </a:endParaRPr>
          </a:p>
        </p:txBody>
      </p:sp>
      <p:sp>
        <p:nvSpPr>
          <p:cNvPr id="137" name="Google Shape;137;g210e0aba0ba_2_15"/>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8" name="Google Shape;138;g210e0aba0ba_2_15"/>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9" name="Google Shape;139;g210e0aba0ba_2_15"/>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new user visits the site and clicks on the Register link on the homepage. They are taken to the Registration page where they fill out the registration form with their username, email, and password. After submitting the form, the user receives a confirmation message and is redirected to the homepage.</a:t>
            </a:r>
            <a:endParaRPr>
              <a:solidFill>
                <a:schemeClr val="dk1"/>
              </a:solidFill>
            </a:endParaRPr>
          </a:p>
          <a:p>
            <a:pPr indent="0" lvl="0" marL="0" rtl="0" algn="l">
              <a:spcBef>
                <a:spcPts val="0"/>
              </a:spcBef>
              <a:spcAft>
                <a:spcPts val="0"/>
              </a:spcAft>
              <a:buNone/>
            </a:pPr>
            <a:r>
              <a:t/>
            </a:r>
            <a:endParaRPr/>
          </a:p>
        </p:txBody>
      </p:sp>
      <p:pic>
        <p:nvPicPr>
          <p:cNvPr id="140" name="Google Shape;140;g210e0aba0ba_2_15"/>
          <p:cNvPicPr preferRelativeResize="0"/>
          <p:nvPr/>
        </p:nvPicPr>
        <p:blipFill>
          <a:blip r:embed="rId5">
            <a:alphaModFix/>
          </a:blip>
          <a:stretch>
            <a:fillRect/>
          </a:stretch>
        </p:blipFill>
        <p:spPr>
          <a:xfrm>
            <a:off x="2770588" y="2866340"/>
            <a:ext cx="6650824" cy="3835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g210e0aba0ba_2_1"/>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46" name="Google Shape;146;g210e0aba0ba_2_1"/>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47" name="Google Shape;147;g210e0aba0ba_2_1"/>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8" name="Google Shape;148;g210e0aba0ba_2_1"/>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9" name="Google Shape;149;g210e0aba0ba_2_1"/>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Login</a:t>
            </a:r>
            <a:endParaRPr b="0" i="0" sz="4400" u="none" cap="none" strike="noStrike">
              <a:solidFill>
                <a:srgbClr val="000000"/>
              </a:solidFill>
              <a:latin typeface="Arial"/>
              <a:ea typeface="Arial"/>
              <a:cs typeface="Arial"/>
              <a:sym typeface="Arial"/>
            </a:endParaRPr>
          </a:p>
        </p:txBody>
      </p:sp>
      <p:sp>
        <p:nvSpPr>
          <p:cNvPr id="150" name="Google Shape;150;g210e0aba0ba_2_1"/>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51" name="Google Shape;151;g210e0aba0ba_2_1"/>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2" name="Google Shape;152;g210e0aba0ba_2_1"/>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registered user visits the site and clicks on the Login link on the homepage. They are taken to the Login page where they enter their email and password. After successful login, the user is taken to the homepage where they can access the other features of the application. To logout, the user clicks on the Logout link in the navigation bar and is redirected to the homepage.</a:t>
            </a:r>
            <a:endParaRPr>
              <a:solidFill>
                <a:schemeClr val="dk1"/>
              </a:solidFill>
            </a:endParaRPr>
          </a:p>
          <a:p>
            <a:pPr indent="0" lvl="0" marL="0" rtl="0" algn="l">
              <a:spcBef>
                <a:spcPts val="0"/>
              </a:spcBef>
              <a:spcAft>
                <a:spcPts val="0"/>
              </a:spcAft>
              <a:buNone/>
            </a:pPr>
            <a:r>
              <a:t/>
            </a:r>
            <a:endParaRPr/>
          </a:p>
        </p:txBody>
      </p:sp>
      <p:pic>
        <p:nvPicPr>
          <p:cNvPr id="153" name="Google Shape;153;g210e0aba0ba_2_1"/>
          <p:cNvPicPr preferRelativeResize="0"/>
          <p:nvPr/>
        </p:nvPicPr>
        <p:blipFill>
          <a:blip r:embed="rId5">
            <a:alphaModFix/>
          </a:blip>
          <a:stretch>
            <a:fillRect/>
          </a:stretch>
        </p:blipFill>
        <p:spPr>
          <a:xfrm>
            <a:off x="2768488" y="2866328"/>
            <a:ext cx="6650824" cy="38352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5"/>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59" name="Google Shape;159;p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60" name="Google Shape;160;p5"/>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1" name="Google Shape;161;p5"/>
          <p:cNvSpPr/>
          <p:nvPr/>
        </p:nvSpPr>
        <p:spPr>
          <a:xfrm>
            <a:off x="0" y="0"/>
            <a:ext cx="12187800" cy="6856920"/>
          </a:xfrm>
          <a:prstGeom prst="rect">
            <a:avLst/>
          </a:prstGeom>
          <a:solidFill>
            <a:schemeClr val="lt2">
              <a:alpha val="60784"/>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2" name="Google Shape;162;p5"/>
          <p:cNvSpPr/>
          <p:nvPr/>
        </p:nvSpPr>
        <p:spPr>
          <a:xfrm>
            <a:off x="0" y="2249280"/>
            <a:ext cx="12191040" cy="461664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3" name="Google Shape;163;p5"/>
          <p:cNvSpPr/>
          <p:nvPr/>
        </p:nvSpPr>
        <p:spPr>
          <a:xfrm rot="10800000">
            <a:off x="-2220" y="2249580"/>
            <a:ext cx="12191100" cy="4616700"/>
          </a:xfrm>
          <a:prstGeom prst="rect">
            <a:avLst/>
          </a:prstGeom>
          <a:blipFill rotWithShape="0">
            <a:blip r:embed="rId4">
              <a:alphaModFix amt="20000"/>
            </a:blip>
            <a:tile algn="tl" flip="none" tx="893250" sx="100000" ty="5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4" name="Google Shape;164;p5"/>
          <p:cNvSpPr/>
          <p:nvPr/>
        </p:nvSpPr>
        <p:spPr>
          <a:xfrm>
            <a:off x="2640325" y="574796"/>
            <a:ext cx="6906000" cy="8166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4000">
                <a:latin typeface="Avenir"/>
                <a:ea typeface="Avenir"/>
                <a:cs typeface="Avenir"/>
                <a:sym typeface="Avenir"/>
              </a:rPr>
              <a:t>Setup</a:t>
            </a:r>
            <a:endParaRPr b="1" i="0" sz="4000" u="none" cap="none" strike="noStrike">
              <a:solidFill>
                <a:srgbClr val="000000"/>
              </a:solidFill>
            </a:endParaRPr>
          </a:p>
        </p:txBody>
      </p:sp>
      <p:sp>
        <p:nvSpPr>
          <p:cNvPr id="165" name="Google Shape;165;p5"/>
          <p:cNvSpPr txBox="1"/>
          <p:nvPr/>
        </p:nvSpPr>
        <p:spPr>
          <a:xfrm>
            <a:off x="2312275" y="2466025"/>
            <a:ext cx="75621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rPr>
              <a:t>Overview:</a:t>
            </a:r>
            <a:endParaRPr b="1" sz="3000">
              <a:solidFill>
                <a:schemeClr val="lt1"/>
              </a:solidFill>
            </a:endParaRPr>
          </a:p>
          <a:p>
            <a:pPr indent="0" lvl="0" marL="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Built a Flask web application with instructions and </a:t>
            </a:r>
            <a:r>
              <a:rPr b="1" lang="en-US" sz="1700">
                <a:solidFill>
                  <a:schemeClr val="lt1"/>
                </a:solidFill>
              </a:rPr>
              <a:t>requirements.txt</a:t>
            </a:r>
            <a:endParaRPr b="1"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Users can create custom stories that align with a child's interests and reading level, making reading more engaging and enjoyable</a:t>
            </a:r>
            <a:endParaRPr sz="1700">
              <a:solidFill>
                <a:schemeClr val="lt1"/>
              </a:solidFill>
            </a:endParaRPr>
          </a:p>
          <a:p>
            <a:pPr indent="-336550" lvl="0" marL="457200" rtl="0" algn="l">
              <a:spcBef>
                <a:spcPts val="0"/>
              </a:spcBef>
              <a:spcAft>
                <a:spcPts val="0"/>
              </a:spcAft>
              <a:buClr>
                <a:schemeClr val="lt1"/>
              </a:buClr>
              <a:buSzPts val="1700"/>
              <a:buChar char="●"/>
            </a:pPr>
            <a:r>
              <a:rPr lang="en-US" sz="1700" u="sng">
                <a:solidFill>
                  <a:schemeClr val="hlink"/>
                </a:solidFill>
                <a:hlinkClick r:id="rId5"/>
              </a:rPr>
              <a:t>https://github.com/contactatfp/theLibrarians/tree/main/docs</a:t>
            </a:r>
            <a:endParaRPr sz="1700">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sz="3000">
                <a:solidFill>
                  <a:schemeClr val="lt1"/>
                </a:solidFill>
              </a:rPr>
              <a:t>Importance of the Setup Page:</a:t>
            </a:r>
            <a:endParaRPr b="1" sz="3000">
              <a:solidFill>
                <a:schemeClr val="lt1"/>
              </a:solidFill>
            </a:endParaRPr>
          </a:p>
          <a:p>
            <a:pPr indent="0" lvl="0" marL="45720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Provides a clear and concise guide on how to get started with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Helps users easily install the required dependencies, initialize the database, and start using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Improves the user experience by ensuring that users can easily and efficiently start using the app</a:t>
            </a:r>
            <a:endParaRPr sz="17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6"/>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1" name="Google Shape;171;p6"/>
          <p:cNvSpPr/>
          <p:nvPr/>
        </p:nvSpPr>
        <p:spPr>
          <a:xfrm>
            <a:off x="2100" y="538"/>
            <a:ext cx="12187800" cy="685680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457200" marR="0" rtl="0" algn="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2" name="Google Shape;172;p6"/>
          <p:cNvSpPr/>
          <p:nvPr/>
        </p:nvSpPr>
        <p:spPr>
          <a:xfrm>
            <a:off x="0" y="0"/>
            <a:ext cx="457092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3" name="Google Shape;173;p6"/>
          <p:cNvSpPr/>
          <p:nvPr/>
        </p:nvSpPr>
        <p:spPr>
          <a:xfrm>
            <a:off x="0" y="0"/>
            <a:ext cx="4570920" cy="6856920"/>
          </a:xfrm>
          <a:prstGeom prst="rect">
            <a:avLst/>
          </a:prstGeom>
          <a:blipFill rotWithShape="1">
            <a:blip r:embed="rId3">
              <a:alphaModFix amt="20000"/>
            </a:blip>
            <a:tile algn="tl" flip="none" tx="893175" sx="100000" ty="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4" name="Google Shape;174;p6"/>
          <p:cNvSpPr txBox="1"/>
          <p:nvPr>
            <p:ph idx="4294967295" type="title"/>
          </p:nvPr>
        </p:nvSpPr>
        <p:spPr>
          <a:xfrm>
            <a:off x="313850" y="640650"/>
            <a:ext cx="3943200" cy="55767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ThriveTodays’ Feedback</a:t>
            </a:r>
            <a:endParaRPr b="0" i="0" sz="4400" u="none" cap="none" strike="noStrike">
              <a:solidFill>
                <a:srgbClr val="000000"/>
              </a:solidFill>
              <a:latin typeface="Arial"/>
              <a:ea typeface="Arial"/>
              <a:cs typeface="Arial"/>
              <a:sym typeface="Arial"/>
            </a:endParaRPr>
          </a:p>
        </p:txBody>
      </p:sp>
      <p:sp>
        <p:nvSpPr>
          <p:cNvPr id="175" name="Google Shape;175;p6"/>
          <p:cNvSpPr txBox="1"/>
          <p:nvPr/>
        </p:nvSpPr>
        <p:spPr>
          <a:xfrm>
            <a:off x="5123800" y="354725"/>
            <a:ext cx="67005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Henry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loves the clear documentation, project vision, progress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interested in hearing more about how you plan to program the Book Generation feature</a:t>
            </a:r>
            <a:endParaRPr sz="1800">
              <a:solidFill>
                <a:srgbClr val="595959"/>
              </a:solidFill>
              <a:latin typeface="Avenir"/>
              <a:ea typeface="Avenir"/>
              <a:cs typeface="Avenir"/>
              <a:sym typeface="Avenir"/>
            </a:endParaRPr>
          </a:p>
          <a:p>
            <a:pPr indent="0" lvl="0" marL="0" rtl="0" algn="l">
              <a:spcBef>
                <a:spcPts val="0"/>
              </a:spcBef>
              <a:spcAft>
                <a:spcPts val="0"/>
              </a:spcAft>
              <a:buNone/>
            </a:pPr>
            <a:r>
              <a:t/>
            </a:r>
            <a:endParaRPr/>
          </a:p>
        </p:txBody>
      </p:sp>
      <p:sp>
        <p:nvSpPr>
          <p:cNvPr id="176" name="Google Shape;176;p6"/>
          <p:cNvSpPr txBox="1"/>
          <p:nvPr/>
        </p:nvSpPr>
        <p:spPr>
          <a:xfrm>
            <a:off x="5123800" y="1739525"/>
            <a:ext cx="67005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Very thorough readme and use cases</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Can see the flow of the book generation process very clearly</a:t>
            </a:r>
            <a:endParaRPr sz="1800">
              <a:solidFill>
                <a:srgbClr val="595959"/>
              </a:solidFill>
              <a:latin typeface="Avenir"/>
              <a:ea typeface="Avenir"/>
              <a:cs typeface="Avenir"/>
              <a:sym typeface="Avenir"/>
            </a:endParaRPr>
          </a:p>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expert_users setup was well written and easy to follow but:</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HTTP ERROR 403 on step 5: navigating to localhost:5000/initdb</a:t>
            </a:r>
            <a:endParaRPr sz="1800">
              <a:solidFill>
                <a:srgbClr val="595959"/>
              </a:solidFill>
              <a:latin typeface="Avenir"/>
              <a:ea typeface="Avenir"/>
              <a:cs typeface="Avenir"/>
              <a:sym typeface="Avenir"/>
            </a:endParaRPr>
          </a:p>
        </p:txBody>
      </p:sp>
      <p:pic>
        <p:nvPicPr>
          <p:cNvPr id="177" name="Google Shape;177;p6"/>
          <p:cNvPicPr preferRelativeResize="0"/>
          <p:nvPr/>
        </p:nvPicPr>
        <p:blipFill>
          <a:blip r:embed="rId4">
            <a:alphaModFix/>
          </a:blip>
          <a:stretch>
            <a:fillRect/>
          </a:stretch>
        </p:blipFill>
        <p:spPr>
          <a:xfrm>
            <a:off x="6460897" y="3586625"/>
            <a:ext cx="5479398" cy="303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g2113c79f6b7_0_0"/>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3" name="Google Shape;183;g2113c79f6b7_0_0"/>
          <p:cNvSpPr/>
          <p:nvPr/>
        </p:nvSpPr>
        <p:spPr>
          <a:xfrm>
            <a:off x="2100" y="538"/>
            <a:ext cx="12187800" cy="6856800"/>
          </a:xfrm>
          <a:prstGeom prst="rect">
            <a:avLst/>
          </a:prstGeom>
          <a:solidFill>
            <a:schemeClr val="lt2">
              <a:alpha val="69800"/>
            </a:schemeClr>
          </a:solidFill>
          <a:ln>
            <a:noFill/>
          </a:ln>
        </p:spPr>
        <p:txBody>
          <a:bodyPr anchorCtr="0" anchor="ctr" bIns="45000" lIns="90000" spcFirstLastPara="1" rIns="90000" wrap="square" tIns="45000">
            <a:noAutofit/>
          </a:bodyPr>
          <a:lstStyle/>
          <a:p>
            <a:pPr indent="0" lvl="0" marL="457200" marR="0" rtl="0" algn="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4" name="Google Shape;184;g2113c79f6b7_0_0"/>
          <p:cNvSpPr/>
          <p:nvPr/>
        </p:nvSpPr>
        <p:spPr>
          <a:xfrm>
            <a:off x="0" y="0"/>
            <a:ext cx="45708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5" name="Google Shape;185;g2113c79f6b7_0_0"/>
          <p:cNvSpPr/>
          <p:nvPr/>
        </p:nvSpPr>
        <p:spPr>
          <a:xfrm>
            <a:off x="0" y="0"/>
            <a:ext cx="4570800" cy="6856800"/>
          </a:xfrm>
          <a:prstGeom prst="rect">
            <a:avLst/>
          </a:prstGeom>
          <a:blipFill rotWithShape="1">
            <a:blip r:embed="rId3">
              <a:alphaModFix amt="20000"/>
            </a:blip>
            <a:tile algn="tl" flip="none" tx="893175" sx="100006" ty="0"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6" name="Google Shape;186;g2113c79f6b7_0_0"/>
          <p:cNvSpPr txBox="1"/>
          <p:nvPr>
            <p:ph idx="4294967295" type="title"/>
          </p:nvPr>
        </p:nvSpPr>
        <p:spPr>
          <a:xfrm>
            <a:off x="313850" y="640650"/>
            <a:ext cx="3943200" cy="55767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Response to Feedback</a:t>
            </a:r>
            <a:endParaRPr b="0" i="0" sz="4400" u="none" cap="none" strike="noStrike">
              <a:solidFill>
                <a:srgbClr val="000000"/>
              </a:solidFill>
              <a:latin typeface="Arial"/>
              <a:ea typeface="Arial"/>
              <a:cs typeface="Arial"/>
              <a:sym typeface="Arial"/>
            </a:endParaRPr>
          </a:p>
        </p:txBody>
      </p:sp>
      <p:sp>
        <p:nvSpPr>
          <p:cNvPr id="187" name="Google Shape;187;g2113c79f6b7_0_0"/>
          <p:cNvSpPr txBox="1"/>
          <p:nvPr/>
        </p:nvSpPr>
        <p:spPr>
          <a:xfrm>
            <a:off x="5123800" y="2259150"/>
            <a:ext cx="6700500" cy="2339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We have identified several spots in our instructions we need to fix</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Separate step 2 and clarify changing directory to "dev" directory</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Step 4 needs to be done in the "docs" directory</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Before step 5, need to run "flask run" in the "dev" directory before accessing localhost</a:t>
            </a:r>
            <a:endParaRPr sz="1800">
              <a:solidFill>
                <a:srgbClr val="595959"/>
              </a:solidFill>
              <a:latin typeface="Avenir"/>
              <a:ea typeface="Avenir"/>
              <a:cs typeface="Avenir"/>
              <a:sym typeface="Aveni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print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2023-02-15T17:21:57Z</dcterms:created>
  <dc:creator>Kyle Thomas Louderback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