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0812F9-0DB0-44E6-89D1-DBD44ED0CEB3}">
  <a:tblStyle styleId="{F40812F9-0DB0-44E6-89D1-DBD44ED0CEB3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319B9C47-25F3-467E-91B9-143C61C4D8BD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AF9"/>
          </a:solidFill>
        </a:fill>
      </a:tcStyle>
    </a:wholeTbl>
    <a:band1H>
      <a:tcTxStyle/>
      <a:tcStyle>
        <a:fill>
          <a:solidFill>
            <a:srgbClr val="F6F5F3"/>
          </a:solidFill>
        </a:fill>
      </a:tcStyle>
    </a:band1H>
    <a:band2H>
      <a:tcTxStyle/>
    </a:band2H>
    <a:band1V>
      <a:tcTxStyle/>
      <a:tcStyle>
        <a:fill>
          <a:solidFill>
            <a:srgbClr val="F6F5F3"/>
          </a:solidFill>
        </a:fill>
      </a:tcStyle>
    </a:band1V>
    <a:band2V>
      <a:tcTxStyle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51e10482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d51e10482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d51e10482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2d51e10482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51e10482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2d51e10482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d51e10482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2d51e10482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d51e10482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2d51e10482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0" y="0"/>
            <a:ext cx="1943100" cy="770930"/>
            <a:chOff x="0" y="0"/>
            <a:chExt cx="2590800" cy="1027906"/>
          </a:xfrm>
        </p:grpSpPr>
        <p:cxnSp>
          <p:nvCxnSpPr>
            <p:cNvPr id="67" name="Google Shape;67;p1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dgm"/>
          </p:nvPr>
        </p:nvSpPr>
        <p:spPr>
          <a:xfrm>
            <a:off x="628650" y="1583531"/>
            <a:ext cx="7886700" cy="2808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7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0" y="0"/>
            <a:ext cx="1678782" cy="2328863"/>
            <a:chOff x="0" y="0"/>
            <a:chExt cx="2238376" cy="3105150"/>
          </a:xfrm>
        </p:grpSpPr>
        <p:cxnSp>
          <p:nvCxnSpPr>
            <p:cNvPr id="86" name="Google Shape;86;p17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7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1000125" y="765334"/>
            <a:ext cx="2171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00125" y="2193131"/>
            <a:ext cx="2171700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914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1847850" y="4767263"/>
            <a:ext cx="2609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5214938" y="-19051"/>
            <a:ext cx="3929063" cy="5176838"/>
            <a:chOff x="6953250" y="-25401"/>
            <a:chExt cx="5238750" cy="6902451"/>
          </a:xfrm>
        </p:grpSpPr>
        <p:cxnSp>
          <p:nvCxnSpPr>
            <p:cNvPr id="102" name="Google Shape;102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5243513" y="1611630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243513" y="2971502"/>
            <a:ext cx="31346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/>
          <p:nvPr>
            <p:ph idx="2" type="chart"/>
          </p:nvPr>
        </p:nvSpPr>
        <p:spPr>
          <a:xfrm>
            <a:off x="628650" y="1583706"/>
            <a:ext cx="7886700" cy="28086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3493293" y="2107406"/>
            <a:ext cx="5022056" cy="14323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493294" y="3771602"/>
            <a:ext cx="50220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3507581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5057774" y="4767263"/>
            <a:ext cx="1907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243763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21426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7" name="Google Shape;127;p23"/>
          <p:cNvSpPr/>
          <p:nvPr>
            <p:ph idx="4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3"/>
          <p:cNvSpPr txBox="1"/>
          <p:nvPr>
            <p:ph idx="5" type="body"/>
          </p:nvPr>
        </p:nvSpPr>
        <p:spPr>
          <a:xfrm>
            <a:off x="2683725" y="3813393"/>
            <a:ext cx="1748112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23"/>
          <p:cNvSpPr txBox="1"/>
          <p:nvPr>
            <p:ph idx="6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0" name="Google Shape;130;p23"/>
          <p:cNvSpPr/>
          <p:nvPr>
            <p:ph idx="7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23"/>
          <p:cNvSpPr txBox="1"/>
          <p:nvPr>
            <p:ph idx="8" type="body"/>
          </p:nvPr>
        </p:nvSpPr>
        <p:spPr>
          <a:xfrm>
            <a:off x="4551723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2" name="Google Shape;132;p23"/>
          <p:cNvSpPr txBox="1"/>
          <p:nvPr>
            <p:ph idx="9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23"/>
          <p:cNvSpPr/>
          <p:nvPr>
            <p:ph idx="13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23"/>
          <p:cNvSpPr txBox="1"/>
          <p:nvPr>
            <p:ph idx="14" type="body"/>
          </p:nvPr>
        </p:nvSpPr>
        <p:spPr>
          <a:xfrm>
            <a:off x="6366634" y="3813393"/>
            <a:ext cx="1738279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3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5500688" y="0"/>
            <a:ext cx="3643313" cy="1293019"/>
            <a:chOff x="7334250" y="0"/>
            <a:chExt cx="4857750" cy="1724025"/>
          </a:xfrm>
        </p:grpSpPr>
        <p:cxnSp>
          <p:nvCxnSpPr>
            <p:cNvPr id="140" name="Google Shape;140;p23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3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4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144" name="Google Shape;14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4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1125126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24"/>
          <p:cNvSpPr/>
          <p:nvPr>
            <p:ph idx="4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24"/>
          <p:cNvSpPr txBox="1"/>
          <p:nvPr>
            <p:ph idx="5" type="body"/>
          </p:nvPr>
        </p:nvSpPr>
        <p:spPr>
          <a:xfrm>
            <a:off x="2886947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24"/>
          <p:cNvSpPr txBox="1"/>
          <p:nvPr>
            <p:ph idx="6" type="body"/>
          </p:nvPr>
        </p:nvSpPr>
        <p:spPr>
          <a:xfrm>
            <a:off x="2886947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4"/>
          <p:cNvSpPr/>
          <p:nvPr>
            <p:ph idx="7" type="pic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" name="Google Shape;154;p24"/>
          <p:cNvSpPr txBox="1"/>
          <p:nvPr>
            <p:ph idx="8" type="body"/>
          </p:nvPr>
        </p:nvSpPr>
        <p:spPr>
          <a:xfrm>
            <a:off x="4648766" y="2740784"/>
            <a:ext cx="1578851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5" name="Google Shape;155;p24"/>
          <p:cNvSpPr txBox="1"/>
          <p:nvPr>
            <p:ph idx="9" type="body"/>
          </p:nvPr>
        </p:nvSpPr>
        <p:spPr>
          <a:xfrm>
            <a:off x="4571999" y="2857310"/>
            <a:ext cx="1724891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24"/>
          <p:cNvSpPr/>
          <p:nvPr>
            <p:ph idx="13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4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8" name="Google Shape;158;p24"/>
          <p:cNvSpPr txBox="1"/>
          <p:nvPr>
            <p:ph idx="15" type="body"/>
          </p:nvPr>
        </p:nvSpPr>
        <p:spPr>
          <a:xfrm>
            <a:off x="6558360" y="2857310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4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" name="Google Shape;160;p24"/>
          <p:cNvSpPr txBox="1"/>
          <p:nvPr>
            <p:ph idx="17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4"/>
          <p:cNvSpPr txBox="1"/>
          <p:nvPr>
            <p:ph idx="18" type="body"/>
          </p:nvPr>
        </p:nvSpPr>
        <p:spPr>
          <a:xfrm>
            <a:off x="1125126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24"/>
          <p:cNvSpPr/>
          <p:nvPr>
            <p:ph idx="19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" name="Google Shape;163;p24"/>
          <p:cNvSpPr txBox="1"/>
          <p:nvPr>
            <p:ph idx="20" type="body"/>
          </p:nvPr>
        </p:nvSpPr>
        <p:spPr>
          <a:xfrm>
            <a:off x="2886947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24"/>
          <p:cNvSpPr txBox="1"/>
          <p:nvPr>
            <p:ph idx="21" type="body"/>
          </p:nvPr>
        </p:nvSpPr>
        <p:spPr>
          <a:xfrm>
            <a:off x="2886947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4"/>
          <p:cNvSpPr/>
          <p:nvPr>
            <p:ph idx="22" type="pic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4"/>
          <p:cNvSpPr txBox="1"/>
          <p:nvPr>
            <p:ph idx="23" type="body"/>
          </p:nvPr>
        </p:nvSpPr>
        <p:spPr>
          <a:xfrm>
            <a:off x="475494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7" name="Google Shape;167;p24"/>
          <p:cNvSpPr txBox="1"/>
          <p:nvPr>
            <p:ph idx="24" type="body"/>
          </p:nvPr>
        </p:nvSpPr>
        <p:spPr>
          <a:xfrm>
            <a:off x="4754945" y="4251437"/>
            <a:ext cx="1360106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24"/>
          <p:cNvSpPr/>
          <p:nvPr>
            <p:ph idx="25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9" name="Google Shape;169;p24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0" name="Google Shape;170;p24"/>
          <p:cNvSpPr txBox="1"/>
          <p:nvPr>
            <p:ph idx="27" type="body"/>
          </p:nvPr>
        </p:nvSpPr>
        <p:spPr>
          <a:xfrm>
            <a:off x="6558360" y="4251437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24556" y="1130829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549098" y="1938073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3" type="body"/>
          </p:nvPr>
        </p:nvSpPr>
        <p:spPr>
          <a:xfrm>
            <a:off x="1003917" y="274531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4" type="body"/>
          </p:nvPr>
        </p:nvSpPr>
        <p:spPr>
          <a:xfrm>
            <a:off x="1442067" y="355256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5" type="body"/>
          </p:nvPr>
        </p:nvSpPr>
        <p:spPr>
          <a:xfrm>
            <a:off x="3301152" y="12101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6" type="body"/>
          </p:nvPr>
        </p:nvSpPr>
        <p:spPr>
          <a:xfrm>
            <a:off x="3739522" y="2011923"/>
            <a:ext cx="3827010" cy="758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7" type="body"/>
          </p:nvPr>
        </p:nvSpPr>
        <p:spPr>
          <a:xfrm>
            <a:off x="4182703" y="28165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8" type="body"/>
          </p:nvPr>
        </p:nvSpPr>
        <p:spPr>
          <a:xfrm>
            <a:off x="4631460" y="3618323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5061857" y="4767263"/>
            <a:ext cx="28319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5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1076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05" name="Google Shape;205;p27"/>
          <p:cNvGrpSpPr/>
          <p:nvPr/>
        </p:nvGrpSpPr>
        <p:grpSpPr>
          <a:xfrm>
            <a:off x="0" y="0"/>
            <a:ext cx="3571876" cy="3889772"/>
            <a:chOff x="0" y="0"/>
            <a:chExt cx="4762501" cy="5186363"/>
          </a:xfrm>
        </p:grpSpPr>
        <p:cxnSp>
          <p:nvCxnSpPr>
            <p:cNvPr id="206" name="Google Shape;206;p2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8" name="Google Shape;20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3200400" y="2428577"/>
            <a:ext cx="3134678" cy="10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flask-ebook3.azurewebsite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ctrTitle"/>
          </p:nvPr>
        </p:nvSpPr>
        <p:spPr>
          <a:xfrm>
            <a:off x="4812030" y="2796588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THE LIBRARIANS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4812031" y="3660625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Dexter Estrada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Kevin Ngo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Kyle Louderback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Nicholas Semaan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754163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{F40812F9-0DB0-44E6-89D1-DBD44ED0CEB3}</a:tableStyleId>
              </a:tblPr>
              <a:tblGrid>
                <a:gridCol w="5630350"/>
                <a:gridCol w="2005300"/>
              </a:tblGrid>
              <a:tr h="5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​MILESTONES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Registration, Login/Logout,</a:t>
                      </a:r>
                      <a:r>
                        <a:rPr lang="en" sz="1400" u="none" cap="none" strike="noStrike"/>
                        <a:t> About, and Form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Book Generation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Preview and Download features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Share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Additional Nice to Have Features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0" name="Google Shape;230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0" y="0"/>
            <a:ext cx="91417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0" y="0"/>
            <a:ext cx="9141712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1"/>
          <p:cNvGrpSpPr/>
          <p:nvPr/>
        </p:nvGrpSpPr>
        <p:grpSpPr>
          <a:xfrm>
            <a:off x="0" y="0"/>
            <a:ext cx="3530290" cy="5143500"/>
            <a:chOff x="651279" y="598259"/>
            <a:chExt cx="10889442" cy="5680742"/>
          </a:xfrm>
        </p:grpSpPr>
        <p:sp>
          <p:nvSpPr>
            <p:cNvPr id="239" name="Google Shape;239;p3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1143" y="0"/>
            <a:ext cx="9141714" cy="5143500"/>
            <a:chOff x="0" y="0"/>
            <a:chExt cx="12188952" cy="6858000"/>
          </a:xfrm>
        </p:grpSpPr>
        <p:sp>
          <p:nvSpPr>
            <p:cNvPr id="242" name="Google Shape;242;p3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1"/>
          <p:cNvSpPr txBox="1"/>
          <p:nvPr>
            <p:ph type="title"/>
          </p:nvPr>
        </p:nvSpPr>
        <p:spPr>
          <a:xfrm>
            <a:off x="589789" y="630936"/>
            <a:ext cx="2636433" cy="4005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WEEK</a:t>
            </a:r>
            <a:endParaRPr/>
          </a:p>
        </p:txBody>
      </p:sp>
      <p:sp>
        <p:nvSpPr>
          <p:cNvPr id="250" name="Google Shape;250;p31"/>
          <p:cNvSpPr txBox="1"/>
          <p:nvPr>
            <p:ph idx="11" type="ftr"/>
          </p:nvPr>
        </p:nvSpPr>
        <p:spPr>
          <a:xfrm rot="5400000">
            <a:off x="7530084" y="3024378"/>
            <a:ext cx="274320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661654" y="4663440"/>
            <a:ext cx="48006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</a:rPr>
              <a:t>‹#›</a:t>
            </a:fld>
            <a:endParaRPr sz="1200">
              <a:solidFill>
                <a:schemeClr val="dk2"/>
              </a:solidFill>
            </a:endParaRPr>
          </a:p>
        </p:txBody>
      </p:sp>
      <p:grpSp>
        <p:nvGrpSpPr>
          <p:cNvPr id="252" name="Google Shape;252;p31"/>
          <p:cNvGrpSpPr/>
          <p:nvPr/>
        </p:nvGrpSpPr>
        <p:grpSpPr>
          <a:xfrm>
            <a:off x="3739414" y="326107"/>
            <a:ext cx="4775934" cy="4498505"/>
            <a:chOff x="0" y="203803"/>
            <a:chExt cx="6367912" cy="5998006"/>
          </a:xfrm>
        </p:grpSpPr>
        <p:sp>
          <p:nvSpPr>
            <p:cNvPr id="253" name="Google Shape;253;p31"/>
            <p:cNvSpPr/>
            <p:nvPr/>
          </p:nvSpPr>
          <p:spPr>
            <a:xfrm>
              <a:off x="0" y="587563"/>
              <a:ext cx="6367912" cy="15151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0" y="587563"/>
              <a:ext cx="6367912" cy="1515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to Azure</a:t>
              </a:r>
              <a:endParaRPr sz="1100"/>
            </a:p>
            <a:p>
              <a:pPr indent="0" lvl="1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Sessions </a:t>
              </a:r>
              <a:endParaRPr sz="1100"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18395" y="203803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 txBox="1"/>
            <p:nvPr/>
          </p:nvSpPr>
          <p:spPr>
            <a:xfrm>
              <a:off x="355862" y="241270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</a:t>
              </a:r>
              <a:endParaRPr sz="1100"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0" y="2626873"/>
              <a:ext cx="6367912" cy="10851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 txBox="1"/>
            <p:nvPr/>
          </p:nvSpPr>
          <p:spPr>
            <a:xfrm>
              <a:off x="0" y="2626873"/>
              <a:ext cx="6367912" cy="108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Fixed UnicodeEncodeError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318395" y="2243113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 txBox="1"/>
            <p:nvPr/>
          </p:nvSpPr>
          <p:spPr>
            <a:xfrm>
              <a:off x="355862" y="2280580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BUGS/TESTING</a:t>
              </a:r>
              <a:endParaRPr sz="1100"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0" y="4236209"/>
              <a:ext cx="6367912" cy="1965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0" y="4236209"/>
              <a:ext cx="6367912" cy="19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-1270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 the best prompt for books</a:t>
              </a:r>
              <a:endParaRPr sz="1100"/>
            </a:p>
            <a:p>
              <a:pPr indent="-12700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 the best prompt for images</a:t>
              </a:r>
              <a:endParaRPr sz="1100"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18395" y="3852449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 txBox="1"/>
            <p:nvPr/>
          </p:nvSpPr>
          <p:spPr>
            <a:xfrm>
              <a:off x="355862" y="3889916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PROMPT RESEARCH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4E556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385" y="184586"/>
            <a:ext cx="5391153" cy="2897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1" type="ftr"/>
          </p:nvPr>
        </p:nvSpPr>
        <p:spPr>
          <a:xfrm>
            <a:off x="3087460" y="4767263"/>
            <a:ext cx="527412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482693" y="4767263"/>
            <a:ext cx="420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</a:rPr>
              <a:t>‹#›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024375" y="3336162"/>
            <a:ext cx="4693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https://flask-ebook3.azurewebsites.net/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</a:t>
            </a:r>
            <a:r>
              <a:rPr lang="en">
                <a:solidFill>
                  <a:schemeClr val="dk1"/>
                </a:solidFill>
              </a:rPr>
              <a:t>e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Session </a:t>
            </a:r>
            <a:r>
              <a:rPr lang="en">
                <a:solidFill>
                  <a:schemeClr val="dk1"/>
                </a:solidFill>
              </a:rPr>
              <a:t>issues prevent login for multiple users on Azure, but not locally.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Working on fix, but open to ideas.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/>
              <a:t>FEEDBACK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1600"/>
              <a:t>DeepCourse</a:t>
            </a:r>
            <a:endParaRPr b="1" sz="1600"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2" name="Google Shape;282;p33"/>
          <p:cNvGraphicFramePr/>
          <p:nvPr/>
        </p:nvGraphicFramePr>
        <p:xfrm>
          <a:off x="1179600" y="1663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{319B9C47-25F3-467E-91B9-143C61C4D8BD}</a:tableStyleId>
              </a:tblPr>
              <a:tblGrid>
                <a:gridCol w="3392400"/>
                <a:gridCol w="3392400"/>
              </a:tblGrid>
              <a:tr h="76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FOR PARTNER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FF0000"/>
                          </a:solidFill>
                        </a:rPr>
                        <a:t>FROM PARTNER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2080700"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EVERYTHING RUNS WELL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WE LIKE YOUR PROGRESS</a:t>
                      </a:r>
                      <a:endParaRPr sz="1100"/>
                    </a:p>
                    <a:p>
                      <a:pPr indent="-21590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INTERESTED TO SEE FURTHER TESTING PLANS</a:t>
                      </a:r>
                      <a:endParaRPr sz="1400"/>
                    </a:p>
                    <a:p>
                      <a:pPr indent="-19685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en"/>
                        <a:t>BUILD WORKED WELL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2032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/>
                        <a:t>NO ISSUES BUILDING EXCEPT ON SOME MACs (POTENTIAL PYTHON VERSION ISSUE) </a:t>
                      </a:r>
                      <a:endParaRPr sz="1200"/>
                    </a:p>
                    <a:p>
                      <a:pPr indent="-1841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r>
                        <a:rPr lang="en" sz="1200"/>
                        <a:t>REDIRECT TO LOGIN WHEN TRYING TO CREATE E BOOK WHEN NOT LOGGED IN</a:t>
                      </a:r>
                      <a:endParaRPr sz="1200"/>
                    </a:p>
                    <a:p>
                      <a:pPr indent="-1841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r>
                        <a:rPr lang="en" sz="1200"/>
                        <a:t>IMAGE DOES NOT LOAD WHEN BROWSING E-BOOKS</a:t>
                      </a:r>
                      <a:endParaRPr sz="1200"/>
                    </a:p>
                    <a:p>
                      <a:pPr indent="-2032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/>
                        <a:t>GREAT U</a:t>
                      </a:r>
                      <a:r>
                        <a:rPr lang="en" sz="1200"/>
                        <a:t>I</a:t>
                      </a:r>
                      <a:endParaRPr sz="1200"/>
                    </a:p>
                    <a:p>
                      <a:pPr indent="-1841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r>
                        <a:rPr lang="en" sz="1200"/>
                        <a:t>LIKE ABILITY TO BROWSE BOOKS</a:t>
                      </a:r>
                      <a:endParaRPr sz="1200"/>
                    </a:p>
                    <a:p>
                      <a:pPr indent="-2032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/>
                        <a:t>HOSTING HAS SESSION ISSUE</a:t>
                      </a:r>
                      <a:endParaRPr sz="900"/>
                    </a:p>
                    <a:p>
                      <a:pPr indent="-203200" lvl="1" marL="558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u="none" cap="none" strike="noStrike"/>
                        <a:t>WORKING ON IT</a:t>
                      </a:r>
                      <a:endParaRPr sz="900"/>
                    </a:p>
                    <a:p>
                      <a:pPr indent="-203200" lvl="1" marL="558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u="none" cap="none" strike="noStrike"/>
                        <a:t>OPEN TO IDEAS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