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n0Q03O7kZrolNhdj6JyK9m1Ub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4B292B-EAA0-4D61-B657-E14AA184EAEB}">
  <a:tblStyle styleId="{D24B292B-EAA0-4D61-B657-E14AA184EAE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6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5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26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7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1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23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2E524D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" name="Google Shape;7;p15"/>
          <p:cNvPicPr preferRelativeResize="0"/>
          <p:nvPr/>
        </p:nvPicPr>
        <p:blipFill rotWithShape="1">
          <a:blip r:embed="rId1">
            <a:alphaModFix amt="35000"/>
          </a:blip>
          <a:srcRect b="0" l="0" r="0" t="0"/>
          <a:stretch/>
        </p:blipFill>
        <p:spPr>
          <a:xfrm>
            <a:off x="0" y="0"/>
            <a:ext cx="12191040" cy="13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5"/>
          <p:cNvSpPr txBox="1"/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"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1" type="ftr"/>
          </p:nvPr>
        </p:nvSpPr>
        <p:spPr>
          <a:xfrm>
            <a:off x="4038480" y="632448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2" type="sldNum"/>
          </p:nvPr>
        </p:nvSpPr>
        <p:spPr>
          <a:xfrm>
            <a:off x="86104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venir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080" y="632448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1"/>
          <p:cNvSpPr/>
          <p:nvPr/>
        </p:nvSpPr>
        <p:spPr>
          <a:xfrm rot="10800000">
            <a:off x="1080" y="0"/>
            <a:ext cx="12187800" cy="6856920"/>
          </a:xfrm>
          <a:prstGeom prst="rect">
            <a:avLst/>
          </a:prstGeom>
          <a:blipFill rotWithShape="0">
            <a:blip r:embed="rId3">
              <a:alphaModFix amt="30000"/>
            </a:blip>
            <a:tile algn="t" flip="none" tx="887625" sx="100000" ty="-5" sy="100000"/>
          </a:blip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Diagram&#10;&#10;Description automatically generated" id="104" name="Google Shape;104;p1"/>
          <p:cNvPicPr preferRelativeResize="0"/>
          <p:nvPr/>
        </p:nvPicPr>
        <p:blipFill rotWithShape="1">
          <a:blip r:embed="rId4">
            <a:alphaModFix amt="70000"/>
          </a:blip>
          <a:srcRect b="0" l="0" r="-2" t="29685"/>
          <a:stretch/>
        </p:blipFill>
        <p:spPr>
          <a:xfrm>
            <a:off x="0" y="0"/>
            <a:ext cx="12187800" cy="685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>
            <p:ph idx="4294967295" type="title"/>
          </p:nvPr>
        </p:nvSpPr>
        <p:spPr>
          <a:xfrm>
            <a:off x="838080" y="740160"/>
            <a:ext cx="7529760" cy="316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Avenir"/>
              <a:buNone/>
            </a:pPr>
            <a:r>
              <a:rPr b="1" i="0" lang="en-US" sz="5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The Librarians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>
            <p:ph idx="4294967295" type="subTitle"/>
          </p:nvPr>
        </p:nvSpPr>
        <p:spPr>
          <a:xfrm>
            <a:off x="838080" y="4074480"/>
            <a:ext cx="7581960" cy="19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Dexter Estrada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Kevin Ngo (Lead)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Kyle Louderback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Nicholas Semaan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8627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40638" t="37022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/>
          <p:nvPr>
            <p:ph idx="4294967295" type="title"/>
          </p:nvPr>
        </p:nvSpPr>
        <p:spPr>
          <a:xfrm>
            <a:off x="838080" y="559800"/>
            <a:ext cx="103470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Progress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"/>
          <p:cNvPicPr preferRelativeResize="0"/>
          <p:nvPr/>
        </p:nvPicPr>
        <p:blipFill rotWithShape="1">
          <a:blip r:embed="rId4">
            <a:alphaModFix/>
          </a:blip>
          <a:srcRect b="0" l="0" r="67337" t="0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"/>
          <p:cNvGraphicFramePr/>
          <p:nvPr/>
        </p:nvGraphicFramePr>
        <p:xfrm>
          <a:off x="1474200" y="185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{D24B292B-EAA0-4D61-B657-E14AA184EAEB}</a:tableStyleId>
              </a:tblPr>
              <a:tblGrid>
                <a:gridCol w="2412000"/>
                <a:gridCol w="6827750"/>
              </a:tblGrid>
              <a:tr h="89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b="1" lang="en-US" sz="33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Name</a:t>
                      </a:r>
                      <a:endParaRPr b="0" sz="3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67400" marL="16740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Arial"/>
                        <a:buNone/>
                      </a:pPr>
                      <a:r>
                        <a:rPr b="1" lang="en-US" sz="33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Job</a:t>
                      </a:r>
                      <a:endParaRPr b="0" sz="3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67400" marL="16740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9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Kyle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67400" marL="16740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FEA"/>
                    </a:solidFill>
                  </a:tcPr>
                </a:tc>
                <a:tc>
                  <a:txBody>
                    <a:bodyPr/>
                    <a:lstStyle/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Connections between front/backend (forms.html)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Updates to login</a:t>
                      </a:r>
                      <a:endParaRPr sz="1800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Building test cases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167400" marL="167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FEA"/>
                    </a:solidFill>
                  </a:tcPr>
                </a:tc>
              </a:tr>
              <a:tr h="89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Kevin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67400" marL="16740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Connections b/w front/backend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Building test cases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167400" marL="167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4"/>
                    </a:solidFill>
                  </a:tcPr>
                </a:tc>
              </a:tr>
              <a:tr h="89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Dexter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67400" marL="16740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FEA"/>
                    </a:solidFill>
                  </a:tcPr>
                </a:tc>
                <a:tc>
                  <a:txBody>
                    <a:bodyPr/>
                    <a:lstStyle/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Revising schema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Building test cases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167400" marL="167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FEA"/>
                    </a:solidFill>
                  </a:tcPr>
                </a:tc>
              </a:tr>
              <a:tr h="89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Nic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holas</a:t>
                      </a:r>
                      <a:endParaRPr b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67400" marL="167400" anchor="ctr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Continue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building index.html, 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Avenir"/>
                          <a:ea typeface="Avenir"/>
                          <a:cs typeface="Avenir"/>
                          <a:sym typeface="Avenir"/>
                        </a:rPr>
                        <a:t>about.html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, layout.html, form.html,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register.html, login.html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indent="-285840" lvl="0" marL="285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venir"/>
                        <a:buChar char="●"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Building test cases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45725" marB="45725" marR="167400" marL="16740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9019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40638" t="37022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Progress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4">
            <a:alphaModFix/>
          </a:blip>
          <a:srcRect b="0" l="0" r="67337" t="0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639900" y="1418414"/>
            <a:ext cx="109725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About Page</a:t>
            </a:r>
            <a:endParaRPr sz="20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Revised Schema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Adjusted logins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Still researching test plans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8627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40638" t="37022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About Page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4">
            <a:alphaModFix/>
          </a:blip>
          <a:srcRect b="0" l="0" r="67337" t="0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639900" y="1418409"/>
            <a:ext cx="109725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4874" y="1808127"/>
            <a:ext cx="8982550" cy="352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9019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40638" t="37022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Milestones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4">
            <a:alphaModFix/>
          </a:blip>
          <a:srcRect b="0" l="0" r="67337" t="0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607650" y="1562689"/>
            <a:ext cx="109725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M2:</a:t>
            </a:r>
            <a:r>
              <a:rPr lang="en-US" sz="2000">
                <a:solidFill>
                  <a:schemeClr val="accent4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  <a:highlight>
                  <a:srgbClr val="B6D7A8"/>
                </a:highlight>
              </a:rPr>
              <a:t>Registration, Login/Logout,</a:t>
            </a:r>
            <a:r>
              <a:rPr lang="en-US" sz="2000"/>
              <a:t> </a:t>
            </a:r>
            <a:r>
              <a:rPr lang="en-US" sz="2000">
                <a:highlight>
                  <a:srgbClr val="FFE599"/>
                </a:highlight>
              </a:rPr>
              <a:t>About, and Form</a:t>
            </a:r>
            <a:r>
              <a:rPr lang="en-US" sz="2000"/>
              <a:t> features are completed.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Need to connect</a:t>
            </a:r>
            <a:endParaRPr sz="20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M3: </a:t>
            </a:r>
            <a:r>
              <a:rPr lang="en-US" sz="2000">
                <a:highlight>
                  <a:srgbClr val="FFE599"/>
                </a:highlight>
              </a:rPr>
              <a:t>Book Generation</a:t>
            </a:r>
            <a:r>
              <a:rPr lang="en-US" sz="2000"/>
              <a:t> feature is completed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Need to iron out and connect</a:t>
            </a:r>
            <a:endParaRPr sz="20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M4: </a:t>
            </a:r>
            <a:r>
              <a:rPr lang="en-US" sz="2000">
                <a:highlight>
                  <a:srgbClr val="DD7E6B"/>
                </a:highlight>
              </a:rPr>
              <a:t>Preview and Download</a:t>
            </a:r>
            <a:r>
              <a:rPr lang="en-US" sz="2000"/>
              <a:t> features are completed.</a:t>
            </a:r>
            <a:endParaRPr sz="20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M5: </a:t>
            </a:r>
            <a:r>
              <a:rPr lang="en-US" sz="2000">
                <a:highlight>
                  <a:srgbClr val="DD7E6B"/>
                </a:highlight>
              </a:rPr>
              <a:t>Share feature</a:t>
            </a:r>
            <a:r>
              <a:rPr lang="en-US" sz="2000"/>
              <a:t> is completed.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/>
          <p:nvPr/>
        </p:nvSpPr>
        <p:spPr>
          <a:xfrm>
            <a:off x="0" y="0"/>
            <a:ext cx="121911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chemeClr val="lt2">
              <a:alpha val="69019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4" name="Google Shape;154;p12"/>
          <p:cNvPicPr preferRelativeResize="0"/>
          <p:nvPr/>
        </p:nvPicPr>
        <p:blipFill rotWithShape="1">
          <a:blip r:embed="rId3">
            <a:alphaModFix/>
          </a:blip>
          <a:srcRect b="0" l="0" r="40638" t="37022"/>
          <a:stretch/>
        </p:blipFill>
        <p:spPr>
          <a:xfrm>
            <a:off x="10744200" y="0"/>
            <a:ext cx="1446840" cy="15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2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35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203835"/>
                </a:solidFill>
                <a:latin typeface="Avenir"/>
                <a:ea typeface="Avenir"/>
                <a:cs typeface="Avenir"/>
                <a:sym typeface="Avenir"/>
              </a:rPr>
              <a:t>Test Plans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4">
            <a:alphaModFix/>
          </a:blip>
          <a:srcRect b="0" l="0" r="67337" t="0"/>
          <a:stretch/>
        </p:blipFill>
        <p:spPr>
          <a:xfrm rot="10800000">
            <a:off x="1080" y="2720520"/>
            <a:ext cx="829080" cy="2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639900" y="1418414"/>
            <a:ext cx="109725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Prepare the database with standardized entries for testing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Currently evaluating uses of selenium, unittesting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2100" y="538"/>
            <a:ext cx="12187800" cy="6856800"/>
          </a:xfrm>
          <a:prstGeom prst="rect">
            <a:avLst/>
          </a:prstGeom>
          <a:solidFill>
            <a:schemeClr val="lt2">
              <a:alpha val="68627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0" y="0"/>
            <a:ext cx="4570920" cy="6856920"/>
          </a:xfrm>
          <a:prstGeom prst="rect">
            <a:avLst/>
          </a:prstGeom>
          <a:solidFill>
            <a:srgbClr val="2E524D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5" name="Google Shape;165;p13"/>
          <p:cNvSpPr/>
          <p:nvPr/>
        </p:nvSpPr>
        <p:spPr>
          <a:xfrm>
            <a:off x="0" y="0"/>
            <a:ext cx="4570920" cy="6856920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893175" sx="100000" ty="0" sy="100000"/>
          </a:blip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6" name="Google Shape;166;p13"/>
          <p:cNvSpPr txBox="1"/>
          <p:nvPr>
            <p:ph idx="4294967295" type="title"/>
          </p:nvPr>
        </p:nvSpPr>
        <p:spPr>
          <a:xfrm>
            <a:off x="313850" y="640650"/>
            <a:ext cx="3943200" cy="55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Partner Feedback:</a:t>
            </a:r>
            <a:endParaRPr b="1" sz="44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Team Treehouse</a:t>
            </a:r>
            <a:endParaRPr b="1" sz="44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p13"/>
          <p:cNvSpPr txBox="1"/>
          <p:nvPr/>
        </p:nvSpPr>
        <p:spPr>
          <a:xfrm>
            <a:off x="5123900" y="430925"/>
            <a:ext cx="67434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venir"/>
              <a:buChar char="●"/>
            </a:pPr>
            <a:r>
              <a:rPr b="1" i="0" lang="en-US" sz="27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Feedback</a:t>
            </a:r>
            <a:endParaRPr b="1" i="0" sz="27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venir"/>
              <a:buChar char="●"/>
            </a:pPr>
            <a:r>
              <a:rPr lang="en-US" sz="2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UI is clean and modern</a:t>
            </a:r>
            <a:endParaRPr sz="2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venir"/>
              <a:buChar char="●"/>
            </a:pPr>
            <a:r>
              <a:rPr lang="en-US" sz="2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Registration/login still iffy?</a:t>
            </a:r>
            <a:endParaRPr sz="2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venir"/>
              <a:buChar char="●"/>
            </a:pPr>
            <a:r>
              <a:rPr lang="en-US" sz="2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 help/how-to-use guide</a:t>
            </a:r>
            <a:endParaRPr sz="2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/>
          <p:nvPr/>
        </p:nvSpPr>
        <p:spPr>
          <a:xfrm>
            <a:off x="0" y="0"/>
            <a:ext cx="12187800" cy="685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2100" y="538"/>
            <a:ext cx="12187800" cy="6856800"/>
          </a:xfrm>
          <a:prstGeom prst="rect">
            <a:avLst/>
          </a:prstGeom>
          <a:solidFill>
            <a:schemeClr val="lt2">
              <a:alpha val="68627"/>
            </a:scheme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0" y="0"/>
            <a:ext cx="4570800" cy="6856800"/>
          </a:xfrm>
          <a:prstGeom prst="rect">
            <a:avLst/>
          </a:prstGeom>
          <a:solidFill>
            <a:srgbClr val="2E524D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0" y="0"/>
            <a:ext cx="4570800" cy="6856800"/>
          </a:xfrm>
          <a:prstGeom prst="rect">
            <a:avLst/>
          </a:prstGeom>
          <a:blipFill rotWithShape="1">
            <a:blip r:embed="rId3">
              <a:alphaModFix amt="20000"/>
            </a:blip>
            <a:tile algn="tl" flip="none" tx="893175" sx="100006" ty="0" sy="100006"/>
          </a:blip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Google Shape;176;p14"/>
          <p:cNvSpPr txBox="1"/>
          <p:nvPr>
            <p:ph idx="4294967295" type="title"/>
          </p:nvPr>
        </p:nvSpPr>
        <p:spPr>
          <a:xfrm>
            <a:off x="313850" y="640650"/>
            <a:ext cx="3943200" cy="55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venir"/>
              <a:buNone/>
            </a:pPr>
            <a:r>
              <a:rPr b="1" lang="en-US"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Response to Feedback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5123775" y="490200"/>
            <a:ext cx="67005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venir"/>
              <a:buChar char="●"/>
            </a:pPr>
            <a:r>
              <a:rPr b="1" i="0" lang="en-US" sz="27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Our Feedback</a:t>
            </a:r>
            <a:endParaRPr b="1" i="0" sz="27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venir"/>
              <a:buChar char="○"/>
            </a:pPr>
            <a:r>
              <a:rPr lang="en-US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 how-to-use guide is a good idea</a:t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venir"/>
              <a:buChar char="■"/>
            </a:pPr>
            <a:r>
              <a:rPr lang="en-US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Explaining how it works maybe, content field might not be immediately clear</a:t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venir"/>
              <a:buChar char="○"/>
            </a:pPr>
            <a:r>
              <a:rPr lang="en-US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Users/logins have had a revision, perhaps it works better now</a:t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ockprint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AA2C6"/>
      </a:accent1>
      <a:accent2>
        <a:srgbClr val="38B4A4"/>
      </a:accent2>
      <a:accent3>
        <a:srgbClr val="43B577"/>
      </a:accent3>
      <a:accent4>
        <a:srgbClr val="38B43D"/>
      </a:accent4>
      <a:accent5>
        <a:srgbClr val="6CB242"/>
      </a:accent5>
      <a:accent6>
        <a:srgbClr val="93AB35"/>
      </a:accent6>
      <a:hlink>
        <a:srgbClr val="BF643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