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F0C3A-CBDF-43C4-85D8-2DB030C2523C}">
  <a:tblStyle styleId="{924F0C3A-CBDF-43C4-85D8-2DB030C2523C}" styleName="Table_0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6FE22874-28A4-45E3-BF69-2B5BAD01EECC}" styleName="Table_1">
    <a:wholeTbl>
      <a:tcTxStyle b="off" i="off">
        <a:font>
          <a:latin typeface="Tenorite"/>
          <a:ea typeface="Tenorite"/>
          <a:cs typeface="Tenorit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FAF9"/>
          </a:solidFill>
        </a:fill>
      </a:tcStyle>
    </a:wholeTbl>
    <a:band1H>
      <a:tcTxStyle/>
      <a:tcStyle>
        <a:fill>
          <a:solidFill>
            <a:srgbClr val="F6F5F3"/>
          </a:solidFill>
        </a:fill>
      </a:tcStyle>
    </a:band1H>
    <a:band2H>
      <a:tcTxStyle/>
    </a:band2H>
    <a:band1V>
      <a:tcTxStyle/>
      <a:tcStyle>
        <a:fill>
          <a:solidFill>
            <a:srgbClr val="F6F5F3"/>
          </a:solidFill>
        </a:fill>
      </a:tcStyle>
    </a:band1V>
    <a:band2V>
      <a:tcTxStyle/>
    </a:band2V>
    <a:la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enorite"/>
          <a:ea typeface="Tenorite"/>
          <a:cs typeface="Tenorit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enorite"/>
          <a:ea typeface="Tenorite"/>
          <a:cs typeface="Tenorit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51e10482_2_1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d51e10482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d51e10482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2d51e10482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51e10482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2d51e10482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d51e10482_2_2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2d51e10482_2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d51e10482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2d51e10482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4812030" y="3326130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812031" y="4190168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7116234" cy="379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 Art">
  <p:cSld name="Smart Ar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0" y="0"/>
            <a:ext cx="1943100" cy="770930"/>
            <a:chOff x="0" y="0"/>
            <a:chExt cx="2590800" cy="1027906"/>
          </a:xfrm>
        </p:grpSpPr>
        <p:cxnSp>
          <p:nvCxnSpPr>
            <p:cNvPr id="67" name="Google Shape;67;p1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dgm"/>
          </p:nvPr>
        </p:nvSpPr>
        <p:spPr>
          <a:xfrm>
            <a:off x="628650" y="1583531"/>
            <a:ext cx="7886700" cy="28086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932328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932328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3485749" y="2082702"/>
            <a:ext cx="217250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7"/>
          <p:cNvSpPr txBox="1"/>
          <p:nvPr>
            <p:ph idx="4" type="body"/>
          </p:nvPr>
        </p:nvSpPr>
        <p:spPr>
          <a:xfrm>
            <a:off x="3485749" y="2875955"/>
            <a:ext cx="2172503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5" type="body"/>
          </p:nvPr>
        </p:nvSpPr>
        <p:spPr>
          <a:xfrm>
            <a:off x="6049816" y="2082702"/>
            <a:ext cx="216185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7"/>
          <p:cNvSpPr txBox="1"/>
          <p:nvPr>
            <p:ph idx="6" type="body"/>
          </p:nvPr>
        </p:nvSpPr>
        <p:spPr>
          <a:xfrm>
            <a:off x="6049816" y="2875955"/>
            <a:ext cx="2161856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17"/>
          <p:cNvGrpSpPr/>
          <p:nvPr/>
        </p:nvGrpSpPr>
        <p:grpSpPr>
          <a:xfrm>
            <a:off x="0" y="0"/>
            <a:ext cx="1678782" cy="2328863"/>
            <a:chOff x="0" y="0"/>
            <a:chExt cx="2238376" cy="3105150"/>
          </a:xfrm>
        </p:grpSpPr>
        <p:cxnSp>
          <p:nvCxnSpPr>
            <p:cNvPr id="86" name="Google Shape;86;p17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7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4116611" y="0"/>
            <a:ext cx="502738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1000125" y="765334"/>
            <a:ext cx="2171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00125" y="2193131"/>
            <a:ext cx="2171700" cy="18895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1000125" y="4767263"/>
            <a:ext cx="7388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2002414" y="4767262"/>
            <a:ext cx="186213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4152229" y="4767263"/>
            <a:ext cx="740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215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0215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914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1847850" y="4767263"/>
            <a:ext cx="26098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5214938" y="-19051"/>
            <a:ext cx="3929063" cy="5176838"/>
            <a:chOff x="6953250" y="-25401"/>
            <a:chExt cx="5238750" cy="6902451"/>
          </a:xfrm>
        </p:grpSpPr>
        <p:cxnSp>
          <p:nvCxnSpPr>
            <p:cNvPr id="102" name="Google Shape;102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 flipH="1">
              <a:off x="6953250" y="-25401"/>
              <a:ext cx="3790950" cy="690245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5243513" y="1611630"/>
            <a:ext cx="3134677" cy="12866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243513" y="2971502"/>
            <a:ext cx="3134677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21506"/>
            <a:ext cx="4407694" cy="390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accen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1"/>
          <p:cNvSpPr/>
          <p:nvPr>
            <p:ph idx="2" type="chart"/>
          </p:nvPr>
        </p:nvSpPr>
        <p:spPr>
          <a:xfrm>
            <a:off x="628650" y="1583706"/>
            <a:ext cx="7886700" cy="28086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418623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3493293" y="2107406"/>
            <a:ext cx="5022056" cy="14323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493294" y="3771602"/>
            <a:ext cx="5022055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8" name="Google Shape;118;p22"/>
          <p:cNvSpPr txBox="1"/>
          <p:nvPr>
            <p:ph idx="10" type="dt"/>
          </p:nvPr>
        </p:nvSpPr>
        <p:spPr>
          <a:xfrm>
            <a:off x="3507581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1" type="ftr"/>
          </p:nvPr>
        </p:nvSpPr>
        <p:spPr>
          <a:xfrm>
            <a:off x="5057774" y="4767263"/>
            <a:ext cx="1907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7243763" y="4767263"/>
            <a:ext cx="12715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2"/>
          <p:cNvCxnSpPr/>
          <p:nvPr/>
        </p:nvCxnSpPr>
        <p:spPr>
          <a:xfrm flipH="1" rot="10800000">
            <a:off x="1657350" y="0"/>
            <a:ext cx="182880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4 People">
  <p:cSld name="Team Slide 4 People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/>
          <p:nvPr>
            <p:ph idx="2" type="pic"/>
          </p:nvPr>
        </p:nvSpPr>
        <p:spPr>
          <a:xfrm>
            <a:off x="1115386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21426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6" name="Google Shape;126;p23"/>
          <p:cNvSpPr txBox="1"/>
          <p:nvPr>
            <p:ph idx="3" type="body"/>
          </p:nvPr>
        </p:nvSpPr>
        <p:spPr>
          <a:xfrm>
            <a:off x="1115386" y="4098086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7" name="Google Shape;127;p23"/>
          <p:cNvSpPr/>
          <p:nvPr>
            <p:ph idx="4" type="pic"/>
          </p:nvPr>
        </p:nvSpPr>
        <p:spPr>
          <a:xfrm>
            <a:off x="2877685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3"/>
          <p:cNvSpPr txBox="1"/>
          <p:nvPr>
            <p:ph idx="5" type="body"/>
          </p:nvPr>
        </p:nvSpPr>
        <p:spPr>
          <a:xfrm>
            <a:off x="2683725" y="3813393"/>
            <a:ext cx="1748112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23"/>
          <p:cNvSpPr txBox="1"/>
          <p:nvPr>
            <p:ph idx="6" type="body"/>
          </p:nvPr>
        </p:nvSpPr>
        <p:spPr>
          <a:xfrm>
            <a:off x="2877685" y="4109097"/>
            <a:ext cx="139196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0" name="Google Shape;130;p23"/>
          <p:cNvSpPr/>
          <p:nvPr>
            <p:ph idx="7" type="pic"/>
          </p:nvPr>
        </p:nvSpPr>
        <p:spPr>
          <a:xfrm>
            <a:off x="474568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23"/>
          <p:cNvSpPr txBox="1"/>
          <p:nvPr>
            <p:ph idx="8" type="body"/>
          </p:nvPr>
        </p:nvSpPr>
        <p:spPr>
          <a:xfrm>
            <a:off x="4551723" y="3813393"/>
            <a:ext cx="173828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2" name="Google Shape;132;p23"/>
          <p:cNvSpPr txBox="1"/>
          <p:nvPr>
            <p:ph idx="9" type="body"/>
          </p:nvPr>
        </p:nvSpPr>
        <p:spPr>
          <a:xfrm>
            <a:off x="4745683" y="4109097"/>
            <a:ext cx="1384133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3" name="Google Shape;133;p23"/>
          <p:cNvSpPr/>
          <p:nvPr>
            <p:ph idx="13" type="pic"/>
          </p:nvPr>
        </p:nvSpPr>
        <p:spPr>
          <a:xfrm>
            <a:off x="6560594" y="2164556"/>
            <a:ext cx="1384133" cy="13841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23"/>
          <p:cNvSpPr txBox="1"/>
          <p:nvPr>
            <p:ph idx="14" type="body"/>
          </p:nvPr>
        </p:nvSpPr>
        <p:spPr>
          <a:xfrm>
            <a:off x="6366634" y="3813393"/>
            <a:ext cx="1738279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5" name="Google Shape;135;p23"/>
          <p:cNvSpPr txBox="1"/>
          <p:nvPr>
            <p:ph idx="15" type="body"/>
          </p:nvPr>
        </p:nvSpPr>
        <p:spPr>
          <a:xfrm>
            <a:off x="6560594" y="4098086"/>
            <a:ext cx="1384132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5500688" y="0"/>
            <a:ext cx="3643313" cy="1293019"/>
            <a:chOff x="7334250" y="0"/>
            <a:chExt cx="4857750" cy="1724025"/>
          </a:xfrm>
        </p:grpSpPr>
        <p:cxnSp>
          <p:nvCxnSpPr>
            <p:cNvPr id="140" name="Google Shape;140;p23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3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 8 People">
  <p:cSld name="Team Slide 8 People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4"/>
          <p:cNvGrpSpPr/>
          <p:nvPr/>
        </p:nvGrpSpPr>
        <p:grpSpPr>
          <a:xfrm>
            <a:off x="0" y="355465"/>
            <a:ext cx="9144000" cy="4216002"/>
            <a:chOff x="0" y="473953"/>
            <a:chExt cx="12192000" cy="5621336"/>
          </a:xfrm>
        </p:grpSpPr>
        <p:pic>
          <p:nvPicPr>
            <p:cNvPr id="144" name="Google Shape;144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73953"/>
              <a:ext cx="2057400" cy="164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4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/>
          <p:nvPr>
            <p:ph idx="2" type="pic"/>
          </p:nvPr>
        </p:nvSpPr>
        <p:spPr>
          <a:xfrm>
            <a:off x="1407882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125126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1125126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24"/>
          <p:cNvSpPr/>
          <p:nvPr>
            <p:ph idx="4" type="pic"/>
          </p:nvPr>
        </p:nvSpPr>
        <p:spPr>
          <a:xfrm>
            <a:off x="3169703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" name="Google Shape;151;p24"/>
          <p:cNvSpPr txBox="1"/>
          <p:nvPr>
            <p:ph idx="5" type="body"/>
          </p:nvPr>
        </p:nvSpPr>
        <p:spPr>
          <a:xfrm>
            <a:off x="2886947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2" name="Google Shape;152;p24"/>
          <p:cNvSpPr txBox="1"/>
          <p:nvPr>
            <p:ph idx="6" type="body"/>
          </p:nvPr>
        </p:nvSpPr>
        <p:spPr>
          <a:xfrm>
            <a:off x="2886947" y="2857310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24"/>
          <p:cNvSpPr/>
          <p:nvPr>
            <p:ph idx="7" type="pic"/>
          </p:nvPr>
        </p:nvSpPr>
        <p:spPr>
          <a:xfrm>
            <a:off x="4991688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" name="Google Shape;154;p24"/>
          <p:cNvSpPr txBox="1"/>
          <p:nvPr>
            <p:ph idx="8" type="body"/>
          </p:nvPr>
        </p:nvSpPr>
        <p:spPr>
          <a:xfrm>
            <a:off x="4648766" y="2740784"/>
            <a:ext cx="1578851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5" name="Google Shape;155;p24"/>
          <p:cNvSpPr txBox="1"/>
          <p:nvPr>
            <p:ph idx="9" type="body"/>
          </p:nvPr>
        </p:nvSpPr>
        <p:spPr>
          <a:xfrm>
            <a:off x="4571999" y="2857310"/>
            <a:ext cx="1724891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24"/>
          <p:cNvSpPr/>
          <p:nvPr>
            <p:ph idx="13" type="pic"/>
          </p:nvPr>
        </p:nvSpPr>
        <p:spPr>
          <a:xfrm>
            <a:off x="6852611" y="1821656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" name="Google Shape;157;p24"/>
          <p:cNvSpPr txBox="1"/>
          <p:nvPr>
            <p:ph idx="14" type="body"/>
          </p:nvPr>
        </p:nvSpPr>
        <p:spPr>
          <a:xfrm>
            <a:off x="6569855" y="2740784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8" name="Google Shape;158;p24"/>
          <p:cNvSpPr txBox="1"/>
          <p:nvPr>
            <p:ph idx="15" type="body"/>
          </p:nvPr>
        </p:nvSpPr>
        <p:spPr>
          <a:xfrm>
            <a:off x="6558360" y="2857310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4"/>
          <p:cNvSpPr/>
          <p:nvPr>
            <p:ph idx="16" type="pic"/>
          </p:nvPr>
        </p:nvSpPr>
        <p:spPr>
          <a:xfrm>
            <a:off x="1407882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" name="Google Shape;160;p24"/>
          <p:cNvSpPr txBox="1"/>
          <p:nvPr>
            <p:ph idx="17" type="body"/>
          </p:nvPr>
        </p:nvSpPr>
        <p:spPr>
          <a:xfrm>
            <a:off x="1125126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4"/>
          <p:cNvSpPr txBox="1"/>
          <p:nvPr>
            <p:ph idx="18" type="body"/>
          </p:nvPr>
        </p:nvSpPr>
        <p:spPr>
          <a:xfrm>
            <a:off x="1125126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24"/>
          <p:cNvSpPr/>
          <p:nvPr>
            <p:ph idx="19" type="pic"/>
          </p:nvPr>
        </p:nvSpPr>
        <p:spPr>
          <a:xfrm>
            <a:off x="3169703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" name="Google Shape;163;p24"/>
          <p:cNvSpPr txBox="1"/>
          <p:nvPr>
            <p:ph idx="20" type="body"/>
          </p:nvPr>
        </p:nvSpPr>
        <p:spPr>
          <a:xfrm>
            <a:off x="2886947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24"/>
          <p:cNvSpPr txBox="1"/>
          <p:nvPr>
            <p:ph idx="21" type="body"/>
          </p:nvPr>
        </p:nvSpPr>
        <p:spPr>
          <a:xfrm>
            <a:off x="2886947" y="4251437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4"/>
          <p:cNvSpPr/>
          <p:nvPr>
            <p:ph idx="22" type="pic"/>
          </p:nvPr>
        </p:nvSpPr>
        <p:spPr>
          <a:xfrm>
            <a:off x="4991688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" name="Google Shape;166;p24"/>
          <p:cNvSpPr txBox="1"/>
          <p:nvPr>
            <p:ph idx="23" type="body"/>
          </p:nvPr>
        </p:nvSpPr>
        <p:spPr>
          <a:xfrm>
            <a:off x="475494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7" name="Google Shape;167;p24"/>
          <p:cNvSpPr txBox="1"/>
          <p:nvPr>
            <p:ph idx="24" type="body"/>
          </p:nvPr>
        </p:nvSpPr>
        <p:spPr>
          <a:xfrm>
            <a:off x="4754945" y="4251437"/>
            <a:ext cx="1360106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24"/>
          <p:cNvSpPr/>
          <p:nvPr>
            <p:ph idx="25" type="pic"/>
          </p:nvPr>
        </p:nvSpPr>
        <p:spPr>
          <a:xfrm>
            <a:off x="6852611" y="3215783"/>
            <a:ext cx="800100" cy="8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9" name="Google Shape;169;p24"/>
          <p:cNvSpPr txBox="1"/>
          <p:nvPr>
            <p:ph idx="26" type="body"/>
          </p:nvPr>
        </p:nvSpPr>
        <p:spPr>
          <a:xfrm>
            <a:off x="6569855" y="4134911"/>
            <a:ext cx="1371600" cy="2572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0" name="Google Shape;170;p24"/>
          <p:cNvSpPr txBox="1"/>
          <p:nvPr>
            <p:ph idx="27" type="body"/>
          </p:nvPr>
        </p:nvSpPr>
        <p:spPr>
          <a:xfrm>
            <a:off x="6558360" y="4251437"/>
            <a:ext cx="1383094" cy="257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 sz="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1585413" y="0"/>
            <a:ext cx="7558587" cy="51435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0" y="4132064"/>
            <a:ext cx="3061607" cy="439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24556" y="1130829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2" type="body"/>
          </p:nvPr>
        </p:nvSpPr>
        <p:spPr>
          <a:xfrm>
            <a:off x="549098" y="1938073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3" type="body"/>
          </p:nvPr>
        </p:nvSpPr>
        <p:spPr>
          <a:xfrm>
            <a:off x="1003917" y="2745317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0" name="Google Shape;180;p25"/>
          <p:cNvSpPr txBox="1"/>
          <p:nvPr>
            <p:ph idx="4" type="body"/>
          </p:nvPr>
        </p:nvSpPr>
        <p:spPr>
          <a:xfrm>
            <a:off x="1442067" y="3552561"/>
            <a:ext cx="160632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5" type="body"/>
          </p:nvPr>
        </p:nvSpPr>
        <p:spPr>
          <a:xfrm>
            <a:off x="3301152" y="12101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6" type="body"/>
          </p:nvPr>
        </p:nvSpPr>
        <p:spPr>
          <a:xfrm>
            <a:off x="3739522" y="2011923"/>
            <a:ext cx="3827010" cy="7581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7" type="body"/>
          </p:nvPr>
        </p:nvSpPr>
        <p:spPr>
          <a:xfrm>
            <a:off x="4182703" y="2816546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8" type="body"/>
          </p:nvPr>
        </p:nvSpPr>
        <p:spPr>
          <a:xfrm>
            <a:off x="4631460" y="3618323"/>
            <a:ext cx="3827010" cy="7581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5061857" y="4767263"/>
            <a:ext cx="28319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108156" y="4767263"/>
            <a:ext cx="4071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3265136" y="3767950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2819938" y="2961338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2380090" y="2154515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5"/>
          <p:cNvCxnSpPr/>
          <p:nvPr/>
        </p:nvCxnSpPr>
        <p:spPr>
          <a:xfrm>
            <a:off x="1939697" y="1347062"/>
            <a:ext cx="11349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TxTwoObj">
  <p:cSld name="TWO_OBJECTS_WITH_TEXT"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2200275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200275" y="2082702"/>
            <a:ext cx="2943225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2200275" y="2875955"/>
            <a:ext cx="2943225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3" type="body"/>
          </p:nvPr>
        </p:nvSpPr>
        <p:spPr>
          <a:xfrm>
            <a:off x="5557630" y="2082702"/>
            <a:ext cx="29577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7" name="Google Shape;197;p26"/>
          <p:cNvSpPr txBox="1"/>
          <p:nvPr>
            <p:ph idx="4" type="body"/>
          </p:nvPr>
        </p:nvSpPr>
        <p:spPr>
          <a:xfrm>
            <a:off x="5557630" y="2875955"/>
            <a:ext cx="2957720" cy="1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19339" y="0"/>
            <a:ext cx="3276022" cy="293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107656" y="1253729"/>
            <a:ext cx="3833813" cy="90368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4107656" y="2745581"/>
            <a:ext cx="3833813" cy="11441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05" name="Google Shape;205;p27"/>
          <p:cNvGrpSpPr/>
          <p:nvPr/>
        </p:nvGrpSpPr>
        <p:grpSpPr>
          <a:xfrm>
            <a:off x="0" y="0"/>
            <a:ext cx="3571876" cy="3889772"/>
            <a:chOff x="0" y="0"/>
            <a:chExt cx="4762501" cy="5186363"/>
          </a:xfrm>
        </p:grpSpPr>
        <p:cxnSp>
          <p:nvCxnSpPr>
            <p:cNvPr id="206" name="Google Shape;206;p2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8" name="Google Shape;20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ctrTitle"/>
          </p:nvPr>
        </p:nvSpPr>
        <p:spPr>
          <a:xfrm>
            <a:off x="3200400" y="1211802"/>
            <a:ext cx="3134678" cy="11435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3200400" y="2428577"/>
            <a:ext cx="3134678" cy="10289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382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>
            <p:ph idx="10" type="dt"/>
          </p:nvPr>
        </p:nvSpPr>
        <p:spPr>
          <a:xfrm>
            <a:off x="3200400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4859791" y="4767263"/>
            <a:ext cx="1996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7184571" y="4767263"/>
            <a:ext cx="133077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flask-ebook3.azurewebsites.ne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ctrTitle"/>
          </p:nvPr>
        </p:nvSpPr>
        <p:spPr>
          <a:xfrm>
            <a:off x="4812030" y="2796588"/>
            <a:ext cx="3706328" cy="8416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/>
              <a:t>THE LIBRARIANS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4812031" y="3660625"/>
            <a:ext cx="3706328" cy="297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Dexter Estrada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Kevin Ngo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Kyle Louderback</a:t>
            </a:r>
            <a:endParaRPr b="0" i="0" sz="1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None/>
            </a:pPr>
            <a:r>
              <a:rPr b="0" i="0" lang="en" sz="1400" u="none" cap="none" strike="noStrike"/>
              <a:t>Nicholas Semaan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/>
              <a:t>PROGRESS</a:t>
            </a:r>
            <a:endParaRPr/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754163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{924F0C3A-CBDF-43C4-85D8-2DB030C2523C}</a:tableStyleId>
              </a:tblPr>
              <a:tblGrid>
                <a:gridCol w="5630350"/>
                <a:gridCol w="2005300"/>
              </a:tblGrid>
              <a:tr h="53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​MILESTONES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COMPLETED</a:t>
                      </a:r>
                      <a:endParaRPr sz="1100"/>
                    </a:p>
                  </a:txBody>
                  <a:tcPr marT="34300" marB="34300" marR="68600" marL="68600" anchor="ctr"/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     Registration, Login/Logout,</a:t>
                      </a:r>
                      <a:r>
                        <a:rPr lang="en" sz="1400" u="none" cap="none" strike="noStrike"/>
                        <a:t> About, and Form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Book Generation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Preview and Download features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DONE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    Share feature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3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Additional Nice to Have Features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 PROGRESS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0" name="Google Shape;230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TITLE</a:t>
            </a:r>
            <a:endParaRPr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0" y="0"/>
            <a:ext cx="91417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0" y="0"/>
            <a:ext cx="9141712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1"/>
          <p:cNvGrpSpPr/>
          <p:nvPr/>
        </p:nvGrpSpPr>
        <p:grpSpPr>
          <a:xfrm>
            <a:off x="0" y="0"/>
            <a:ext cx="3530290" cy="5143500"/>
            <a:chOff x="651279" y="598259"/>
            <a:chExt cx="10889442" cy="5680742"/>
          </a:xfrm>
        </p:grpSpPr>
        <p:sp>
          <p:nvSpPr>
            <p:cNvPr id="239" name="Google Shape;239;p3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1143" y="0"/>
            <a:ext cx="9141714" cy="5143500"/>
            <a:chOff x="0" y="0"/>
            <a:chExt cx="12188952" cy="6858000"/>
          </a:xfrm>
        </p:grpSpPr>
        <p:sp>
          <p:nvSpPr>
            <p:cNvPr id="242" name="Google Shape;242;p3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31"/>
          <p:cNvSpPr txBox="1"/>
          <p:nvPr>
            <p:ph type="title"/>
          </p:nvPr>
        </p:nvSpPr>
        <p:spPr>
          <a:xfrm>
            <a:off x="589789" y="630936"/>
            <a:ext cx="2636433" cy="4005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WEEK</a:t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661654" y="4663440"/>
            <a:ext cx="480060" cy="48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</a:rPr>
              <a:t>‹#›</a:t>
            </a:fld>
            <a:endParaRPr sz="1200">
              <a:solidFill>
                <a:schemeClr val="dk2"/>
              </a:solidFill>
            </a:endParaRPr>
          </a:p>
        </p:txBody>
      </p:sp>
      <p:grpSp>
        <p:nvGrpSpPr>
          <p:cNvPr id="251" name="Google Shape;251;p31"/>
          <p:cNvGrpSpPr/>
          <p:nvPr/>
        </p:nvGrpSpPr>
        <p:grpSpPr>
          <a:xfrm>
            <a:off x="3739414" y="326107"/>
            <a:ext cx="4775934" cy="4498505"/>
            <a:chOff x="0" y="203803"/>
            <a:chExt cx="6367912" cy="5998006"/>
          </a:xfrm>
        </p:grpSpPr>
        <p:sp>
          <p:nvSpPr>
            <p:cNvPr id="252" name="Google Shape;252;p31"/>
            <p:cNvSpPr/>
            <p:nvPr/>
          </p:nvSpPr>
          <p:spPr>
            <a:xfrm>
              <a:off x="0" y="587563"/>
              <a:ext cx="6367912" cy="15151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 txBox="1"/>
            <p:nvPr/>
          </p:nvSpPr>
          <p:spPr>
            <a:xfrm>
              <a:off x="0" y="587563"/>
              <a:ext cx="6367912" cy="1515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 to Azure</a:t>
              </a:r>
              <a:endParaRPr sz="1100"/>
            </a:p>
            <a:p>
              <a:pPr indent="0" lvl="1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Sessions Issue </a:t>
              </a:r>
              <a:endParaRPr sz="1100"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18395" y="203803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355862" y="241270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</a:t>
              </a:r>
              <a:endParaRPr sz="1100"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0" y="2626873"/>
              <a:ext cx="6367912" cy="10851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 txBox="1"/>
            <p:nvPr/>
          </p:nvSpPr>
          <p:spPr>
            <a:xfrm>
              <a:off x="0" y="2626873"/>
              <a:ext cx="6367912" cy="108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Fix</a:t>
              </a:r>
              <a:r>
                <a:rPr lang="en" sz="2000">
                  <a:solidFill>
                    <a:schemeClr val="dk1"/>
                  </a:solidFill>
                </a:rPr>
                <a:t>ed Login/Registration Errors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318395" y="2243113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rgbClr val="C47F6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 txBox="1"/>
            <p:nvPr/>
          </p:nvSpPr>
          <p:spPr>
            <a:xfrm>
              <a:off x="355862" y="2280580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BUGS/TESTING</a:t>
              </a:r>
              <a:endParaRPr sz="1100"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0" y="4236209"/>
              <a:ext cx="6367912" cy="1965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 txBox="1"/>
            <p:nvPr/>
          </p:nvSpPr>
          <p:spPr>
            <a:xfrm>
              <a:off x="0" y="4236209"/>
              <a:ext cx="6367912" cy="19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8675" lIns="370650" spcFirstLastPara="1" rIns="370650" wrap="square" tIns="406150">
              <a:noAutofit/>
            </a:bodyPr>
            <a:lstStyle/>
            <a:p>
              <a:pPr indent="-12700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 the best prompt for books</a:t>
              </a:r>
              <a:endParaRPr sz="1100"/>
            </a:p>
            <a:p>
              <a:pPr indent="-12700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 the best prompt for images</a:t>
              </a:r>
              <a:endParaRPr sz="110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18395" y="3852449"/>
              <a:ext cx="4457539" cy="767520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 txBox="1"/>
            <p:nvPr/>
          </p:nvSpPr>
          <p:spPr>
            <a:xfrm>
              <a:off x="355862" y="3889916"/>
              <a:ext cx="4382605" cy="692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6350" spcFirstLastPara="1" rIns="1263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PROMPT RESEARCH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4E556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HOSTING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385" y="184586"/>
            <a:ext cx="5391153" cy="289774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>
            <p:ph idx="11" type="ftr"/>
          </p:nvPr>
        </p:nvSpPr>
        <p:spPr>
          <a:xfrm>
            <a:off x="3087460" y="4767263"/>
            <a:ext cx="527412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PRESENTATION TITLE</a:t>
            </a:r>
            <a:endParaRPr/>
          </a:p>
        </p:txBody>
      </p:sp>
      <p:sp>
        <p:nvSpPr>
          <p:cNvPr id="273" name="Google Shape;273;p32"/>
          <p:cNvSpPr txBox="1"/>
          <p:nvPr>
            <p:ph idx="12" type="sldNum"/>
          </p:nvPr>
        </p:nvSpPr>
        <p:spPr>
          <a:xfrm>
            <a:off x="8482693" y="4767263"/>
            <a:ext cx="420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</a:rPr>
              <a:t>‹#›</a:t>
            </a:fld>
            <a:endParaRPr sz="900">
              <a:solidFill>
                <a:srgbClr val="898989"/>
              </a:solidFill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3024375" y="3336162"/>
            <a:ext cx="4693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https://flask-ebook3.azurewebsites.net/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Azur</a:t>
            </a:r>
            <a:r>
              <a:rPr lang="en">
                <a:solidFill>
                  <a:schemeClr val="dk1"/>
                </a:solidFill>
              </a:rPr>
              <a:t>e</a:t>
            </a:r>
            <a:endParaRPr>
              <a:solidFill>
                <a:schemeClr val="dk1"/>
              </a:solidFill>
            </a:endParaRPr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>
                <a:solidFill>
                  <a:schemeClr val="dk1"/>
                </a:solidFill>
              </a:rPr>
              <a:t>Session </a:t>
            </a:r>
            <a:r>
              <a:rPr lang="en">
                <a:solidFill>
                  <a:schemeClr val="dk1"/>
                </a:solidFill>
              </a:rPr>
              <a:t>issues prevent login for multiple users on Azure, but not locally.</a:t>
            </a:r>
            <a:endParaRPr>
              <a:solidFill>
                <a:schemeClr val="dk1"/>
              </a:solidFill>
            </a:endParaRPr>
          </a:p>
          <a:p>
            <a: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Working on fix, but open to ideas.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1413867" y="669133"/>
            <a:ext cx="6316266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/>
              <a:t>FEEDBACK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1" name="Google Shape;281;p33"/>
          <p:cNvGraphicFramePr/>
          <p:nvPr/>
        </p:nvGraphicFramePr>
        <p:xfrm>
          <a:off x="1179600" y="1663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{6FE22874-28A4-45E3-BF69-2B5BAD01EECC}</a:tableStyleId>
              </a:tblPr>
              <a:tblGrid>
                <a:gridCol w="3392400"/>
                <a:gridCol w="3392400"/>
              </a:tblGrid>
              <a:tr h="76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accent6"/>
                          </a:solidFill>
                        </a:rPr>
                        <a:t>FOR PARTNER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>
                          <a:solidFill>
                            <a:srgbClr val="FF0000"/>
                          </a:solidFill>
                        </a:rPr>
                        <a:t>FROM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FoodReal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 anchor="ctr"/>
                </a:tc>
              </a:tr>
              <a:tr h="2080700"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/>
                        <a:t>Runs well on my M1 Mac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We like the interface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Want to know how you will implement testing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/>
                        <a:t>No build issues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About page can use margins 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"/>
                        <a:t>Slick UI</a:t>
                      </a:r>
                      <a:endParaRPr/>
                    </a:p>
                    <a:p>
                      <a:pPr indent="-21590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•"/>
                      </a:pPr>
                      <a:r>
                        <a:rPr lang="en"/>
                        <a:t>Azure login/registration issues</a:t>
                      </a:r>
                      <a:endParaRPr/>
                    </a:p>
                    <a:p>
                      <a:pPr indent="-196850" lvl="0" marL="2159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rPr lang="en"/>
                        <a:t>Clean up wording on Expert Instructions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