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iZc5iicRFAv4xQUlmSi5Tqoj77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1FD043-8CCF-4348-B9DF-D6680FA245A2}">
  <a:tblStyle styleId="{991FD043-8CCF-4348-B9DF-D6680FA245A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7798035ad_0_11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g217798035ad_0_114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17798035ad_0_92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217798035ad_0_92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113c79f6b7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g2113c79f6b7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7798035ad_0_1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217798035ad_0_1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41af5dcc8_1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g2141af5dcc8_1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7798035ad_0_3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217798035ad_0_3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7798035ad_0_49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g217798035ad_0_49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7798035ad_0_6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g217798035ad_0_6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7798035ad_0_10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217798035ad_0_10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7798035ad_0_27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g217798035ad_0_27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idx="11" type="ftr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2" type="sldNum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8"/>
          <p:cNvSpPr txBox="1"/>
          <p:nvPr>
            <p:ph idx="10" type="dt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1" type="ftr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9"/>
          <p:cNvSpPr txBox="1"/>
          <p:nvPr>
            <p:ph idx="10" type="dt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1" type="ftr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20"/>
          <p:cNvSpPr txBox="1"/>
          <p:nvPr>
            <p:ph idx="10" type="dt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1" type="ftr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2" type="sldNum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21"/>
          <p:cNvSpPr txBox="1"/>
          <p:nvPr>
            <p:ph idx="10" type="dt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1" type="ftr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2"/>
          <p:cNvSpPr txBox="1"/>
          <p:nvPr>
            <p:ph idx="10" type="dt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1" type="ftr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11"/>
          <p:cNvSpPr txBox="1"/>
          <p:nvPr>
            <p:ph idx="10" type="dt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1" type="ftr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13"/>
          <p:cNvSpPr txBox="1"/>
          <p:nvPr>
            <p:ph idx="10" type="dt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15"/>
          <p:cNvSpPr txBox="1"/>
          <p:nvPr>
            <p:ph idx="10" type="dt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16"/>
          <p:cNvSpPr txBox="1"/>
          <p:nvPr>
            <p:ph idx="10" type="dt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17"/>
          <p:cNvSpPr txBox="1"/>
          <p:nvPr>
            <p:ph idx="10" type="dt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1" type="ftr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rgbClr val="2E524D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" name="Google Shape;7;p7"/>
          <p:cNvPicPr preferRelativeResize="0"/>
          <p:nvPr/>
        </p:nvPicPr>
        <p:blipFill rotWithShape="1">
          <a:blip r:embed="rId1">
            <a:alphaModFix amt="35000"/>
          </a:blip>
          <a:srcRect b="0" l="0" r="0" t="0"/>
          <a:stretch/>
        </p:blipFill>
        <p:spPr>
          <a:xfrm>
            <a:off x="0" y="0"/>
            <a:ext cx="12191040" cy="13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7"/>
          <p:cNvSpPr txBox="1"/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"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1" type="ftr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2" type="sldNum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" name="Google Shape;103;p1"/>
          <p:cNvSpPr/>
          <p:nvPr/>
        </p:nvSpPr>
        <p:spPr>
          <a:xfrm rot="10800000">
            <a:off x="1080" y="0"/>
            <a:ext cx="12187800" cy="6856920"/>
          </a:xfrm>
          <a:prstGeom prst="rect">
            <a:avLst/>
          </a:prstGeom>
          <a:blipFill rotWithShape="0">
            <a:blip r:embed="rId3">
              <a:alphaModFix amt="30000"/>
            </a:blip>
            <a:tile algn="t" flip="none" tx="887625" sx="100000" ty="-5" sy="100000"/>
          </a:blip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Diagram&#10;&#10;Description automatically generated" id="104" name="Google Shape;104;p1"/>
          <p:cNvPicPr preferRelativeResize="0"/>
          <p:nvPr/>
        </p:nvPicPr>
        <p:blipFill rotWithShape="1">
          <a:blip r:embed="rId4">
            <a:alphaModFix amt="70000"/>
          </a:blip>
          <a:srcRect b="0" l="0" r="-2" t="29685"/>
          <a:stretch/>
        </p:blipFill>
        <p:spPr>
          <a:xfrm>
            <a:off x="0" y="0"/>
            <a:ext cx="12187800" cy="685548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>
            <p:ph idx="4294967295" type="title"/>
          </p:nvPr>
        </p:nvSpPr>
        <p:spPr>
          <a:xfrm>
            <a:off x="838080" y="740160"/>
            <a:ext cx="7529760" cy="316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venir"/>
              <a:buNone/>
            </a:pPr>
            <a:r>
              <a:rPr b="1" i="0" lang="en-US" sz="52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The Librarians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 txBox="1"/>
          <p:nvPr>
            <p:ph idx="4294967295" type="subTitle"/>
          </p:nvPr>
        </p:nvSpPr>
        <p:spPr>
          <a:xfrm>
            <a:off x="838080" y="4074480"/>
            <a:ext cx="7581960" cy="19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Dexter Estrada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Kevin Ngo (Lead)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Kyle Louderback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Nicholas Semaan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7798035ad_0_114"/>
          <p:cNvSpPr/>
          <p:nvPr/>
        </p:nvSpPr>
        <p:spPr>
          <a:xfrm>
            <a:off x="0" y="0"/>
            <a:ext cx="12191100" cy="685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9" name="Google Shape;199;g217798035ad_0_114"/>
          <p:cNvSpPr/>
          <p:nvPr/>
        </p:nvSpPr>
        <p:spPr>
          <a:xfrm>
            <a:off x="0" y="0"/>
            <a:ext cx="12187800" cy="6856800"/>
          </a:xfrm>
          <a:prstGeom prst="rect">
            <a:avLst/>
          </a:prstGeom>
          <a:solidFill>
            <a:schemeClr val="lt2">
              <a:alpha val="69020"/>
            </a:scheme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0" name="Google Shape;200;g217798035ad_0_114"/>
          <p:cNvPicPr preferRelativeResize="0"/>
          <p:nvPr/>
        </p:nvPicPr>
        <p:blipFill rotWithShape="1">
          <a:blip r:embed="rId3">
            <a:alphaModFix/>
          </a:blip>
          <a:srcRect b="0" l="0" r="40638" t="37023"/>
          <a:stretch/>
        </p:blipFill>
        <p:spPr>
          <a:xfrm>
            <a:off x="10744200" y="0"/>
            <a:ext cx="1446840" cy="153468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217798035ad_0_114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35"/>
              </a:buClr>
              <a:buSzPts val="4400"/>
              <a:buFont typeface="Avenir"/>
              <a:buNone/>
            </a:pPr>
            <a:r>
              <a:rPr b="1" lang="en-US" sz="4400">
                <a:solidFill>
                  <a:srgbClr val="203835"/>
                </a:solidFill>
                <a:latin typeface="Avenir"/>
                <a:ea typeface="Avenir"/>
                <a:cs typeface="Avenir"/>
                <a:sym typeface="Avenir"/>
              </a:rPr>
              <a:t>Features Wanted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g217798035ad_0_114"/>
          <p:cNvPicPr preferRelativeResize="0"/>
          <p:nvPr/>
        </p:nvPicPr>
        <p:blipFill rotWithShape="1">
          <a:blip r:embed="rId4">
            <a:alphaModFix/>
          </a:blip>
          <a:srcRect b="0" l="0" r="67337" t="0"/>
          <a:stretch/>
        </p:blipFill>
        <p:spPr>
          <a:xfrm rot="10800000">
            <a:off x="1080" y="2720520"/>
            <a:ext cx="829080" cy="254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217798035ad_0_114"/>
          <p:cNvSpPr txBox="1"/>
          <p:nvPr>
            <p:ph idx="1" type="body"/>
          </p:nvPr>
        </p:nvSpPr>
        <p:spPr>
          <a:xfrm>
            <a:off x="639900" y="1418419"/>
            <a:ext cx="10972500" cy="4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/>
          </a:bodyPr>
          <a:lstStyle/>
          <a:p>
            <a:pPr indent="-35782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200"/>
              <a:t>User reactions to stories</a:t>
            </a:r>
            <a:endParaRPr sz="2200"/>
          </a:p>
          <a:p>
            <a:pPr indent="-35782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200"/>
              <a:t>Good for user engagement, helps filter/search for good stories</a:t>
            </a:r>
            <a:endParaRPr sz="2200"/>
          </a:p>
          <a:p>
            <a:pPr indent="-35782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200"/>
              <a:t>Users can like/dislike, add reactions to a story</a:t>
            </a:r>
            <a:endParaRPr sz="2200"/>
          </a:p>
          <a:p>
            <a:pPr indent="-35782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200"/>
              <a:t>Extra feature, but may be developed this semester</a:t>
            </a:r>
            <a:endParaRPr sz="2200"/>
          </a:p>
          <a:p>
            <a:pPr indent="-357822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2200"/>
              <a:t>Positive feature, very impactful feature</a:t>
            </a:r>
            <a:endParaRPr sz="2200"/>
          </a:p>
          <a:p>
            <a:pPr indent="-357822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2200"/>
              <a:t>Need to tweak db schema, need graphics</a:t>
            </a:r>
            <a:endParaRPr sz="2200"/>
          </a:p>
          <a:p>
            <a:pPr indent="-357822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2200"/>
              <a:t>Might be harder to implement, but might be possible to implement this semester</a:t>
            </a:r>
            <a:endParaRPr sz="2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rgbClr val="2E524D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9" name="Google Shape;209;p5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0" y="0"/>
            <a:ext cx="12191040" cy="13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5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1" name="Google Shape;211;p5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chemeClr val="lt2">
              <a:alpha val="60000"/>
            </a:scheme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2" name="Google Shape;212;p5"/>
          <p:cNvSpPr/>
          <p:nvPr/>
        </p:nvSpPr>
        <p:spPr>
          <a:xfrm>
            <a:off x="0" y="2249280"/>
            <a:ext cx="12191040" cy="4616640"/>
          </a:xfrm>
          <a:prstGeom prst="rect">
            <a:avLst/>
          </a:prstGeom>
          <a:solidFill>
            <a:srgbClr val="2E524D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3" name="Google Shape;213;p5"/>
          <p:cNvSpPr/>
          <p:nvPr/>
        </p:nvSpPr>
        <p:spPr>
          <a:xfrm rot="10800000">
            <a:off x="-2220" y="2249580"/>
            <a:ext cx="12191100" cy="4616700"/>
          </a:xfrm>
          <a:prstGeom prst="rect">
            <a:avLst/>
          </a:prstGeom>
          <a:blipFill rotWithShape="0">
            <a:blip r:embed="rId4">
              <a:alphaModFix amt="20000"/>
            </a:blip>
            <a:tile algn="tl" flip="none" tx="893250" sx="100000" ty="50" sy="100000"/>
          </a:blip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4" name="Google Shape;214;p5"/>
          <p:cNvSpPr/>
          <p:nvPr/>
        </p:nvSpPr>
        <p:spPr>
          <a:xfrm>
            <a:off x="2640325" y="574796"/>
            <a:ext cx="69060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Test Plans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5"/>
          <p:cNvSpPr txBox="1"/>
          <p:nvPr/>
        </p:nvSpPr>
        <p:spPr>
          <a:xfrm>
            <a:off x="2312275" y="2466025"/>
            <a:ext cx="75621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b="1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Registration: Verify that users can successfully create an account by filling out the registration form with their username, email, and password.</a:t>
            </a:r>
            <a:endParaRPr b="1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b="1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Login/Logout: Verify that users can successfully log in and out of their account to access the other features of the application.</a:t>
            </a:r>
            <a:endParaRPr b="1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b="1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Book Generation: Verify that the application successfully generates a children's book based on user input, including character names, ages, and story settings.</a:t>
            </a:r>
            <a:endParaRPr b="1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b="1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Preview: Verify that users can successfully preview the generated book and make changes if necessary.</a:t>
            </a:r>
            <a:endParaRPr b="1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b="1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Download: Verify that users can successfully download the generated book as a PDF.</a:t>
            </a:r>
            <a:endParaRPr b="1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b="1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Share: Verify that users can successfully share the generated book on social media.</a:t>
            </a:r>
            <a:endParaRPr b="1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17798035ad_0_92"/>
          <p:cNvSpPr/>
          <p:nvPr/>
        </p:nvSpPr>
        <p:spPr>
          <a:xfrm>
            <a:off x="0" y="0"/>
            <a:ext cx="12191100" cy="685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1" name="Google Shape;221;g217798035ad_0_92"/>
          <p:cNvSpPr/>
          <p:nvPr/>
        </p:nvSpPr>
        <p:spPr>
          <a:xfrm>
            <a:off x="0" y="0"/>
            <a:ext cx="12187800" cy="6856800"/>
          </a:xfrm>
          <a:prstGeom prst="rect">
            <a:avLst/>
          </a:prstGeom>
          <a:solidFill>
            <a:schemeClr val="lt2">
              <a:alpha val="69020"/>
            </a:scheme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2" name="Google Shape;222;g217798035ad_0_92"/>
          <p:cNvPicPr preferRelativeResize="0"/>
          <p:nvPr/>
        </p:nvPicPr>
        <p:blipFill rotWithShape="1">
          <a:blip r:embed="rId3">
            <a:alphaModFix/>
          </a:blip>
          <a:srcRect b="0" l="0" r="40638" t="37023"/>
          <a:stretch/>
        </p:blipFill>
        <p:spPr>
          <a:xfrm>
            <a:off x="10744200" y="0"/>
            <a:ext cx="1446840" cy="153468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217798035ad_0_92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35"/>
              </a:buClr>
              <a:buSzPts val="4400"/>
              <a:buFont typeface="Avenir"/>
              <a:buNone/>
            </a:pPr>
            <a:r>
              <a:rPr b="1" lang="en-US" sz="4400">
                <a:solidFill>
                  <a:srgbClr val="203835"/>
                </a:solidFill>
                <a:latin typeface="Avenir"/>
                <a:ea typeface="Avenir"/>
                <a:cs typeface="Avenir"/>
                <a:sym typeface="Avenir"/>
              </a:rPr>
              <a:t>Test Plans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g217798035ad_0_92"/>
          <p:cNvPicPr preferRelativeResize="0"/>
          <p:nvPr/>
        </p:nvPicPr>
        <p:blipFill rotWithShape="1">
          <a:blip r:embed="rId4">
            <a:alphaModFix/>
          </a:blip>
          <a:srcRect b="0" l="0" r="67337" t="0"/>
          <a:stretch/>
        </p:blipFill>
        <p:spPr>
          <a:xfrm rot="10800000">
            <a:off x="1080" y="2720520"/>
            <a:ext cx="829080" cy="254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217798035ad_0_92"/>
          <p:cNvSpPr txBox="1"/>
          <p:nvPr>
            <p:ph idx="1" type="body"/>
          </p:nvPr>
        </p:nvSpPr>
        <p:spPr>
          <a:xfrm>
            <a:off x="639900" y="1418414"/>
            <a:ext cx="10972500" cy="3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Look into Postman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Look into Python's unittest package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1" name="Google Shape;231;p6"/>
          <p:cNvSpPr/>
          <p:nvPr/>
        </p:nvSpPr>
        <p:spPr>
          <a:xfrm>
            <a:off x="2100" y="538"/>
            <a:ext cx="12187800" cy="6856800"/>
          </a:xfrm>
          <a:prstGeom prst="rect">
            <a:avLst/>
          </a:prstGeom>
          <a:solidFill>
            <a:schemeClr val="lt2">
              <a:alpha val="69019"/>
            </a:scheme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2" name="Google Shape;232;p6"/>
          <p:cNvSpPr/>
          <p:nvPr/>
        </p:nvSpPr>
        <p:spPr>
          <a:xfrm>
            <a:off x="0" y="0"/>
            <a:ext cx="4570920" cy="6856920"/>
          </a:xfrm>
          <a:prstGeom prst="rect">
            <a:avLst/>
          </a:prstGeom>
          <a:solidFill>
            <a:srgbClr val="2E524D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0" y="0"/>
            <a:ext cx="4570920" cy="6856920"/>
          </a:xfrm>
          <a:prstGeom prst="rect">
            <a:avLst/>
          </a:prstGeom>
          <a:blipFill rotWithShape="1">
            <a:blip r:embed="rId3">
              <a:alphaModFix amt="20000"/>
            </a:blip>
            <a:tile algn="tl" flip="none" tx="893175" sx="100000" ty="0" sy="100000"/>
          </a:blip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4" name="Google Shape;234;p6"/>
          <p:cNvSpPr txBox="1"/>
          <p:nvPr>
            <p:ph idx="4294967295" type="title"/>
          </p:nvPr>
        </p:nvSpPr>
        <p:spPr>
          <a:xfrm>
            <a:off x="313850" y="640650"/>
            <a:ext cx="3943200" cy="55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venir"/>
              <a:buNone/>
            </a:pPr>
            <a:r>
              <a:rPr b="1" lang="en-US" sz="4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Partner</a:t>
            </a:r>
            <a:r>
              <a:rPr b="1" lang="en-US" sz="4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Feedback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6"/>
          <p:cNvSpPr txBox="1"/>
          <p:nvPr/>
        </p:nvSpPr>
        <p:spPr>
          <a:xfrm>
            <a:off x="5123900" y="430925"/>
            <a:ext cx="6743400" cy="6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Avenir"/>
              <a:buChar char="●"/>
            </a:pPr>
            <a:r>
              <a:rPr b="1" i="0" lang="en-US" sz="27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Feedback</a:t>
            </a:r>
            <a:endParaRPr b="1" sz="27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venir"/>
              <a:buChar char="●"/>
            </a:pPr>
            <a:r>
              <a:rPr lang="en-US"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ran into error running pip install -r requirements.txt gives this error</a:t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Error was resolved after </a:t>
            </a:r>
            <a:r>
              <a:rPr lang="en-US"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asking</a:t>
            </a:r>
            <a:r>
              <a:rPr lang="en-US"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 team </a:t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venir"/>
              <a:buChar char="●"/>
            </a:pPr>
            <a:r>
              <a:rPr lang="en-US"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Clean UI, pages all work </a:t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venir"/>
              <a:buChar char="●"/>
            </a:pPr>
            <a:r>
              <a:rPr lang="en-US"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Creating books not implemented yet, directs to this</a:t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venir"/>
              <a:buChar char="●"/>
            </a:pPr>
            <a:r>
              <a:rPr lang="en-US"/>
              <a:t>Account creation and login works properly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1000" y="1963153"/>
            <a:ext cx="6743302" cy="76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8275" y="3712493"/>
            <a:ext cx="6743301" cy="1590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3902" y="5894799"/>
            <a:ext cx="6185974" cy="5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113c79f6b7_0_0"/>
          <p:cNvSpPr/>
          <p:nvPr/>
        </p:nvSpPr>
        <p:spPr>
          <a:xfrm>
            <a:off x="0" y="0"/>
            <a:ext cx="12187800" cy="685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4" name="Google Shape;244;g2113c79f6b7_0_0"/>
          <p:cNvSpPr/>
          <p:nvPr/>
        </p:nvSpPr>
        <p:spPr>
          <a:xfrm>
            <a:off x="2100" y="538"/>
            <a:ext cx="12187800" cy="6856800"/>
          </a:xfrm>
          <a:prstGeom prst="rect">
            <a:avLst/>
          </a:prstGeom>
          <a:solidFill>
            <a:schemeClr val="lt2">
              <a:alpha val="69019"/>
            </a:scheme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5" name="Google Shape;245;g2113c79f6b7_0_0"/>
          <p:cNvSpPr/>
          <p:nvPr/>
        </p:nvSpPr>
        <p:spPr>
          <a:xfrm>
            <a:off x="0" y="0"/>
            <a:ext cx="4570800" cy="6856800"/>
          </a:xfrm>
          <a:prstGeom prst="rect">
            <a:avLst/>
          </a:prstGeom>
          <a:solidFill>
            <a:srgbClr val="2E524D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6" name="Google Shape;246;g2113c79f6b7_0_0"/>
          <p:cNvSpPr/>
          <p:nvPr/>
        </p:nvSpPr>
        <p:spPr>
          <a:xfrm>
            <a:off x="0" y="0"/>
            <a:ext cx="4570800" cy="6856800"/>
          </a:xfrm>
          <a:prstGeom prst="rect">
            <a:avLst/>
          </a:prstGeom>
          <a:blipFill rotWithShape="1">
            <a:blip r:embed="rId3">
              <a:alphaModFix amt="20000"/>
            </a:blip>
            <a:tile algn="tl" flip="none" tx="893175" sx="100006" ty="0" sy="100006"/>
          </a:blip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7" name="Google Shape;247;g2113c79f6b7_0_0"/>
          <p:cNvSpPr txBox="1"/>
          <p:nvPr>
            <p:ph idx="4294967295" type="title"/>
          </p:nvPr>
        </p:nvSpPr>
        <p:spPr>
          <a:xfrm>
            <a:off x="313850" y="640650"/>
            <a:ext cx="3943200" cy="55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venir"/>
              <a:buNone/>
            </a:pPr>
            <a:r>
              <a:rPr b="1" lang="en-US" sz="4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Response to Feedback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2113c79f6b7_0_0"/>
          <p:cNvSpPr txBox="1"/>
          <p:nvPr/>
        </p:nvSpPr>
        <p:spPr>
          <a:xfrm>
            <a:off x="5123775" y="490200"/>
            <a:ext cx="67005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Avenir"/>
              <a:buChar char="●"/>
            </a:pPr>
            <a:r>
              <a:rPr b="1" i="0" lang="en-US" sz="27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Our Feedback</a:t>
            </a:r>
            <a:endParaRPr b="1" i="0" sz="27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venir"/>
              <a:buChar char="○"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chemeClr val="lt2">
              <a:alpha val="69019"/>
            </a:scheme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 b="0" l="0" r="40637" t="37025"/>
          <a:stretch/>
        </p:blipFill>
        <p:spPr>
          <a:xfrm>
            <a:off x="10744200" y="0"/>
            <a:ext cx="1446840" cy="153468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"/>
          <p:cNvSpPr txBox="1"/>
          <p:nvPr>
            <p:ph idx="4294967295" type="title"/>
          </p:nvPr>
        </p:nvSpPr>
        <p:spPr>
          <a:xfrm>
            <a:off x="838080" y="559800"/>
            <a:ext cx="10347120" cy="128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35"/>
              </a:buClr>
              <a:buSzPts val="4400"/>
              <a:buFont typeface="Avenir"/>
              <a:buNone/>
            </a:pPr>
            <a:r>
              <a:rPr b="1" lang="en-US" sz="4400">
                <a:solidFill>
                  <a:srgbClr val="203835"/>
                </a:solidFill>
                <a:latin typeface="Avenir"/>
                <a:ea typeface="Avenir"/>
                <a:cs typeface="Avenir"/>
                <a:sym typeface="Avenir"/>
              </a:rPr>
              <a:t>Progress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"/>
          <p:cNvPicPr preferRelativeResize="0"/>
          <p:nvPr/>
        </p:nvPicPr>
        <p:blipFill rotWithShape="1">
          <a:blip r:embed="rId4">
            <a:alphaModFix/>
          </a:blip>
          <a:srcRect b="0" l="0" r="67337" t="0"/>
          <a:stretch/>
        </p:blipFill>
        <p:spPr>
          <a:xfrm rot="10800000">
            <a:off x="1080" y="2720520"/>
            <a:ext cx="829080" cy="25473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Google Shape;116;p2"/>
          <p:cNvGraphicFramePr/>
          <p:nvPr/>
        </p:nvGraphicFramePr>
        <p:xfrm>
          <a:off x="1474200" y="185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{991FD043-8CCF-4348-B9DF-D6680FA245A2}</a:tableStyleId>
              </a:tblPr>
              <a:tblGrid>
                <a:gridCol w="2412000"/>
                <a:gridCol w="6827750"/>
              </a:tblGrid>
              <a:tr h="890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b="1" lang="en-US" sz="3300" u="none" cap="none" strike="noStrike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Name</a:t>
                      </a:r>
                      <a:endParaRPr b="0" sz="3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67400" marL="167400" anchor="ctr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b="1" lang="en-US" sz="3300" u="none" cap="none" strike="noStrike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Job</a:t>
                      </a:r>
                      <a:endParaRPr b="0" sz="3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67400" marL="167400" anchor="ctr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890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Kyle</a:t>
                      </a:r>
                      <a:endParaRPr b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67400" marL="167400" anchor="ctr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FEA"/>
                    </a:solidFill>
                  </a:tcPr>
                </a:tc>
                <a:tc>
                  <a:txBody>
                    <a:bodyPr/>
                    <a:lstStyle/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Connections between front/backend (forms.html)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Building test cases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45725" marB="45725" marR="167400" marL="167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FEA"/>
                    </a:solidFill>
                  </a:tcPr>
                </a:tc>
              </a:tr>
              <a:tr h="890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Kevin</a:t>
                      </a:r>
                      <a:endParaRPr b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67400" marL="167400" anchor="ctr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Helping build all.html, other front end if needed; connections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Building test cases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45725" marB="45725" marR="167400" marL="167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4"/>
                    </a:solidFill>
                  </a:tcPr>
                </a:tc>
              </a:tr>
              <a:tr h="890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Dexter</a:t>
                      </a:r>
                      <a:endParaRPr b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67400" marL="167400" anchor="ctr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FEA"/>
                    </a:solidFill>
                  </a:tcPr>
                </a:tc>
                <a:tc>
                  <a:txBody>
                    <a:bodyPr/>
                    <a:lstStyle/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Connections between front/backend (revising schema and pages)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Building test cases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45725" marB="45725" marR="167400" marL="167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FEA"/>
                    </a:solidFill>
                  </a:tcPr>
                </a:tc>
              </a:tr>
              <a:tr h="890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Nicolas</a:t>
                      </a:r>
                      <a:endParaRPr b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67400" marL="167400" anchor="ctr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Continue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building index.html, about.html, layout.html, form.html,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register.html, login.html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Building test cases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45725" marB="45725" marR="167400" marL="167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7798035ad_0_10"/>
          <p:cNvSpPr/>
          <p:nvPr/>
        </p:nvSpPr>
        <p:spPr>
          <a:xfrm>
            <a:off x="0" y="0"/>
            <a:ext cx="12191100" cy="685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2" name="Google Shape;122;g217798035ad_0_10"/>
          <p:cNvSpPr/>
          <p:nvPr/>
        </p:nvSpPr>
        <p:spPr>
          <a:xfrm>
            <a:off x="0" y="0"/>
            <a:ext cx="12187800" cy="6856800"/>
          </a:xfrm>
          <a:prstGeom prst="rect">
            <a:avLst/>
          </a:prstGeom>
          <a:solidFill>
            <a:schemeClr val="lt2">
              <a:alpha val="69020"/>
            </a:scheme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3" name="Google Shape;123;g217798035ad_0_10"/>
          <p:cNvPicPr preferRelativeResize="0"/>
          <p:nvPr/>
        </p:nvPicPr>
        <p:blipFill rotWithShape="1">
          <a:blip r:embed="rId3">
            <a:alphaModFix/>
          </a:blip>
          <a:srcRect b="0" l="0" r="40638" t="37023"/>
          <a:stretch/>
        </p:blipFill>
        <p:spPr>
          <a:xfrm>
            <a:off x="10744200" y="0"/>
            <a:ext cx="1446840" cy="153468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217798035ad_0_10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35"/>
              </a:buClr>
              <a:buSzPts val="4400"/>
              <a:buFont typeface="Avenir"/>
              <a:buNone/>
            </a:pPr>
            <a:r>
              <a:rPr b="1" lang="en-US" sz="4400">
                <a:solidFill>
                  <a:srgbClr val="203835"/>
                </a:solidFill>
                <a:latin typeface="Avenir"/>
                <a:ea typeface="Avenir"/>
                <a:cs typeface="Avenir"/>
                <a:sym typeface="Avenir"/>
              </a:rPr>
              <a:t>Progress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g217798035ad_0_10"/>
          <p:cNvPicPr preferRelativeResize="0"/>
          <p:nvPr/>
        </p:nvPicPr>
        <p:blipFill rotWithShape="1">
          <a:blip r:embed="rId4">
            <a:alphaModFix/>
          </a:blip>
          <a:srcRect b="0" l="0" r="67337" t="0"/>
          <a:stretch/>
        </p:blipFill>
        <p:spPr>
          <a:xfrm rot="10800000">
            <a:off x="1080" y="2720520"/>
            <a:ext cx="829080" cy="254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217798035ad_0_10"/>
          <p:cNvSpPr txBox="1"/>
          <p:nvPr>
            <p:ph idx="1" type="body"/>
          </p:nvPr>
        </p:nvSpPr>
        <p:spPr>
          <a:xfrm>
            <a:off x="639900" y="1418414"/>
            <a:ext cx="10972500" cy="3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Deployment on Azure</a:t>
            </a:r>
            <a:endParaRPr sz="20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Bootstrap integration</a:t>
            </a:r>
            <a:endParaRPr sz="20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User Registration connection</a:t>
            </a:r>
            <a:endParaRPr sz="20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User Sign In connection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41af5dcc8_1_0"/>
          <p:cNvSpPr/>
          <p:nvPr/>
        </p:nvSpPr>
        <p:spPr>
          <a:xfrm>
            <a:off x="0" y="0"/>
            <a:ext cx="12191100" cy="685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2" name="Google Shape;132;g2141af5dcc8_1_0"/>
          <p:cNvSpPr/>
          <p:nvPr/>
        </p:nvSpPr>
        <p:spPr>
          <a:xfrm>
            <a:off x="0" y="0"/>
            <a:ext cx="12187800" cy="6856800"/>
          </a:xfrm>
          <a:prstGeom prst="rect">
            <a:avLst/>
          </a:prstGeom>
          <a:solidFill>
            <a:schemeClr val="lt2">
              <a:alpha val="69019"/>
            </a:scheme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3" name="Google Shape;133;g2141af5dcc8_1_0"/>
          <p:cNvPicPr preferRelativeResize="0"/>
          <p:nvPr/>
        </p:nvPicPr>
        <p:blipFill rotWithShape="1">
          <a:blip r:embed="rId3">
            <a:alphaModFix/>
          </a:blip>
          <a:srcRect b="0" l="0" r="40638" t="37022"/>
          <a:stretch/>
        </p:blipFill>
        <p:spPr>
          <a:xfrm>
            <a:off x="10744200" y="0"/>
            <a:ext cx="1446840" cy="153468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141af5dcc8_1_0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35"/>
              </a:buClr>
              <a:buSzPts val="4400"/>
              <a:buFont typeface="Avenir"/>
              <a:buNone/>
            </a:pPr>
            <a:r>
              <a:rPr b="1" lang="en-US" sz="4400">
                <a:solidFill>
                  <a:srgbClr val="203835"/>
                </a:solidFill>
                <a:latin typeface="Avenir"/>
                <a:ea typeface="Avenir"/>
                <a:cs typeface="Avenir"/>
                <a:sym typeface="Avenir"/>
              </a:rPr>
              <a:t>Deployment on Azure!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g2141af5dcc8_1_0"/>
          <p:cNvPicPr preferRelativeResize="0"/>
          <p:nvPr/>
        </p:nvPicPr>
        <p:blipFill rotWithShape="1">
          <a:blip r:embed="rId4">
            <a:alphaModFix/>
          </a:blip>
          <a:srcRect b="0" l="0" r="67337" t="0"/>
          <a:stretch/>
        </p:blipFill>
        <p:spPr>
          <a:xfrm rot="10800000">
            <a:off x="1080" y="2720520"/>
            <a:ext cx="829080" cy="254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141af5dcc8_1_0"/>
          <p:cNvSpPr txBox="1"/>
          <p:nvPr>
            <p:ph idx="1" type="body"/>
          </p:nvPr>
        </p:nvSpPr>
        <p:spPr>
          <a:xfrm>
            <a:off x="639900" y="1418409"/>
            <a:ext cx="10972500" cy="27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</a:t>
            </a:r>
            <a:r>
              <a:rPr lang="en-US"/>
              <a:t>eployed our website on Azure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Not ready to share yet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Still need to build locally to product test</a:t>
            </a:r>
            <a:endParaRPr/>
          </a:p>
        </p:txBody>
      </p:sp>
      <p:pic>
        <p:nvPicPr>
          <p:cNvPr id="137" name="Google Shape;137;g2141af5dcc8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0712" y="3290775"/>
            <a:ext cx="8250581" cy="27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7798035ad_0_38"/>
          <p:cNvSpPr/>
          <p:nvPr/>
        </p:nvSpPr>
        <p:spPr>
          <a:xfrm>
            <a:off x="0" y="0"/>
            <a:ext cx="12191100" cy="685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3" name="Google Shape;143;g217798035ad_0_38"/>
          <p:cNvSpPr/>
          <p:nvPr/>
        </p:nvSpPr>
        <p:spPr>
          <a:xfrm>
            <a:off x="0" y="0"/>
            <a:ext cx="12187800" cy="6856800"/>
          </a:xfrm>
          <a:prstGeom prst="rect">
            <a:avLst/>
          </a:prstGeom>
          <a:solidFill>
            <a:schemeClr val="lt2">
              <a:alpha val="69020"/>
            </a:scheme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4" name="Google Shape;144;g217798035ad_0_38"/>
          <p:cNvPicPr preferRelativeResize="0"/>
          <p:nvPr/>
        </p:nvPicPr>
        <p:blipFill rotWithShape="1">
          <a:blip r:embed="rId3">
            <a:alphaModFix/>
          </a:blip>
          <a:srcRect b="0" l="0" r="40638" t="37023"/>
          <a:stretch/>
        </p:blipFill>
        <p:spPr>
          <a:xfrm>
            <a:off x="10744200" y="0"/>
            <a:ext cx="1446840" cy="153468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217798035ad_0_38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35"/>
              </a:buClr>
              <a:buSzPts val="4400"/>
              <a:buFont typeface="Avenir"/>
              <a:buNone/>
            </a:pPr>
            <a:r>
              <a:rPr b="1" lang="en-US" sz="4400">
                <a:solidFill>
                  <a:srgbClr val="203835"/>
                </a:solidFill>
                <a:latin typeface="Avenir"/>
                <a:ea typeface="Avenir"/>
                <a:cs typeface="Avenir"/>
                <a:sym typeface="Avenir"/>
              </a:rPr>
              <a:t>Bootstrap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g217798035ad_0_38"/>
          <p:cNvPicPr preferRelativeResize="0"/>
          <p:nvPr/>
        </p:nvPicPr>
        <p:blipFill rotWithShape="1">
          <a:blip r:embed="rId4">
            <a:alphaModFix/>
          </a:blip>
          <a:srcRect b="0" l="0" r="67337" t="0"/>
          <a:stretch/>
        </p:blipFill>
        <p:spPr>
          <a:xfrm rot="10800000">
            <a:off x="1080" y="2720520"/>
            <a:ext cx="829080" cy="254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217798035ad_0_38"/>
          <p:cNvSpPr txBox="1"/>
          <p:nvPr>
            <p:ph idx="1" type="body"/>
          </p:nvPr>
        </p:nvSpPr>
        <p:spPr>
          <a:xfrm>
            <a:off x="748425" y="2856605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Implemented Bootstrap into our project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Speed up templating of pages</a:t>
            </a:r>
            <a:endParaRPr/>
          </a:p>
        </p:txBody>
      </p:sp>
      <p:pic>
        <p:nvPicPr>
          <p:cNvPr id="148" name="Google Shape;148;g217798035ad_0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0450" y="1995900"/>
            <a:ext cx="4377225" cy="399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7798035ad_0_49"/>
          <p:cNvSpPr/>
          <p:nvPr/>
        </p:nvSpPr>
        <p:spPr>
          <a:xfrm>
            <a:off x="0" y="0"/>
            <a:ext cx="12191100" cy="685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4" name="Google Shape;154;g217798035ad_0_49"/>
          <p:cNvSpPr/>
          <p:nvPr/>
        </p:nvSpPr>
        <p:spPr>
          <a:xfrm>
            <a:off x="0" y="0"/>
            <a:ext cx="12187800" cy="6856800"/>
          </a:xfrm>
          <a:prstGeom prst="rect">
            <a:avLst/>
          </a:prstGeom>
          <a:solidFill>
            <a:schemeClr val="lt2">
              <a:alpha val="69020"/>
            </a:scheme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5" name="Google Shape;155;g217798035ad_0_49"/>
          <p:cNvPicPr preferRelativeResize="0"/>
          <p:nvPr/>
        </p:nvPicPr>
        <p:blipFill rotWithShape="1">
          <a:blip r:embed="rId3">
            <a:alphaModFix/>
          </a:blip>
          <a:srcRect b="0" l="0" r="40638" t="37023"/>
          <a:stretch/>
        </p:blipFill>
        <p:spPr>
          <a:xfrm>
            <a:off x="10744200" y="0"/>
            <a:ext cx="1446840" cy="153468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217798035ad_0_49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35"/>
              </a:buClr>
              <a:buSzPts val="4400"/>
              <a:buFont typeface="Avenir"/>
              <a:buNone/>
            </a:pPr>
            <a:r>
              <a:rPr b="1" lang="en-US" sz="4400">
                <a:solidFill>
                  <a:srgbClr val="203835"/>
                </a:solidFill>
                <a:latin typeface="Avenir"/>
                <a:ea typeface="Avenir"/>
                <a:cs typeface="Avenir"/>
                <a:sym typeface="Avenir"/>
              </a:rPr>
              <a:t>User Sign Up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217798035ad_0_49"/>
          <p:cNvPicPr preferRelativeResize="0"/>
          <p:nvPr/>
        </p:nvPicPr>
        <p:blipFill rotWithShape="1">
          <a:blip r:embed="rId4">
            <a:alphaModFix/>
          </a:blip>
          <a:srcRect b="0" l="0" r="67337" t="0"/>
          <a:stretch/>
        </p:blipFill>
        <p:spPr>
          <a:xfrm rot="10800000">
            <a:off x="1080" y="2720520"/>
            <a:ext cx="829080" cy="254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217798035ad_0_49"/>
          <p:cNvSpPr txBox="1"/>
          <p:nvPr>
            <p:ph idx="1" type="body"/>
          </p:nvPr>
        </p:nvSpPr>
        <p:spPr>
          <a:xfrm>
            <a:off x="6197950" y="2486725"/>
            <a:ext cx="55536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Users can register accounts</a:t>
            </a:r>
            <a:endParaRPr/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Saved into database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Form validation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g217798035ad_0_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7938" y="4913363"/>
            <a:ext cx="38385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217798035ad_0_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14023" y="1680185"/>
            <a:ext cx="3365150" cy="46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7798035ad_0_61"/>
          <p:cNvSpPr/>
          <p:nvPr/>
        </p:nvSpPr>
        <p:spPr>
          <a:xfrm>
            <a:off x="0" y="0"/>
            <a:ext cx="12191100" cy="685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6" name="Google Shape;166;g217798035ad_0_61"/>
          <p:cNvSpPr/>
          <p:nvPr/>
        </p:nvSpPr>
        <p:spPr>
          <a:xfrm>
            <a:off x="0" y="0"/>
            <a:ext cx="12187800" cy="6856800"/>
          </a:xfrm>
          <a:prstGeom prst="rect">
            <a:avLst/>
          </a:prstGeom>
          <a:solidFill>
            <a:schemeClr val="lt2">
              <a:alpha val="69020"/>
            </a:scheme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7" name="Google Shape;167;g217798035ad_0_61"/>
          <p:cNvPicPr preferRelativeResize="0"/>
          <p:nvPr/>
        </p:nvPicPr>
        <p:blipFill rotWithShape="1">
          <a:blip r:embed="rId3">
            <a:alphaModFix/>
          </a:blip>
          <a:srcRect b="0" l="0" r="40638" t="37023"/>
          <a:stretch/>
        </p:blipFill>
        <p:spPr>
          <a:xfrm>
            <a:off x="10744200" y="0"/>
            <a:ext cx="1446840" cy="153468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217798035ad_0_61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35"/>
              </a:buClr>
              <a:buSzPts val="4400"/>
              <a:buFont typeface="Avenir"/>
              <a:buNone/>
            </a:pPr>
            <a:r>
              <a:rPr b="1" lang="en-US" sz="4400">
                <a:solidFill>
                  <a:srgbClr val="203835"/>
                </a:solidFill>
                <a:latin typeface="Avenir"/>
                <a:ea typeface="Avenir"/>
                <a:cs typeface="Avenir"/>
                <a:sym typeface="Avenir"/>
              </a:rPr>
              <a:t>User Login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217798035ad_0_61"/>
          <p:cNvPicPr preferRelativeResize="0"/>
          <p:nvPr/>
        </p:nvPicPr>
        <p:blipFill rotWithShape="1">
          <a:blip r:embed="rId4">
            <a:alphaModFix/>
          </a:blip>
          <a:srcRect b="0" l="0" r="67337" t="0"/>
          <a:stretch/>
        </p:blipFill>
        <p:spPr>
          <a:xfrm rot="10800000">
            <a:off x="1080" y="2720520"/>
            <a:ext cx="829080" cy="254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17798035ad_0_61"/>
          <p:cNvSpPr txBox="1"/>
          <p:nvPr>
            <p:ph idx="1" type="body"/>
          </p:nvPr>
        </p:nvSpPr>
        <p:spPr>
          <a:xfrm>
            <a:off x="6127800" y="1822500"/>
            <a:ext cx="5484600" cy="23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Uses saved users in db</a:t>
            </a:r>
            <a:endParaRPr/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Only logs in registered users</a:t>
            </a:r>
            <a:endParaRPr/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Gives error if not found</a:t>
            </a:r>
            <a:endParaRPr/>
          </a:p>
        </p:txBody>
      </p:sp>
      <p:pic>
        <p:nvPicPr>
          <p:cNvPr id="171" name="Google Shape;171;g217798035ad_0_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7363" y="1822500"/>
            <a:ext cx="3781425" cy="43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217798035ad_0_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0488" y="3042625"/>
            <a:ext cx="409575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217798035ad_0_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90488" y="4965750"/>
            <a:ext cx="625792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7798035ad_0_101"/>
          <p:cNvSpPr/>
          <p:nvPr/>
        </p:nvSpPr>
        <p:spPr>
          <a:xfrm>
            <a:off x="0" y="0"/>
            <a:ext cx="12191100" cy="685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9" name="Google Shape;179;g217798035ad_0_101"/>
          <p:cNvSpPr/>
          <p:nvPr/>
        </p:nvSpPr>
        <p:spPr>
          <a:xfrm>
            <a:off x="0" y="0"/>
            <a:ext cx="12187800" cy="6856800"/>
          </a:xfrm>
          <a:prstGeom prst="rect">
            <a:avLst/>
          </a:prstGeom>
          <a:solidFill>
            <a:schemeClr val="lt2">
              <a:alpha val="69020"/>
            </a:scheme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80" name="Google Shape;180;g217798035ad_0_101"/>
          <p:cNvPicPr preferRelativeResize="0"/>
          <p:nvPr/>
        </p:nvPicPr>
        <p:blipFill rotWithShape="1">
          <a:blip r:embed="rId3">
            <a:alphaModFix/>
          </a:blip>
          <a:srcRect b="0" l="0" r="40638" t="37023"/>
          <a:stretch/>
        </p:blipFill>
        <p:spPr>
          <a:xfrm>
            <a:off x="10744200" y="0"/>
            <a:ext cx="1446840" cy="153468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217798035ad_0_101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35"/>
              </a:buClr>
              <a:buSzPts val="4400"/>
              <a:buFont typeface="Avenir"/>
              <a:buNone/>
            </a:pPr>
            <a:r>
              <a:rPr b="1" lang="en-US" sz="4400">
                <a:solidFill>
                  <a:srgbClr val="203835"/>
                </a:solidFill>
                <a:latin typeface="Avenir"/>
                <a:ea typeface="Avenir"/>
                <a:cs typeface="Avenir"/>
                <a:sym typeface="Avenir"/>
              </a:rPr>
              <a:t>Milestones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g217798035ad_0_101"/>
          <p:cNvPicPr preferRelativeResize="0"/>
          <p:nvPr/>
        </p:nvPicPr>
        <p:blipFill rotWithShape="1">
          <a:blip r:embed="rId4">
            <a:alphaModFix/>
          </a:blip>
          <a:srcRect b="0" l="0" r="67337" t="0"/>
          <a:stretch/>
        </p:blipFill>
        <p:spPr>
          <a:xfrm rot="10800000">
            <a:off x="1080" y="2720520"/>
            <a:ext cx="829080" cy="254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217798035ad_0_101"/>
          <p:cNvSpPr txBox="1"/>
          <p:nvPr>
            <p:ph idx="1" type="body"/>
          </p:nvPr>
        </p:nvSpPr>
        <p:spPr>
          <a:xfrm>
            <a:off x="607650" y="1562689"/>
            <a:ext cx="10972500" cy="3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M2:</a:t>
            </a:r>
            <a:r>
              <a:rPr lang="en-US" sz="2000">
                <a:solidFill>
                  <a:schemeClr val="accent4"/>
                </a:solidFill>
              </a:rPr>
              <a:t> </a:t>
            </a:r>
            <a:r>
              <a:rPr lang="en-US" sz="2000">
                <a:solidFill>
                  <a:schemeClr val="dk1"/>
                </a:solidFill>
                <a:highlight>
                  <a:srgbClr val="B6D7A8"/>
                </a:highlight>
              </a:rPr>
              <a:t>Registration, Login/Logout,</a:t>
            </a:r>
            <a:r>
              <a:rPr lang="en-US" sz="2000"/>
              <a:t> </a:t>
            </a:r>
            <a:r>
              <a:rPr lang="en-US" sz="2000">
                <a:highlight>
                  <a:srgbClr val="FFE599"/>
                </a:highlight>
              </a:rPr>
              <a:t>About, and Form</a:t>
            </a:r>
            <a:r>
              <a:rPr lang="en-US" sz="2000"/>
              <a:t> features are completed.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Need to connect</a:t>
            </a:r>
            <a:endParaRPr sz="20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M3: </a:t>
            </a:r>
            <a:r>
              <a:rPr lang="en-US" sz="2000">
                <a:highlight>
                  <a:srgbClr val="FFE599"/>
                </a:highlight>
              </a:rPr>
              <a:t>Book Generation</a:t>
            </a:r>
            <a:r>
              <a:rPr lang="en-US" sz="2000"/>
              <a:t> feature is completed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Need to iron out and connect</a:t>
            </a:r>
            <a:endParaRPr sz="20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M4: </a:t>
            </a:r>
            <a:r>
              <a:rPr lang="en-US" sz="2000">
                <a:highlight>
                  <a:srgbClr val="DD7E6B"/>
                </a:highlight>
              </a:rPr>
              <a:t>Preview and Download</a:t>
            </a:r>
            <a:r>
              <a:rPr lang="en-US" sz="2000"/>
              <a:t> features are completed.</a:t>
            </a:r>
            <a:endParaRPr sz="20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M5: </a:t>
            </a:r>
            <a:r>
              <a:rPr lang="en-US" sz="2000">
                <a:highlight>
                  <a:srgbClr val="DD7E6B"/>
                </a:highlight>
              </a:rPr>
              <a:t>Share feature</a:t>
            </a:r>
            <a:r>
              <a:rPr lang="en-US" sz="2000"/>
              <a:t> is completed.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7798035ad_0_27"/>
          <p:cNvSpPr/>
          <p:nvPr/>
        </p:nvSpPr>
        <p:spPr>
          <a:xfrm>
            <a:off x="0" y="0"/>
            <a:ext cx="12191100" cy="685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9" name="Google Shape;189;g217798035ad_0_27"/>
          <p:cNvSpPr/>
          <p:nvPr/>
        </p:nvSpPr>
        <p:spPr>
          <a:xfrm>
            <a:off x="0" y="0"/>
            <a:ext cx="12187800" cy="6856800"/>
          </a:xfrm>
          <a:prstGeom prst="rect">
            <a:avLst/>
          </a:prstGeom>
          <a:solidFill>
            <a:schemeClr val="lt2">
              <a:alpha val="69020"/>
            </a:scheme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0" name="Google Shape;190;g217798035ad_0_27"/>
          <p:cNvPicPr preferRelativeResize="0"/>
          <p:nvPr/>
        </p:nvPicPr>
        <p:blipFill rotWithShape="1">
          <a:blip r:embed="rId3">
            <a:alphaModFix/>
          </a:blip>
          <a:srcRect b="0" l="0" r="40638" t="37023"/>
          <a:stretch/>
        </p:blipFill>
        <p:spPr>
          <a:xfrm>
            <a:off x="10744200" y="0"/>
            <a:ext cx="1446840" cy="153468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217798035ad_0_27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35"/>
              </a:buClr>
              <a:buSzPts val="4400"/>
              <a:buFont typeface="Avenir"/>
              <a:buNone/>
            </a:pPr>
            <a:r>
              <a:rPr b="1" lang="en-US" sz="4400">
                <a:solidFill>
                  <a:srgbClr val="203835"/>
                </a:solidFill>
                <a:latin typeface="Avenir"/>
                <a:ea typeface="Avenir"/>
                <a:cs typeface="Avenir"/>
                <a:sym typeface="Avenir"/>
              </a:rPr>
              <a:t>Features Wanted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217798035ad_0_27"/>
          <p:cNvPicPr preferRelativeResize="0"/>
          <p:nvPr/>
        </p:nvPicPr>
        <p:blipFill rotWithShape="1">
          <a:blip r:embed="rId4">
            <a:alphaModFix/>
          </a:blip>
          <a:srcRect b="0" l="0" r="67337" t="0"/>
          <a:stretch/>
        </p:blipFill>
        <p:spPr>
          <a:xfrm rot="10800000">
            <a:off x="1080" y="2720520"/>
            <a:ext cx="829080" cy="254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217798035ad_0_27"/>
          <p:cNvSpPr txBox="1"/>
          <p:nvPr>
            <p:ph idx="1" type="body"/>
          </p:nvPr>
        </p:nvSpPr>
        <p:spPr>
          <a:xfrm>
            <a:off x="639900" y="1418426"/>
            <a:ext cx="10972500" cy="52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Text to speech</a:t>
            </a:r>
            <a:endParaRPr sz="2200"/>
          </a:p>
          <a:p>
            <a:pPr indent="-3683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Good accessibility option for parents and children</a:t>
            </a:r>
            <a:endParaRPr sz="2200"/>
          </a:p>
          <a:p>
            <a:pPr indent="-3683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Child may use it themselves if a parent can't read it for them</a:t>
            </a:r>
            <a:endParaRPr sz="2200"/>
          </a:p>
          <a:p>
            <a:pPr indent="-3683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Extra feature, unlikely to be developed this semester</a:t>
            </a:r>
            <a:endParaRPr sz="2200"/>
          </a:p>
          <a:p>
            <a:pPr indent="-3683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Positive feature</a:t>
            </a:r>
            <a:endParaRPr sz="2200"/>
          </a:p>
          <a:p>
            <a:pPr indent="-3683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Might be straightforward to implement, but needs extra time</a:t>
            </a:r>
            <a:endParaRPr sz="2200"/>
          </a:p>
          <a:p>
            <a:pPr indent="-368300" lvl="3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Need to research more APIs and then implement them/test them</a:t>
            </a:r>
            <a:endParaRPr sz="2200"/>
          </a:p>
          <a:p>
            <a:pPr indent="-368300" lvl="3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Other features may be more impactful to implement first</a:t>
            </a:r>
            <a:endParaRPr sz="2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ockprintVTI">
  <a:themeElements>
    <a:clrScheme name="AnalogousFromRegularSeedLeftStep">
      <a:dk1>
        <a:srgbClr val="000000"/>
      </a:dk1>
      <a:lt1>
        <a:srgbClr val="FFFFFF"/>
      </a:lt1>
      <a:dk2>
        <a:srgbClr val="203835"/>
      </a:dk2>
      <a:lt2>
        <a:srgbClr val="E8E4E2"/>
      </a:lt2>
      <a:accent1>
        <a:srgbClr val="4AA2C6"/>
      </a:accent1>
      <a:accent2>
        <a:srgbClr val="38B4A4"/>
      </a:accent2>
      <a:accent3>
        <a:srgbClr val="43B577"/>
      </a:accent3>
      <a:accent4>
        <a:srgbClr val="38B43D"/>
      </a:accent4>
      <a:accent5>
        <a:srgbClr val="6CB242"/>
      </a:accent5>
      <a:accent6>
        <a:srgbClr val="93AB35"/>
      </a:accent6>
      <a:hlink>
        <a:srgbClr val="BF643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2023-02-15T17:21:57Z</dcterms:created>
  <dc:creator>Kyle Thomas Louderback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